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257" r:id="rId4"/>
    <p:sldId id="433" r:id="rId5"/>
    <p:sldId id="528" r:id="rId6"/>
    <p:sldId id="506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5" r:id="rId33"/>
    <p:sldId id="556" r:id="rId34"/>
    <p:sldId id="557" r:id="rId35"/>
    <p:sldId id="558" r:id="rId36"/>
    <p:sldId id="508" r:id="rId37"/>
    <p:sldId id="514" r:id="rId38"/>
    <p:sldId id="512" r:id="rId39"/>
    <p:sldId id="515" r:id="rId40"/>
    <p:sldId id="516" r:id="rId41"/>
    <p:sldId id="517" r:id="rId42"/>
    <p:sldId id="513" r:id="rId43"/>
    <p:sldId id="521" r:id="rId44"/>
    <p:sldId id="510" r:id="rId45"/>
    <p:sldId id="560" r:id="rId46"/>
    <p:sldId id="561" r:id="rId47"/>
    <p:sldId id="562" r:id="rId48"/>
    <p:sldId id="563" r:id="rId49"/>
    <p:sldId id="564" r:id="rId50"/>
    <p:sldId id="565" r:id="rId5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7266-76AD-4AE3-92F7-517B5BB321FA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2D246-FF2A-41DA-B32B-60B6ED4E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85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75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79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5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5972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3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084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36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6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5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234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405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7815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3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448ED-3D73-40B1-B5FF-43B81C72B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0B0E0B-77C4-49FD-BAEE-480BC4E5A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105CB-EBD1-48D0-806A-DA379EC2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981C6B-F7B2-4B3C-A5C9-EBF3EBD3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B2433-D2E1-473A-BFD4-9AE9992A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F584A-D42A-4CFB-AF97-98AA80B9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4A1B0-773A-4A45-91A2-F25FD2326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321AD-3D9E-4D01-AFAF-737CAC1B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1F8776-E020-478C-A3AD-74452A79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0340C0-CB17-4020-A676-76EC97A8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165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5030D-6E82-4255-A13B-2BD7F51F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34D663-1C5D-490C-A742-F64C99E50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1D6ED8-56F8-4176-B908-D478636A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A326C1-FF0E-45AA-857D-A1CFA332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EB5BE3-7B51-4249-BBF0-D95D8D44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268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58136-4144-4D01-9300-B4C12487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5D4C7-C008-418E-9F57-68E1D7919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EB056E-1677-4F86-BC8B-C1F00025B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E62589-8362-4A4F-9D0D-CCDDF6EB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B41584-FB3F-4ADE-94DB-3E59C8DB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21BF8F-F57C-4EE8-B1EE-207CA958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136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566FA-8EBB-40DB-AAA1-5359714E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7D3C07-216E-4F7E-BC31-F6639E17E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0712BD-97E5-4340-A6FB-27F75031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29E699-E0A4-4B6A-A07A-D9E9B3EF5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B76875-3936-437F-A37D-3D7729411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5C69B6-7173-454A-8F9F-620D6BA5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349BEC-605A-44B2-A0F8-500A2434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DADB12-D07B-4EC2-AB11-EF47D2E8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486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F89DC-AE9F-4950-9647-094730BB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907D20-3841-4BE5-9F3B-F405BD27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E9B0BB-6C45-4A40-B45A-983F0EC6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22F004-5BE9-4F9C-90DD-28B94319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427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3C3736-8B44-4049-9B57-A0845C83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08E548-3125-40AF-8931-1CA3F34C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0063B0-245C-44A7-94C7-8E7A648B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42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941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34D59-B479-44C4-B9F5-9804228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D2BC4-F7BB-4788-BE8D-4F901AF0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21652E-A67D-4DDE-B29B-D43E7AB62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A88A81-A71B-4119-8C6F-AC50792D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5A14FF-26FD-4DA3-B57B-BBD3CA2E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4471DF-870C-45DE-B2E7-F9A6E75B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22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C3921-F3BD-459C-B1D5-85B8E1EC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8D1D63-3783-4665-81E1-BA7BC3D9D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B43F61-F1FA-4B3C-8732-67CFABFA0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11D4DD-E201-4CD6-9782-839527CD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60D7C9-0FF0-4DBA-8338-037414CA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4C2431-CBB0-4E7F-BD9B-27F709D5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608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A23E2-82A1-4198-A4EF-73BD488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51B936-B05A-4990-B07D-A2016A270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6056E-6AEE-4453-AF81-41B7D75C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2D391-A5AC-4973-860D-E71BBB1A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C9DC29-EAA1-4F7C-85B4-BF2BFECB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388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C7B5AC-C4AE-4950-AC31-67CC3284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BF6965-D1E3-4308-B15F-139242835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69294A-8BD5-4504-AA78-2F99B5E2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22FD28-C01F-4626-B810-FAA4DD6C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329D05-0898-4C38-A6CE-29C27A31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20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1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8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05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77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2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8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BBB5-7FA8-4FD3-989A-4C4B918C6756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59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296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2624DB-F6EF-4447-B6C6-FED7FCA2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A7F4A4-9727-447F-824B-A3E45FC2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49F2D2-7107-401A-8761-DC9ADFD29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88A2-8F83-4DCC-AC9B-9D8572F8C14B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C91340-68AC-4CAB-9532-D1D1D017A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B7B34D-0F00-4680-8317-17A622C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4C63-1CFE-4C5C-A6A4-736B62AC3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0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997A5.8BE997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u-clermontferrand.fr/liste-services/maladies-infectieuses-et-tropicales/commission-anti-infectieux" TargetMode="External"/><Relationship Id="rId4" Type="http://schemas.openxmlformats.org/officeDocument/2006/relationships/hyperlink" Target="https://www.infectiologie.com/fr/recommandations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85645"/>
            <a:ext cx="12192000" cy="4250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87132" y="2472059"/>
            <a:ext cx="8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CAI régionale 18 décembre 2025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350" y="4429033"/>
            <a:ext cx="1917469" cy="1327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0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510" y="174685"/>
            <a:ext cx="9601200" cy="1485900"/>
          </a:xfrm>
        </p:spPr>
        <p:txBody>
          <a:bodyPr/>
          <a:lstStyle/>
          <a:p>
            <a:r>
              <a:rPr lang="fr-FR" dirty="0" smtClean="0"/>
              <a:t>Suivi indicateurs avec la CPAM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ASSURANCE_MALADIE_Logo_RVB_500px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68" y="0"/>
            <a:ext cx="2095368" cy="80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01" y="802257"/>
            <a:ext cx="9036467" cy="44428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449" y="2286001"/>
            <a:ext cx="94415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8269" y="19137"/>
            <a:ext cx="9601200" cy="1485900"/>
          </a:xfrm>
        </p:spPr>
        <p:txBody>
          <a:bodyPr/>
          <a:lstStyle/>
          <a:p>
            <a:r>
              <a:rPr lang="fr-FR" dirty="0" smtClean="0"/>
              <a:t>Capsules </a:t>
            </a:r>
            <a:r>
              <a:rPr lang="fr-FR" dirty="0" err="1" smtClean="0"/>
              <a:t>video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21" y="665018"/>
            <a:ext cx="9341957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20" y="0"/>
            <a:ext cx="9601200" cy="1485900"/>
          </a:xfrm>
        </p:spPr>
        <p:txBody>
          <a:bodyPr/>
          <a:lstStyle/>
          <a:p>
            <a:r>
              <a:rPr lang="fr-FR" dirty="0" smtClean="0"/>
              <a:t>Webinaire avec puis sans l’assurance maladie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55" y="1255654"/>
            <a:ext cx="10848975" cy="3781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04" y="825578"/>
            <a:ext cx="8290951" cy="571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366" y="0"/>
            <a:ext cx="9601200" cy="1485900"/>
          </a:xfrm>
        </p:spPr>
        <p:txBody>
          <a:bodyPr/>
          <a:lstStyle/>
          <a:p>
            <a:r>
              <a:rPr lang="fr-FR" dirty="0" smtClean="0"/>
              <a:t>Infographies/flyers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80" y="807380"/>
            <a:ext cx="8577420" cy="6050620"/>
          </a:xfrm>
          <a:prstGeom prst="rect">
            <a:avLst/>
          </a:prstGeom>
        </p:spPr>
      </p:pic>
      <p:sp>
        <p:nvSpPr>
          <p:cNvPr id="5" name="AutoShape 2" descr="data:image/png;base64,iVBORw0KGgoAAAANSUhEUgAAAOEAAADhCAMAAAAJbSJIAAABgFBMVEX///8aPWWcwjf7wxb//v8WoLzlM0H///3///z9///8/PwbPWf29/kaPWQALVoYO2MAH09MZ4UIM16Jmq0AJlgAJ1W6xtKdrL1Yb49wiJ4AJFNCXH4AKFUALFexvctrgZzQ2OEAHVMAAEL7uQCowDP/xgD3xRcAMF9adI8AE00AIVQAKlwAIE0AGE7q7/JueZL//PDjJTjoUVybxTQAmsuSwjvpwh2fwDsaoL8AlLPR7vS4w9FnfJImS3GUpbg2U3cACkz/9dv95I7902H70VD823n+7sT96q/75+j2oqntbnXqXmnueYT1vcD52mrvkJPkFib50EP209bgAA/a1m7B45y20mjD2ovY8LzutqzAxCaStheC0Q2/bTXyGj/KwCmS0TnRWzzzsbPkOEuR2DXAfD3t01amqzqp3OlTtcwzorF4rH3VTD/qJUdeqI3awxquoDiCytnIuTrctZKGsG3n8szW15utzl+76O6X199Csszj5O8lUm8AACUAAE0AADbOXbh0AAAU6ElEQVR4nO1cDZvbRJJuz/TQan1YtjSWLMuWNckmlj1xZ8IEJolHdsLyEWDZDewROHIL2ePugOyxLHfLwSEu+9e3qiV/jj2BWSWZ3NNvnmQytiz1q6quequ6ZUIUFBQUFBQUFBQUFBQUFBQUFBQUFBQUFBQUFBQUFBQUFBQUFBQUFBQUFBQUFBQUFBQUzh0YpRr+eN7jeGpgGuccfvLnPZCnBU2jwI1z/f+lDaXp+IEEw1/o8x5RuWBgPe3Oa7++fPnS9qXLr7/x5gHnGtWWbEk5pYTpOuU61Rl/se4AY5S8+fr2xYvbEvjztQOq8WVvpTBJ0Y11jhZ+oeaqpvE7ryO1y8VfILm9/RahSyzAyozfffudd9999zfvmfxFmqsQQd/aLsy3PeUH//xWW2II9rv7u2v3riHuvfQ2e3GMCEN9bYnfjOf7OBVn842TD16691KBa79/5y7XXhA7anw9we3LF98/oAve+MG1ay/Nce9l8wWJNpy+uZ6gdFQpcfLjzJcXCMJ/7/3mBdE+/GB7I8Pti29xcFP8Q/jb915axr33nvfYfw4gJbyxmSB46gHh2gGKubtLPioZvkP05z3+J4IyfucUfmDEf/rw/vdHR/c/+vifVwmCp949//GUMf7G9mYvffWTrcMHh1tbh4cP/uUPn64yBDc9/ww5Obi82Uk/23rlaOvoaAtw9PCPJxh+/vt/Pe8MGai1zYH08q9e2Zrj4R+/XnXTc8+QyXL3tfUML29fPlwkePRvJ73083vnnCHIaKD42002XLIg2PDfT87Dax+cb4aauPXDrVv/cenSWoKfLBM8Ovzi6xMEPzfPJ0Oo/CCLm19+9Wjn5o0bj/70X+sovrpKcOvwP1cp3vvd+SQISR7qoB92bgK9nZ2dG9ev//mbS9OiaYqLKz66tfWrw7+sMDy/6RAiKP/25k4BYHl954QZwYSHKxS3Hq7EGsiG51SXgovOCEozwr+frVD8ZNWEW5j2F1PiNQik57W04OTLmQULM17feXUxUUAgPUlQxtOvP53y+/w9fm5FKRe55WZ4BBT/tGTEy2sJHm09/OIPL3396b17115+++7zpnEK2LfLJsz99JtTIulCSH149MVf/vu9Dyg/z91G88dVevjnr4tGfFVabK0ZDw8ffgxVs87PaRxF3Nq5ccKGO9f//LMYIh58TLQnX+V54subaxjeePTqz/DSF4KhvoHhzjcLRsRIcyIfzhh+R89pHsyBDNe46QLDzdmiwAE71wzJBobSS2fS7bNXNk7Dw/srvfDzh1trvXQp0sBE3MTwCKfhObeh+ePJfLhz/a/Luu2E8p5TPNCeZZ90vbs8YQDf3nx0woQ3/+fSxSUjrg80RxBJGWXPItvj8t5KSOPFahgn6zQ/xYHJG8LyhLjkqje/InfeuLywuvbr++spPrivPRsxQ/EyIo7cYI6uyJUUy467wQrGniAa1WQeo6vKGyy4I+CuHLz52uvvI9546w7Rvn9wwn6YQg6ekVpjxIy6aWt3sLu725Bot4ZxTp7FF1q7C5BvD6xuPJWSFJTpggVBst38gVIoiwnnxeo28j1apQgW3LrzrOag6aa7HceawahUjF4sL66TeGBVrIX38E3babQTQfLRL1bA6KI7PzAN62KN6/Afjeka9gEO7q9SfHAEBJ+ynqFynZlFxtC2KsuwgSHLGdZsu3ISVqs6IsUcZV8+upnPxRswB2+tDVmMfriFDe+jwkEfPPjo4OmyQ2AXiYjungMDPoVhZR1Dw3L2/HwGAyHxvz/u3LwJNL/6kq3XmRDIDj48egA4BHYPtj767ll4KBLMJrv2GgpPtGHFqNj9EZGhHtevzVsIwQina6OHxuD1g+8+uv/999/f/+jjA/jkM2AI14jtHswtC01ob2DY2mBDy7CvxPl50N+xqShLWb7Bhhh6KFJlkCIgOz2D/RdAMLM7OKcMCCCW1W63W0UsbbT6caEXIZa2GnO0W61WBz4g52I1xH0yT7pKntKLFW5WYPEQMDzHVY9il1iJ4HrYKDzOsgaDSXfszyGKeSIWX5RwJzXbyMPNICJPcDYtJ0g521xD6LqMvuDHJXuuzoKWkXtcZb8aeCvdruKer3wIf+e+08s/16ubLN8oQnUqsXoNPFzX5bYgmrORYCvH5C+xcjedUOIN8ixh2XtJRpgOnPjUi1gxTyjR2BJgpDA5DUcyNBqxtjKfVm5JFo2DZrPZ9T1z4+622HePk6Q7Hoky4yvMHx42LFvOwMGY/5JFdIY3x8K7Y9d8iImcaObxJARMjqd9Tw66VeOjZtrZ3a1Wq+0rvYkP9hahhOHL60nH9epOq92BQ1r7qQscy+p9w8QY7Un1YhlD/5d18zjcnXpDmr+dSGMzM2w4jmNXQ704E7gDiZt9x8gDdcUw7OEkJpnh4HF9FxlSiK1m0N+3imBg2C1nRMqKNuCT9X3JsDJ0f+lZISBEYEQYVicEoyHDegc1nVPXCxuCP/udNr5WKea6VdlteSaYHrBXMNREWLOmasOGM9rDUTn8wEtJ3IEzwoX36yb/ZTUaaD0atx0cmZPqyFAz620w0wJDStyhk2fSfK5jvHZsLwVha+NN1aUKaO4ZeVg2EBXbcNpxSQx14u7KG1fpnOGUlGb7No65l5o0Z1iFXytOncn5BT7h1ozCMngbC9nupDnlWm5D5heS0Gm3G04FNb9VrdOSljD0pCrvXad5pp06cQs8wLKqk6kNFxlCsIj6Rm5AsNz+bmuw64AGgqid66OCoUirllQOaTB2m22MeobR8srZOqSL1JZ3uB+d4YSUjGsWDr9RhxppDUNh93ITVnYboRtFIBMabWMm8HOGcJscacFJhh9yOxiWrJZbBj9wpDgPhpYjzhC7qD7Zt7BubHSxEFxhCCYMapVc7O41Yy4jq+Y1+7ZlLDEcDzHjVPZjObXppNWrOr29sBwvZaOaZFitn75yp0m1OAcqEw0mMX4afKrmQf5aZcio6NkyftqDMSlcRCdsvD8tUwqG7jCPVgJvE+fjsA4Im2YpDEnUkgxryROcdKUGkNqLjwd5xHAMsY4hgQiCBjSujOEWTQO1Tvx+ZYWhjHVtD7U3OIYpUdZaac7Qqh2fyhAsaGr6EkwRNwdFGmgEqLNOeCkP5fwCPYAjn2kUSrptY4lhHm9ty4P8qeORGrZ4ymU4OH6CnonD5gpSiBn5HLZ6mcZRZi0wxM2jmcyVFbuTMRmICnCSOYuxlHm1PBc6e4GUrZqsM0siiKIEz36ly06zoU5GFzrtTnuOTkeOUurZPHEv2RAqFkqiai7pri7XClD5Bvuy0VUwFGlHJsGKfaURBiC8cQPn+h7BGeDlDNvhqZFGJ95eZS0M22qFpix/VxjqZNzGGGntRStaCbjvy4xR5EMS3YZoZMgb5lQbVndkliZLCY1bueSAWHE6w7yKOAGQe2lG1jMMZGFtV+PlGQBCOzZkOK1Nje8PHUPKGil5WrXUp2WtmNIi41eGp2Z8yrxcYp8wYa/2U0Y4XcuwKytrOxXLo4ViKQOTWVOGHNJOZO/miQXuNYhyZ9gU5RAk3Kw7ecZPYBgb4xfYMM+bkPtAcuXALlRnmMyGspYh/AI2Xn6KBBkacy+VEIFRazhSmMvx7E4wAZUQbmbK25C+tMkzZgzz0FLAadXCaP6ZTV7ai5cjDdVY7Kww5BoRfmIMnKLKgsrqWBZk/zAoyLbc3aB62twemTG0bCjDc/R6KQb3+bLRpkgzXIk0YEO/ZdlLDKl0V+HXq/uSO4ScQVzOU5mc1DvS+zDma0+0oTOJpvAyU0YNNj/VSrYYVSWPxvFyq5FRvdmTcWvOkMndQnCGuFvt5PcS3ixjPQNGGA0rUgnbUF5s6vbNGYYLI10912rGz2VpxYGMry2oPkbjQpkW+XCudjjci3jSMVDNt5JSdvFpoALDTq5NKgMXlMnaRLTA0JzKthMHrao2jeaqzQDVRhcyuM7r7cqCppm9wfChaJ3Ejo39996s2fMPgVHGvL0ifhm1JCYaX5KfJxlujG+blHfFaCwobzilu7dUPQl3jHCheIJpQuEGVNGG1XopDHHdjwWDIpdbbSeI1xUtZ2PIM+mMkN2Byqx60vLovcDwwt6gVtu90MWd/lCY6WEV40JJDBHUDDHo5flutzYJ3MWuPmfLDPWN7dp1FfCgWO0ZJl4+XOaFw1mRLxkyc5IrdCvDzg5jcVu2MWoB0cqRbpRrWQUo5lcBhV8bzFez+7F0rjMxBIqZ7cgmmm3s708CudghQ+Wil0LeHEjF1ktjHE6cYuK3jb2otK1uoGTidD+d9TOthbaYE5Mz23C5E2U7+61Wa9/BIAKyyJp7KYmLfpzjNF03aTtyEFDy07K2aHBIO2IyXZ2xsGE5JQh65OxemncT86hiVOTSv/QUMFBamaY89GbSrRV3odpodfAYoDj0IfCUtkcDTmR2ax3Zj10S1vMVUgi4P4thG/xroSPMSdC3c5ldAFK944xSkLWGkReWIFPTNurtiuwI23IBYJiUvIaI9Wo6dOA2LnH8hQzzrr6NYXDKEK3YqMwUtSy3hpFpydmQd/UhmgvjyvwYjHrDpKQ+1MLoOBHjdM+x7Q0M8+rJOaXHhzYMd3HJpTFL1rjoHYdDx65MhbtzBQJK5vR6s5UZBhJbJHDpPJpDrKvuuXrZD67LTETMKEmre615r6IxnDHs2zj29kTfuEALkssM8k5gMBUqHJdv9FFiXant4/n2itW1usTEz7v6GmRlr4nHNBrt2m56DMn/6Tyaj+nXi8bdOY6zYj+TN5CzFDL+KdN/8zu4QgqnCyJv8xJlFrl4xZJXSFeQOxdD4YYLvfJH8U4mcpwe3jaIVly75sXLdMNxMr9IVYwdxacGmq9hz+sAXuxN5PCOBiUCO1vNVtwqftpOBY0he7pUkZUPJrfZMTZr3xevUyoHx7QzZmE4L8/3MJzSRMtvL2cv2HecKCicL7CNvzxfMGL6GacyrGBFDGEFt15hXJE7g2Q8ZUzu+WbF1yCt5GOdee7YxRWHDGseOEgjuh9h2pbxqojHy40XnUUeLtNFGdEoz7ujfHrmjU2xszEc/d+Y6HK5BzdsaZgR8gVCIr8sCOsrvDwEOVasetHVqJ+0u12nE5OowvHmaCRLut1E4GHyi0yIPPfSsCk3KkzTieXjRTSplbTivJSUtjJDMNUGdmJyeQ/BQiihOG6OlPbEv5IyVnua3FOJ16b5DjU2O8XVq1hZNEk0wbVsIOVHBP/K6kgrRr0kekAJWmkMZdYEj8o3g7NpLuRnzLvrofH9yIqpJmKgkGUmlIRUi00iIl+Aa8V6HBNz5AuRERA2+CKMQkSROe9nSoY6jW+bUWhGfob7ZAVubOR6TOOx7GCw2I+X7e4GXZeYyFAIPfJN3F+U+SOsKkx5mZKgk3hfTCJK3Dq4qptktwW89FiINAkaMRFhMPBJ3WjWj13iNpN66GQai3tB086wv4rf+gR8jq9CShd/E6NJMwz7QCXaq8NP/Hja7YMSZ0Ea9FwsNtBN8MI8HPl1cBFg6CdBOKmAIhz14D+CmOEkTEVZdqRkHJJuArcU1/LHCZ+M5EvNLriZYZphmsFPwbzHPvEfe8wM4cb/5BPSDcFscqMQfA4YaiTq6d7jiNOgSYQDvuenpmk0BfH2BRkZgojbuIQxVbpiEMf7mbTh6PaYm0mXCMsjet2FWtUkcJnS4jGcKzLMgmETf5LQF7goRiceN3ydhBCJyGRMxnVmMj9hcQp+Jwx83CRuAiWGDEXWdsnIgtjhpZo/gZhkpp4JY+am4ZE6Blk3gAhqul3pgVFFCAfuJjIcCJ16Pe7X4fV4oiNDEPkl9dr0rAfzDByqYMg8QxdG5hm4OGFHMEqCfxlJXLQwxJAE4gm+6cSUCad2G6o5YKhPnIDDO9h/MngQ4JpN3Teh3tWBpj4J4BPHIV7iQj/BQgJsRsDayBDiEyeZIdwmHOTawpykOInL6NNgwotvG0Z6YYwMTeBATCMepdrI6TaTbjNGdiKNgdkxMsTNIk3iW90kOe5mEBKM/iDObQiRVMOx6uBkeDB8JBnnDA2Pp2E3aSY+dsIvXOhCtaxPBmml8ZO0YRTiLE6Fmx43j5MADOjarbgkE2qkW/e8ODAgjMCNBA5w5/2AxD/pGqQy8LQRMycjOK45ZZgQr47zT26wyAJI2xoyjPsxRRsCQ4O5XVQQYSQKhmziYd4wMTv6rgDHjvuR54EfSC9NTc5iG/wXaxBTM03Cj+u0jKY3dh4cH7e5PhbjOkS6JrhNVK/HVIe5A2EGbDjSSRIQk/fGU4Y8cwTc54lAOYB+IBnSBO5OYUM66sGphRNPGZJugInXJTor+iLuBCmnLjL0LmTStz2Hm5oXkiBiWpyaZTCEei8egpfpuuXHf/PEuBowXdgGBO4xDC+ZmDg64t0eiW7fRzPr0szdeiYmCQ6XYraWsZTFj0HTpNKGOp00RQZ+KyrIsOeBhSMRXYixIYSiB7jBTDWRZwoMq/U4rvqchl0Rd8bEH8Qi7JayIQN9BvwKl6QDMu73u1EAFw+u4lvuXr8umFn3QMBEg70xpGe/C+MHF+Z6d9i/ai6s7QZoouMuGTXhCHBiTST9fgKGBneg4Apwl5yh400Ph/cNuUUjbvOmB14T7T92wbiiPhy6IJzcWr+kfiJka9PEDXNUN3WI94TisM385ELgd+SauFUiNjMIG2ANDf0aUzy8yeY6E86CTR6TMhNcXTdlUwu3/sD5QAOa+HUJZjZvy4DvmPjFnoQJbsrQhBfDFbgMM4k8fTng+GSOXEVEeYLP7GAnJlfXOngfalMwigvpMm7E+fY82bzBJuHiXgmsC1BV4juQCeUjMvitsvIZU7mpkusLD9agEtJkx4Khxh1h9sSHiaZPzOhrn1k9E7C5hJfBzhraknE5TMmeyPYRx+5Ms5fsBUQ+Lom/4zZ9/NhsFBo+YSv7O1TeK7kuqSEDTTLXKHKaHy8fI6L4BCpywiAD5RKXv6LYlcVbSQx/Ljw3fmrnhgI1fu7fa4I2eapfjsOe9/ea4Pr6Uzw910qtB88CfLjnqV6APunxPgUFBQUFBQUFBQUFBQUFBQUFBQUFBQUFBQUFBQUFBQUFBQUFBQUFBQUFBQUFBQUFBQUFBQWFc4K/A+fQTh+h+Ww4AAAAAElFTkSuQmCC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CPias Ara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62" y="2844772"/>
            <a:ext cx="1975835" cy="19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197" y="0"/>
            <a:ext cx="2880803" cy="8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42" y="648392"/>
            <a:ext cx="9601200" cy="1485900"/>
          </a:xfrm>
        </p:spPr>
        <p:txBody>
          <a:bodyPr/>
          <a:lstStyle/>
          <a:p>
            <a:r>
              <a:rPr lang="fr-FR" dirty="0" smtClean="0"/>
              <a:t>Infographies</a:t>
            </a:r>
            <a:br>
              <a:rPr lang="fr-FR" dirty="0" smtClean="0"/>
            </a:br>
            <a:r>
              <a:rPr lang="fr-FR" dirty="0" smtClean="0"/>
              <a:t>/flyers</a:t>
            </a:r>
            <a:endParaRPr lang="fr-FR" dirty="0"/>
          </a:p>
        </p:txBody>
      </p:sp>
      <p:pic>
        <p:nvPicPr>
          <p:cNvPr id="1032" name="Picture 8" descr="CPias Ara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34" y="2286000"/>
            <a:ext cx="1975835" cy="19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822" y="125817"/>
            <a:ext cx="6486184" cy="6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8269" y="0"/>
            <a:ext cx="9601200" cy="1485900"/>
          </a:xfrm>
        </p:spPr>
        <p:txBody>
          <a:bodyPr/>
          <a:lstStyle/>
          <a:p>
            <a:r>
              <a:rPr lang="fr-FR" dirty="0" smtClean="0"/>
              <a:t>Actions en ville : LBM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4277" y="2319251"/>
            <a:ext cx="9601200" cy="3581400"/>
          </a:xfrm>
        </p:spPr>
        <p:txBody>
          <a:bodyPr/>
          <a:lstStyle/>
          <a:p>
            <a:r>
              <a:rPr lang="fr-FR" sz="3200" dirty="0"/>
              <a:t>Groupe de travail avec les </a:t>
            </a:r>
            <a:r>
              <a:rPr lang="fr-FR" sz="3200" dirty="0" smtClean="0"/>
              <a:t>LBM pour la mise en place des </a:t>
            </a:r>
            <a:r>
              <a:rPr lang="fr-FR" sz="3200" dirty="0" err="1" smtClean="0"/>
              <a:t>ATBgramme</a:t>
            </a:r>
            <a:r>
              <a:rPr lang="fr-FR" sz="3200" dirty="0" smtClean="0"/>
              <a:t> ciblés</a:t>
            </a:r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3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3083" y="745578"/>
            <a:ext cx="9601200" cy="1485900"/>
          </a:xfrm>
        </p:spPr>
        <p:txBody>
          <a:bodyPr/>
          <a:lstStyle/>
          <a:p>
            <a:r>
              <a:rPr lang="fr-FR" dirty="0" smtClean="0"/>
              <a:t>Actions en ville :</a:t>
            </a:r>
            <a:br>
              <a:rPr lang="fr-FR" dirty="0" smtClean="0"/>
            </a:br>
            <a:r>
              <a:rPr lang="fr-FR" dirty="0" smtClean="0"/>
              <a:t>fiche </a:t>
            </a:r>
            <a:r>
              <a:rPr lang="fr-FR" dirty="0" err="1" smtClean="0"/>
              <a:t>antibio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02" y="0"/>
            <a:ext cx="6082751" cy="66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3083" y="745578"/>
            <a:ext cx="9601200" cy="1485900"/>
          </a:xfrm>
        </p:spPr>
        <p:txBody>
          <a:bodyPr/>
          <a:lstStyle/>
          <a:p>
            <a:r>
              <a:rPr lang="fr-FR" dirty="0" smtClean="0"/>
              <a:t>Actions en ville :</a:t>
            </a:r>
            <a:br>
              <a:rPr lang="fr-FR" dirty="0" smtClean="0"/>
            </a:br>
            <a:r>
              <a:rPr lang="fr-FR" dirty="0" err="1" smtClean="0"/>
              <a:t>antibioguide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Diffusion CPAM</a:t>
            </a:r>
          </a:p>
          <a:p>
            <a:r>
              <a:rPr lang="fr-FR" sz="2400" dirty="0" smtClean="0"/>
              <a:t>Dispo sur le site internet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083" y="-45479"/>
            <a:ext cx="6159670" cy="69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19" y="415636"/>
            <a:ext cx="10507288" cy="1485900"/>
          </a:xfrm>
        </p:spPr>
        <p:txBody>
          <a:bodyPr/>
          <a:lstStyle/>
          <a:p>
            <a:r>
              <a:rPr lang="fr-FR" dirty="0" smtClean="0"/>
              <a:t>Actions en ville : flyer maladies hivernales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78" y="1246909"/>
            <a:ext cx="9954872" cy="56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19" y="440575"/>
            <a:ext cx="4039986" cy="3383280"/>
          </a:xfrm>
        </p:spPr>
        <p:txBody>
          <a:bodyPr>
            <a:normAutofit/>
          </a:bodyPr>
          <a:lstStyle/>
          <a:p>
            <a:r>
              <a:rPr lang="fr-FR" dirty="0" smtClean="0"/>
              <a:t>Actions en ville :</a:t>
            </a:r>
            <a:br>
              <a:rPr lang="fr-FR" dirty="0" smtClean="0"/>
            </a:br>
            <a:r>
              <a:rPr lang="fr-FR" dirty="0" smtClean="0"/>
              <a:t>infections</a:t>
            </a:r>
            <a:br>
              <a:rPr lang="fr-FR" dirty="0" smtClean="0"/>
            </a:br>
            <a:r>
              <a:rPr lang="fr-FR" dirty="0" smtClean="0"/>
              <a:t>dentaires en</a:t>
            </a:r>
            <a:br>
              <a:rPr lang="fr-FR" dirty="0" smtClean="0"/>
            </a:br>
            <a:r>
              <a:rPr lang="fr-FR" dirty="0" smtClean="0"/>
              <a:t>médecine</a:t>
            </a:r>
            <a:br>
              <a:rPr lang="fr-FR" dirty="0" smtClean="0"/>
            </a:br>
            <a:r>
              <a:rPr lang="fr-FR" dirty="0" smtClean="0"/>
              <a:t>générale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02" y="0"/>
            <a:ext cx="7553498" cy="68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616528" y="643134"/>
            <a:ext cx="842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Ordre du jour 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8325" y="1942235"/>
            <a:ext cx="7784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 </a:t>
            </a:r>
          </a:p>
          <a:p>
            <a:pPr algn="just"/>
            <a:r>
              <a:rPr lang="fr-FR" sz="2400" dirty="0"/>
              <a:t>1-    </a:t>
            </a:r>
            <a:r>
              <a:rPr lang="fr-FR" sz="2400" dirty="0" smtClean="0"/>
              <a:t>Informations </a:t>
            </a:r>
            <a:endParaRPr lang="fr-FR" sz="2400" dirty="0"/>
          </a:p>
          <a:p>
            <a:pPr lvl="0" algn="just"/>
            <a:r>
              <a:rPr lang="fr-FR" sz="2400" dirty="0" smtClean="0"/>
              <a:t>CRATB </a:t>
            </a:r>
            <a:r>
              <a:rPr lang="fr-FR" sz="2400" u="sng" dirty="0"/>
              <a:t>+ </a:t>
            </a:r>
            <a:r>
              <a:rPr lang="fr-FR" sz="2400" u="sng" dirty="0" smtClean="0"/>
              <a:t>échanges</a:t>
            </a:r>
            <a:r>
              <a:rPr lang="fr-FR" sz="2400" dirty="0"/>
              <a:t> </a:t>
            </a:r>
            <a:r>
              <a:rPr lang="fr-FR" sz="2400" dirty="0" smtClean="0"/>
              <a:t>+</a:t>
            </a:r>
            <a:r>
              <a:rPr lang="fr-FR" sz="2400" b="1" dirty="0" smtClean="0"/>
              <a:t> </a:t>
            </a:r>
            <a:r>
              <a:rPr lang="fr-FR" sz="2400" dirty="0"/>
              <a:t>Retour journée CRATB</a:t>
            </a:r>
            <a:r>
              <a:rPr lang="fr-FR" sz="2400" b="1" dirty="0"/>
              <a:t> Clément </a:t>
            </a:r>
            <a:r>
              <a:rPr lang="fr-FR" sz="2400" b="1" dirty="0" err="1"/>
              <a:t>Théis</a:t>
            </a:r>
            <a:endParaRPr lang="fr-FR" sz="2400" dirty="0"/>
          </a:p>
          <a:p>
            <a:pPr algn="just"/>
            <a:r>
              <a:rPr lang="fr-FR" sz="2400" dirty="0" smtClean="0"/>
              <a:t>Certification et autres outils pratiques </a:t>
            </a:r>
            <a:r>
              <a:rPr lang="fr-FR" sz="2400" b="1" dirty="0" smtClean="0"/>
              <a:t>Claire </a:t>
            </a:r>
            <a:r>
              <a:rPr lang="fr-FR" sz="2400" b="1" dirty="0"/>
              <a:t>Chatron</a:t>
            </a:r>
            <a:r>
              <a:rPr lang="fr-FR" sz="2400" dirty="0"/>
              <a:t> (30 min) 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2-     Retour d’expérience :</a:t>
            </a:r>
          </a:p>
          <a:p>
            <a:pPr lvl="0" algn="just"/>
            <a:r>
              <a:rPr lang="fr-FR" sz="2400" b="1" dirty="0"/>
              <a:t>Parcours patient Module </a:t>
            </a:r>
            <a:r>
              <a:rPr lang="fr-FR" sz="2400" b="1" dirty="0" err="1"/>
              <a:t>Easily</a:t>
            </a:r>
            <a:r>
              <a:rPr lang="fr-FR" sz="2400" b="1" dirty="0"/>
              <a:t> (</a:t>
            </a:r>
            <a:r>
              <a:rPr lang="fr-FR" sz="2400" b="1" dirty="0" err="1"/>
              <a:t>chir</a:t>
            </a:r>
            <a:r>
              <a:rPr lang="fr-FR" sz="2400" b="1" dirty="0"/>
              <a:t> ortho) : CH Le Puy, Vincent Leclercq </a:t>
            </a:r>
            <a:r>
              <a:rPr lang="fr-FR" sz="2400" dirty="0"/>
              <a:t>(15 min + 15 min échanges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558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8145" y="61063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Actions en ville : fiche mémo </a:t>
            </a:r>
            <a:r>
              <a:rPr lang="fr-FR" dirty="0" err="1" smtClean="0"/>
              <a:t>ATBprophylaxie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23" y="1398044"/>
            <a:ext cx="7736378" cy="54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 menées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ville</a:t>
            </a:r>
          </a:p>
          <a:p>
            <a:r>
              <a:rPr lang="fr-FR" sz="2800" dirty="0" smtClean="0"/>
              <a:t>En ES</a:t>
            </a:r>
          </a:p>
          <a:p>
            <a:r>
              <a:rPr lang="fr-F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EMS</a:t>
            </a:r>
            <a:endParaRPr lang="fr-FR" sz="2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https://cratb-aura.fr/wp-content/uploads/2025/11/ARA_ES_ATB_2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88" y="0"/>
            <a:ext cx="4915188" cy="687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ratb-aura.fr/wp-content/uploads/2025/11/ARA_ES_res_2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29" y="0"/>
            <a:ext cx="4921135" cy="687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953491"/>
            <a:ext cx="9601200" cy="472162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Webinaire d’aide à l’utilisation des outils SPARES (</a:t>
            </a:r>
            <a:r>
              <a:rPr lang="fr-FR" sz="2800" dirty="0" err="1" smtClean="0"/>
              <a:t>Consores</a:t>
            </a:r>
            <a:r>
              <a:rPr lang="fr-FR" sz="2800" dirty="0" smtClean="0"/>
              <a:t> en 2023)</a:t>
            </a:r>
          </a:p>
          <a:p>
            <a:r>
              <a:rPr lang="fr-FR" sz="2800" dirty="0" smtClean="0"/>
              <a:t>Aide à la mise en place de la télé expertise</a:t>
            </a:r>
          </a:p>
          <a:p>
            <a:pPr lvl="1"/>
            <a:r>
              <a:rPr lang="fr-FR" sz="2800" dirty="0" smtClean="0"/>
              <a:t>Questionnaire EMA</a:t>
            </a:r>
          </a:p>
          <a:p>
            <a:pPr lvl="1"/>
            <a:r>
              <a:rPr lang="fr-FR" sz="2800" dirty="0" smtClean="0"/>
              <a:t>Élaboration formulaire</a:t>
            </a:r>
            <a:endParaRPr lang="fr-FR" sz="2800" dirty="0"/>
          </a:p>
          <a:p>
            <a:r>
              <a:rPr lang="fr-FR" sz="2800" dirty="0" smtClean="0"/>
              <a:t>Groupe de travail régional avec l’équipe </a:t>
            </a:r>
            <a:r>
              <a:rPr lang="fr-FR" sz="2800" dirty="0" err="1" smtClean="0"/>
              <a:t>Easily</a:t>
            </a:r>
            <a:r>
              <a:rPr lang="fr-FR" sz="2800" dirty="0" smtClean="0"/>
              <a:t> pour développer les requêtes (appui ARS)</a:t>
            </a:r>
          </a:p>
          <a:p>
            <a:r>
              <a:rPr lang="fr-FR" sz="2800" dirty="0" smtClean="0"/>
              <a:t>Elaboration de conventions type EMA-ES</a:t>
            </a:r>
          </a:p>
          <a:p>
            <a:r>
              <a:rPr lang="fr-FR" sz="2800" dirty="0" smtClean="0"/>
              <a:t>Participation réunion avec l’OMEDIT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088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 menées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ville</a:t>
            </a:r>
          </a:p>
          <a:p>
            <a:r>
              <a:rPr lang="fr-F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ES</a:t>
            </a:r>
          </a:p>
          <a:p>
            <a:r>
              <a:rPr lang="fr-FR" sz="2800" dirty="0" smtClean="0"/>
              <a:t>En EMS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082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EHPAD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 Groupe de travail </a:t>
            </a:r>
            <a:r>
              <a:rPr lang="fr-FR" sz="2800" dirty="0" err="1"/>
              <a:t>multi-disciplinaire</a:t>
            </a:r>
            <a:endParaRPr lang="fr-F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 Guide régional de prescription antibiotiques (formats web et papier)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Choix indicateurs régionaux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Actions de formation (médecins, </a:t>
            </a:r>
            <a:r>
              <a:rPr lang="fr-FR" sz="2800" dirty="0" err="1"/>
              <a:t>infirmier.e.s</a:t>
            </a:r>
            <a:r>
              <a:rPr lang="fr-FR" sz="2800" dirty="0"/>
              <a:t>, aide-</a:t>
            </a:r>
            <a:r>
              <a:rPr lang="fr-FR" sz="2800" dirty="0" err="1"/>
              <a:t>soignant.e.s</a:t>
            </a:r>
            <a:r>
              <a:rPr lang="fr-FR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 smtClean="0"/>
              <a:t>Fiche réévaluation de l’antibiothérapie en EPHAD en vue de raccourcir les durées</a:t>
            </a:r>
            <a:endParaRPr lang="fr-FR" sz="2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06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527857"/>
            <a:ext cx="9601200" cy="1485900"/>
          </a:xfrm>
        </p:spPr>
        <p:txBody>
          <a:bodyPr/>
          <a:lstStyle/>
          <a:p>
            <a:r>
              <a:rPr lang="fr-FR" dirty="0" smtClean="0"/>
              <a:t>Antibioguide EHPAD – MAJ en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57" y="1434474"/>
            <a:ext cx="11427843" cy="54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Indicateurs régionaux retenus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446415"/>
            <a:ext cx="9601200" cy="527858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 indicateurs retenus (dont 2 communs avec ou sans PUI)</a:t>
            </a:r>
          </a:p>
          <a:p>
            <a:r>
              <a:rPr lang="fr-FR" dirty="0"/>
              <a:t>Nombre de prescriptions d’antibiotiques/ 1000 résidents-jours</a:t>
            </a:r>
          </a:p>
          <a:p>
            <a:r>
              <a:rPr lang="fr-FR" dirty="0"/>
              <a:t>Nombre de doses définies journalières (DDJ) d’antibiotiques/ 1000 résidents-jours</a:t>
            </a:r>
          </a:p>
          <a:p>
            <a:r>
              <a:rPr lang="fr-FR" dirty="0"/>
              <a:t>Nombre de prescriptions &gt; 7 jours (amoxicilline, amoxicilline/acide clavulanique, </a:t>
            </a:r>
            <a:r>
              <a:rPr lang="fr-FR" dirty="0" err="1"/>
              <a:t>cefuroxime</a:t>
            </a:r>
            <a:r>
              <a:rPr lang="fr-FR" dirty="0"/>
              <a:t>, </a:t>
            </a:r>
            <a:r>
              <a:rPr lang="fr-FR" dirty="0" err="1"/>
              <a:t>cefpodoxime</a:t>
            </a:r>
            <a:r>
              <a:rPr lang="fr-FR" dirty="0"/>
              <a:t>, </a:t>
            </a:r>
            <a:r>
              <a:rPr lang="fr-FR" dirty="0" err="1"/>
              <a:t>roxithromycine</a:t>
            </a:r>
            <a:r>
              <a:rPr lang="fr-FR" dirty="0"/>
              <a:t>, </a:t>
            </a:r>
            <a:r>
              <a:rPr lang="fr-FR" dirty="0" err="1"/>
              <a:t>clarithromycine</a:t>
            </a:r>
            <a:r>
              <a:rPr lang="fr-FR" dirty="0"/>
              <a:t>, pristinamycine, </a:t>
            </a:r>
            <a:r>
              <a:rPr lang="fr-FR" dirty="0" err="1"/>
              <a:t>nitrofurantoïne</a:t>
            </a:r>
            <a:r>
              <a:rPr lang="fr-FR" dirty="0"/>
              <a:t>)/ nombre total de prescriptions pour ces 8 antibiotiques </a:t>
            </a:r>
          </a:p>
          <a:p>
            <a:r>
              <a:rPr lang="fr-FR" dirty="0"/>
              <a:t>Infection urinaire de la femme : suite à la réalisation d’un ECBU, nombre de prescriptions de </a:t>
            </a:r>
            <a:r>
              <a:rPr lang="fr-FR" dirty="0" err="1"/>
              <a:t>nitrofurantoïne</a:t>
            </a:r>
            <a:r>
              <a:rPr lang="fr-FR" dirty="0"/>
              <a:t>, </a:t>
            </a:r>
            <a:r>
              <a:rPr lang="fr-FR" dirty="0" err="1"/>
              <a:t>fosfomycine-trométamol</a:t>
            </a:r>
            <a:r>
              <a:rPr lang="fr-FR" dirty="0"/>
              <a:t>, </a:t>
            </a:r>
            <a:r>
              <a:rPr lang="fr-FR" dirty="0" err="1"/>
              <a:t>pivmecillinam</a:t>
            </a:r>
            <a:r>
              <a:rPr lang="fr-FR" dirty="0"/>
              <a:t>/ nombre de prescriptions de </a:t>
            </a:r>
            <a:r>
              <a:rPr lang="fr-FR" dirty="0" err="1"/>
              <a:t>fluoroquinolones</a:t>
            </a:r>
            <a:r>
              <a:rPr lang="fr-FR" dirty="0"/>
              <a:t> par an</a:t>
            </a:r>
          </a:p>
          <a:p>
            <a:r>
              <a:rPr lang="fr-FR" dirty="0"/>
              <a:t>Ratio antibiotiques de 1ère intention vs antibiotiques de 2ème intention : nombre de prescriptions d’amoxicilline, amoxicilline/acide clavulanique/ nombre de prescriptions de </a:t>
            </a:r>
            <a:r>
              <a:rPr lang="fr-FR" dirty="0" err="1"/>
              <a:t>fluoroquinolones</a:t>
            </a:r>
            <a:r>
              <a:rPr lang="fr-FR" dirty="0"/>
              <a:t>, céphalosporines, macrolides et apparentés</a:t>
            </a:r>
          </a:p>
          <a:p>
            <a:r>
              <a:rPr lang="fr-FR" dirty="0"/>
              <a:t>Diffusion des résultats avec cibles à atteindre et aide à la mise en place d’actions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51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026" y="552449"/>
            <a:ext cx="9601200" cy="1485900"/>
          </a:xfrm>
        </p:spPr>
        <p:txBody>
          <a:bodyPr/>
          <a:lstStyle/>
          <a:p>
            <a:r>
              <a:rPr lang="fr-FR" dirty="0" smtClean="0"/>
              <a:t>Réévaluation</a:t>
            </a:r>
            <a:br>
              <a:rPr lang="fr-FR" dirty="0" smtClean="0"/>
            </a:br>
            <a:r>
              <a:rPr lang="fr-FR" dirty="0" smtClean="0"/>
              <a:t>ATB EHPAD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026" y="2327563"/>
            <a:ext cx="3707234" cy="1064030"/>
          </a:xfrm>
        </p:spPr>
        <p:txBody>
          <a:bodyPr/>
          <a:lstStyle/>
          <a:p>
            <a:r>
              <a:rPr lang="fr-FR" dirty="0" smtClean="0"/>
              <a:t>En vue réduction durée de traitement, notamment dans les pneumonies.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0" y="1"/>
            <a:ext cx="7553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027" y="552449"/>
            <a:ext cx="4921134" cy="14859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Guide des prélèvements</a:t>
            </a:r>
            <a:br>
              <a:rPr lang="fr-FR" dirty="0" smtClean="0"/>
            </a:br>
            <a:r>
              <a:rPr lang="fr-FR" dirty="0" smtClean="0"/>
              <a:t>microbiologiques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027" y="3437311"/>
            <a:ext cx="4488871" cy="1467197"/>
          </a:xfrm>
        </p:spPr>
        <p:txBody>
          <a:bodyPr>
            <a:noAutofit/>
          </a:bodyPr>
          <a:lstStyle/>
          <a:p>
            <a:r>
              <a:rPr lang="fr-FR" sz="3200" dirty="0" smtClean="0"/>
              <a:t>GT avec infectiologues, hygiénistes, LBM, médecins Co d’EHPAD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433" y="0"/>
            <a:ext cx="5671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87132" y="2472059"/>
            <a:ext cx="8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Les informations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80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027" y="552449"/>
            <a:ext cx="4921134" cy="14859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Kit de formation</a:t>
            </a:r>
            <a:br>
              <a:rPr lang="fr-FR" dirty="0" smtClean="0"/>
            </a:br>
            <a:r>
              <a:rPr lang="fr-FR" dirty="0" smtClean="0"/>
              <a:t>« Infections urinaires en EHPAD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1027" y="3437311"/>
            <a:ext cx="4430681" cy="1990900"/>
          </a:xfrm>
        </p:spPr>
        <p:txBody>
          <a:bodyPr>
            <a:noAutofit/>
          </a:bodyPr>
          <a:lstStyle/>
          <a:p>
            <a:r>
              <a:rPr lang="fr-FR" sz="1600" dirty="0"/>
              <a:t>Une vidéo (7 minutes) relative à l'infection urinaire en </a:t>
            </a:r>
            <a:r>
              <a:rPr lang="fr-FR" sz="1600" dirty="0" err="1"/>
              <a:t>Ehpad</a:t>
            </a:r>
            <a:r>
              <a:rPr lang="fr-FR" sz="1600" dirty="0" smtClean="0"/>
              <a:t>.</a:t>
            </a:r>
            <a:endParaRPr lang="fr-FR" sz="1600" dirty="0"/>
          </a:p>
          <a:p>
            <a:r>
              <a:rPr lang="fr-FR" sz="1600" dirty="0" smtClean="0"/>
              <a:t>Un </a:t>
            </a:r>
            <a:r>
              <a:rPr lang="fr-FR" sz="1600" dirty="0"/>
              <a:t>fil conducteur permettant d'ouvrir une discussion après avoir visionné la vidéo.</a:t>
            </a:r>
          </a:p>
          <a:p>
            <a:r>
              <a:rPr lang="fr-FR" sz="1600" dirty="0" smtClean="0"/>
              <a:t>Un </a:t>
            </a:r>
            <a:r>
              <a:rPr lang="fr-FR" sz="1600" dirty="0"/>
              <a:t>diaporama à utiliser en support de la discussion.</a:t>
            </a:r>
          </a:p>
        </p:txBody>
      </p:sp>
      <p:pic>
        <p:nvPicPr>
          <p:cNvPr id="4098" name="Picture 2" descr="https://cratb-aura.fr/wp-content/uploads/2024/12/IU-en-EHPA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53" y="1886987"/>
            <a:ext cx="68294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 menées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ville</a:t>
            </a:r>
          </a:p>
          <a:p>
            <a:r>
              <a:rPr lang="fr-F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ES</a:t>
            </a:r>
          </a:p>
          <a:p>
            <a:r>
              <a:rPr lang="fr-F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EMS</a:t>
            </a:r>
          </a:p>
          <a:p>
            <a:r>
              <a:rPr lang="fr-FR" sz="2800" dirty="0" smtClean="0"/>
              <a:t>Et aussi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397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Newsletter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Diffusion large</a:t>
            </a:r>
          </a:p>
          <a:p>
            <a:r>
              <a:rPr lang="fr-FR" sz="2800" dirty="0" smtClean="0"/>
              <a:t>Infos dans les 3 secteurs</a:t>
            </a:r>
          </a:p>
          <a:p>
            <a:pPr marL="0" indent="0">
              <a:buNone/>
            </a:pPr>
            <a:r>
              <a:rPr lang="fr-FR" sz="2800" smtClean="0"/>
              <a:t>de </a:t>
            </a:r>
            <a:r>
              <a:rPr lang="fr-FR" sz="2800" dirty="0" smtClean="0"/>
              <a:t>soins</a:t>
            </a:r>
          </a:p>
          <a:p>
            <a:r>
              <a:rPr lang="fr-FR" sz="2800" dirty="0" smtClean="0"/>
              <a:t>3 à 4 fois/an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016" y="91440"/>
            <a:ext cx="4750437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644237"/>
            <a:ext cx="9601200" cy="1485900"/>
          </a:xfrm>
        </p:spPr>
        <p:txBody>
          <a:bodyPr/>
          <a:lstStyle/>
          <a:p>
            <a:r>
              <a:rPr lang="fr-FR" dirty="0" smtClean="0"/>
              <a:t>JRA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51" y="84416"/>
            <a:ext cx="9564449" cy="67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58477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Autres informations pratiques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069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7007" y="649237"/>
            <a:ext cx="2512182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Certification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02" y="1506828"/>
            <a:ext cx="8553450" cy="4467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8462" y="3068515"/>
            <a:ext cx="7851530" cy="282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426" y="3068515"/>
            <a:ext cx="5054112" cy="32138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476251" y="3609975"/>
            <a:ext cx="2438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Programme de bon usage des ATB du CHU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02" y="1506828"/>
            <a:ext cx="8553450" cy="4467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8461" y="3552093"/>
            <a:ext cx="7869115" cy="23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088" y="3343275"/>
            <a:ext cx="5815968" cy="33599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6292" y="4076446"/>
            <a:ext cx="24384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E-learning en cours de création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7007" y="649237"/>
            <a:ext cx="2512182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Certification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98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02" y="1506828"/>
            <a:ext cx="8553450" cy="4467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8462" y="4695091"/>
            <a:ext cx="7746023" cy="119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58462" y="3572606"/>
            <a:ext cx="7746023" cy="50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5831" y="5133721"/>
            <a:ext cx="329559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Référentiel = site Infectiologie.com de la SPILF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37007" y="649237"/>
            <a:ext cx="2512182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Certification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7747" y="289273"/>
            <a:ext cx="1933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Recommandations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639784" y="781669"/>
            <a:ext cx="578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Commission des Anti-infectieux CAI | CHU </a:t>
            </a:r>
            <a:r>
              <a:rPr lang="fr-FR" dirty="0" err="1">
                <a:hlinkClick r:id="rId5"/>
              </a:rPr>
              <a:t>clermont-ferrand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637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02" y="1506828"/>
            <a:ext cx="8553450" cy="4467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1337" y="5162551"/>
            <a:ext cx="7746023" cy="721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7168" y="5465113"/>
            <a:ext cx="282886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Logiciels de prescription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37007" y="649237"/>
            <a:ext cx="2512182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Certification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45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02" y="1506828"/>
            <a:ext cx="8553450" cy="44672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7168" y="6086221"/>
            <a:ext cx="282886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Réunion de travail 01/2026 puis CAI février 2026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7007" y="649237"/>
            <a:ext cx="2512182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Certification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238934" cy="155527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107721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Les infos du CRATB : Centre régional en Antibiothérapie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388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37520" y="2013188"/>
            <a:ext cx="92758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0070C0"/>
              </a:solidFill>
            </a:endParaRPr>
          </a:p>
          <a:p>
            <a:r>
              <a:rPr lang="fr-FR" sz="2000" b="1" dirty="0" smtClean="0">
                <a:solidFill>
                  <a:srgbClr val="0070C0"/>
                </a:solidFill>
              </a:rPr>
              <a:t>Site de la CAI :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0070C0"/>
                </a:solidFill>
              </a:rPr>
              <a:t>Référentiel pour le CHU de </a:t>
            </a:r>
            <a:r>
              <a:rPr lang="fr-FR" sz="2000" b="1" dirty="0" smtClean="0">
                <a:solidFill>
                  <a:srgbClr val="0070C0"/>
                </a:solidFill>
              </a:rPr>
              <a:t>Clermont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</a:rPr>
              <a:t>ABX BMI</a:t>
            </a:r>
          </a:p>
          <a:p>
            <a:pPr marL="342900" indent="-342900"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Adm</a:t>
            </a:r>
            <a:r>
              <a:rPr lang="fr-FR" sz="2000" b="1" dirty="0" smtClean="0">
                <a:solidFill>
                  <a:srgbClr val="0070C0"/>
                </a:solidFill>
              </a:rPr>
              <a:t> des </a:t>
            </a:r>
            <a:r>
              <a:rPr lang="fr-FR" sz="2000" b="1" dirty="0" err="1" smtClean="0">
                <a:solidFill>
                  <a:srgbClr val="0070C0"/>
                </a:solidFill>
              </a:rPr>
              <a:t>ATBtiques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</a:rPr>
              <a:t>Fiches de bon usage</a:t>
            </a:r>
          </a:p>
          <a:p>
            <a:pPr marL="342900" indent="-342900">
              <a:buFontTx/>
              <a:buChar char="-"/>
            </a:pPr>
            <a:endParaRPr lang="fr-FR" sz="2000" b="1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fr-FR" sz="20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fr-FR" sz="2000" b="1" dirty="0" smtClean="0">
              <a:solidFill>
                <a:srgbClr val="0070C0"/>
              </a:solidFill>
            </a:endParaRPr>
          </a:p>
          <a:p>
            <a:r>
              <a:rPr lang="fr-FR" sz="2000" b="1" dirty="0">
                <a:solidFill>
                  <a:srgbClr val="0070C0"/>
                </a:solidFill>
              </a:rPr>
              <a:t>Fiche de relais IV/Per </a:t>
            </a:r>
            <a:r>
              <a:rPr lang="fr-FR" sz="2000" b="1" dirty="0" smtClean="0">
                <a:solidFill>
                  <a:srgbClr val="0070C0"/>
                </a:solidFill>
              </a:rPr>
              <a:t>os</a:t>
            </a:r>
          </a:p>
          <a:p>
            <a:r>
              <a:rPr lang="fr-FR" sz="2000" b="1" dirty="0" err="1" smtClean="0">
                <a:solidFill>
                  <a:srgbClr val="0070C0"/>
                </a:solidFill>
              </a:rPr>
              <a:t>Adm</a:t>
            </a:r>
            <a:r>
              <a:rPr lang="fr-FR" sz="2000" b="1" dirty="0" smtClean="0">
                <a:solidFill>
                  <a:srgbClr val="0070C0"/>
                </a:solidFill>
              </a:rPr>
              <a:t> des </a:t>
            </a:r>
            <a:r>
              <a:rPr lang="fr-FR" sz="2000" b="1" dirty="0" err="1" smtClean="0">
                <a:solidFill>
                  <a:srgbClr val="0070C0"/>
                </a:solidFill>
              </a:rPr>
              <a:t>Atbtiques</a:t>
            </a:r>
            <a:r>
              <a:rPr lang="fr-FR" sz="2000" b="1" dirty="0" smtClean="0">
                <a:solidFill>
                  <a:srgbClr val="0070C0"/>
                </a:solidFill>
              </a:rPr>
              <a:t> PSE et pompes </a:t>
            </a:r>
            <a:r>
              <a:rPr lang="fr-FR" sz="2000" b="1" dirty="0" err="1" smtClean="0">
                <a:solidFill>
                  <a:srgbClr val="0070C0"/>
                </a:solidFill>
              </a:rPr>
              <a:t>volumetriques</a:t>
            </a:r>
            <a:r>
              <a:rPr lang="fr-FR" sz="2000" b="1" dirty="0" smtClean="0">
                <a:solidFill>
                  <a:srgbClr val="0070C0"/>
                </a:solidFill>
              </a:rPr>
              <a:t> – CHU Clermont</a:t>
            </a:r>
            <a:endParaRPr lang="fr-FR" sz="2000" b="1" dirty="0">
              <a:solidFill>
                <a:srgbClr val="0070C0"/>
              </a:solidFill>
            </a:endParaRPr>
          </a:p>
          <a:p>
            <a:endParaRPr lang="fr-FR" sz="2000" b="1" dirty="0">
              <a:solidFill>
                <a:srgbClr val="0070C0"/>
              </a:solidFill>
            </a:endParaRPr>
          </a:p>
          <a:p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37007" y="649237"/>
            <a:ext cx="471545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Outils pratiques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3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3011" y="1569476"/>
            <a:ext cx="5028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GT vaccination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5763" y="2305050"/>
            <a:ext cx="5977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Poursuite de la convention avec l’Assurance Maladie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Vidéos de communication sur la vaccination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Affiches de communication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Audit vaccination et motifs de refus de vaccination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784" y="831318"/>
            <a:ext cx="4094916" cy="57552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37007" y="649237"/>
            <a:ext cx="471545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Outils pratiques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59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248508" y="2171700"/>
            <a:ext cx="90648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EMA : Equipe Multidisciplinaire en Antibiothérapie</a:t>
            </a:r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Vaccination : VRS en attente de remboursement</a:t>
            </a:r>
          </a:p>
          <a:p>
            <a:pPr algn="just"/>
            <a:r>
              <a:rPr lang="fr-FR" dirty="0" smtClean="0"/>
              <a:t>Déjà inscrit sur le listing de PEC par l’AM</a:t>
            </a:r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/>
              <a:t>Le laboratoire </a:t>
            </a:r>
            <a:r>
              <a:rPr lang="fr-FR" dirty="0" err="1"/>
              <a:t>Eumedica</a:t>
            </a:r>
            <a:r>
              <a:rPr lang="fr-FR" dirty="0"/>
              <a:t> nous informe d’une </a:t>
            </a:r>
            <a:r>
              <a:rPr lang="fr-FR" b="1" dirty="0"/>
              <a:t>tension d’</a:t>
            </a:r>
            <a:r>
              <a:rPr lang="fr-FR" b="1" dirty="0" err="1"/>
              <a:t>appro</a:t>
            </a:r>
            <a:r>
              <a:rPr lang="fr-FR" b="1" dirty="0"/>
              <a:t> en </a:t>
            </a:r>
            <a:r>
              <a:rPr lang="fr-FR" b="1" dirty="0" err="1"/>
              <a:t>Bactrim</a:t>
            </a:r>
            <a:r>
              <a:rPr lang="fr-FR" b="1" dirty="0"/>
              <a:t> injectable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Les quantités allouées ne nous permettront probablement pas de tenir très longtemps.  </a:t>
            </a:r>
          </a:p>
          <a:p>
            <a:pPr algn="just"/>
            <a:r>
              <a:rPr lang="fr-FR" dirty="0"/>
              <a:t>Afin d’éviter une rupture sèche et de rationaliser l’utilisation du </a:t>
            </a:r>
            <a:r>
              <a:rPr lang="fr-FR" dirty="0" err="1"/>
              <a:t>Bactrim</a:t>
            </a:r>
            <a:r>
              <a:rPr lang="fr-FR" dirty="0"/>
              <a:t> injectable aux situations le nécessitant, certains switches vers le per os seront nécessaire.  </a:t>
            </a:r>
          </a:p>
          <a:p>
            <a:pPr algn="just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37007" y="649237"/>
            <a:ext cx="471545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Autres informations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72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87132" y="2472059"/>
            <a:ext cx="8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Retour d’expérience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58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C2111-1671-4422-B774-B51066D2C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267" y="478896"/>
            <a:ext cx="9144000" cy="2387600"/>
          </a:xfrm>
        </p:spPr>
        <p:txBody>
          <a:bodyPr/>
          <a:lstStyle/>
          <a:p>
            <a:r>
              <a:rPr lang="fr-FR" dirty="0"/>
              <a:t>parcours patient </a:t>
            </a:r>
            <a:r>
              <a:rPr lang="fr-FR" b="1" dirty="0"/>
              <a:t>Module Easily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56D1B4-811B-4F35-A94A-51BC546D7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Exemple : INFECTIOLOGIE suivi patient avec une infection ostéoarticulaire sur Prothèse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330619-E710-4941-BFD1-64655DC9A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90" y="2174307"/>
            <a:ext cx="1152686" cy="562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AA3366-C375-4566-B7FD-CFFF94914B58}"/>
              </a:ext>
            </a:extLst>
          </p:cNvPr>
          <p:cNvSpPr/>
          <p:nvPr/>
        </p:nvSpPr>
        <p:spPr>
          <a:xfrm>
            <a:off x="335360" y="233427"/>
            <a:ext cx="9793088" cy="8913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A6754D-E841-4770-A58A-5175897245A4}"/>
              </a:ext>
            </a:extLst>
          </p:cNvPr>
          <p:cNvSpPr/>
          <p:nvPr/>
        </p:nvSpPr>
        <p:spPr>
          <a:xfrm>
            <a:off x="298811" y="6351235"/>
            <a:ext cx="11588228" cy="284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2" descr="CHER_logo">
            <a:extLst>
              <a:ext uri="{FF2B5EF4-FFF2-40B4-BE49-F238E27FC236}">
                <a16:creationId xmlns:a16="http://schemas.microsoft.com/office/drawing/2014/main" id="{256E6361-D4A8-4022-931B-955C43E4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30" y="269397"/>
            <a:ext cx="1743364" cy="8428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36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041601-C8AA-4B57-ADA2-843F1C18A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0" y="397370"/>
            <a:ext cx="5714037" cy="1315135"/>
          </a:xfr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273202A-9A4C-4A1A-9495-BDB1C2E7E873}"/>
              </a:ext>
            </a:extLst>
          </p:cNvPr>
          <p:cNvGrpSpPr/>
          <p:nvPr/>
        </p:nvGrpSpPr>
        <p:grpSpPr>
          <a:xfrm>
            <a:off x="2056438" y="2287643"/>
            <a:ext cx="9980275" cy="4570357"/>
            <a:chOff x="609600" y="1983909"/>
            <a:chExt cx="9980275" cy="457035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228B079-D38B-49E5-AD55-D3C28E788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983909"/>
              <a:ext cx="9980275" cy="45703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F802F1-5301-485F-98C3-51AF6D1ECF03}"/>
                </a:ext>
              </a:extLst>
            </p:cNvPr>
            <p:cNvSpPr/>
            <p:nvPr/>
          </p:nvSpPr>
          <p:spPr>
            <a:xfrm>
              <a:off x="914400" y="3835400"/>
              <a:ext cx="804333" cy="2446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5EA32B1-B677-466E-AB82-D2E18EC520AB}"/>
              </a:ext>
            </a:extLst>
          </p:cNvPr>
          <p:cNvSpPr/>
          <p:nvPr/>
        </p:nvSpPr>
        <p:spPr>
          <a:xfrm>
            <a:off x="4504266" y="1479089"/>
            <a:ext cx="1176867" cy="233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A15424-54EC-4019-8B35-71C00C4DAFF9}"/>
              </a:ext>
            </a:extLst>
          </p:cNvPr>
          <p:cNvSpPr/>
          <p:nvPr/>
        </p:nvSpPr>
        <p:spPr>
          <a:xfrm>
            <a:off x="1117578" y="0"/>
            <a:ext cx="9793088" cy="5443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Tableau de bord</a:t>
            </a:r>
          </a:p>
        </p:txBody>
      </p:sp>
    </p:spTree>
    <p:extLst>
      <p:ext uri="{BB962C8B-B14F-4D97-AF65-F5344CB8AC3E}">
        <p14:creationId xmlns:p14="http://schemas.microsoft.com/office/powerpoint/2010/main" val="2318178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42278AF-1B4A-4241-AA22-993A74B4F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6" y="2192867"/>
            <a:ext cx="11647794" cy="3157534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0247E92-C116-4AD7-AF01-D041C81FA05B}"/>
              </a:ext>
            </a:extLst>
          </p:cNvPr>
          <p:cNvSpPr txBox="1"/>
          <p:nvPr/>
        </p:nvSpPr>
        <p:spPr>
          <a:xfrm>
            <a:off x="1126066" y="1574800"/>
            <a:ext cx="706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Inclusion : du patient dans le parcours par MEDECIN, PHARMACIEN et CHIRURGIEN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85BDE-F0E0-44D4-A7AF-6A3DBF4B69D8}"/>
              </a:ext>
            </a:extLst>
          </p:cNvPr>
          <p:cNvSpPr/>
          <p:nvPr/>
        </p:nvSpPr>
        <p:spPr>
          <a:xfrm>
            <a:off x="1117578" y="0"/>
            <a:ext cx="9793088" cy="5443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Etapes du PARCOURS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585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1E94B-C5CC-402E-892A-EB867D9A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On peut facilement cocher les étapes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D608DA2-0124-4CFD-AA9F-888D982EB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0639"/>
            <a:ext cx="10515600" cy="577842"/>
          </a:xfr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66FB41E-2436-4DA3-803A-B612FCBC69FB}"/>
              </a:ext>
            </a:extLst>
          </p:cNvPr>
          <p:cNvCxnSpPr/>
          <p:nvPr/>
        </p:nvCxnSpPr>
        <p:spPr>
          <a:xfrm>
            <a:off x="8839200" y="1490133"/>
            <a:ext cx="2015067" cy="829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D21D2F1-CD2B-4154-8DFD-E4E86B69A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10" y="3919009"/>
            <a:ext cx="5586435" cy="245682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46A63CC8-EBE3-4D38-B225-A22F300283CD}"/>
              </a:ext>
            </a:extLst>
          </p:cNvPr>
          <p:cNvSpPr txBox="1">
            <a:spLocks/>
          </p:cNvSpPr>
          <p:nvPr/>
        </p:nvSpPr>
        <p:spPr>
          <a:xfrm>
            <a:off x="584199" y="4159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 peut mettre un commentaire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B4DB1-B77D-4B92-85CD-79E72CDB1A70}"/>
              </a:ext>
            </a:extLst>
          </p:cNvPr>
          <p:cNvSpPr/>
          <p:nvPr/>
        </p:nvSpPr>
        <p:spPr>
          <a:xfrm>
            <a:off x="1117578" y="0"/>
            <a:ext cx="9793088" cy="5443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Etapes du PARCOURS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9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F7C6A-0C83-44D3-83C4-F9B8CD5D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7" y="544346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Les praticiens sont informés que le patient est dans le parcours 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F8B8EBC-E132-4295-A359-EEBBEC246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1" y="1605143"/>
            <a:ext cx="5426229" cy="509093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BC6E30-2C52-4592-9268-CFB441622EA2}"/>
              </a:ext>
            </a:extLst>
          </p:cNvPr>
          <p:cNvSpPr/>
          <p:nvPr/>
        </p:nvSpPr>
        <p:spPr>
          <a:xfrm>
            <a:off x="2040467" y="5638800"/>
            <a:ext cx="4123266" cy="1117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69A540-719C-404F-8069-CBC8C0A4A8DF}"/>
              </a:ext>
            </a:extLst>
          </p:cNvPr>
          <p:cNvSpPr/>
          <p:nvPr/>
        </p:nvSpPr>
        <p:spPr>
          <a:xfrm>
            <a:off x="872045" y="0"/>
            <a:ext cx="9793088" cy="5443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dans le dossier médical patient intégré dans un parcours</a:t>
            </a:r>
          </a:p>
        </p:txBody>
      </p:sp>
    </p:spTree>
    <p:extLst>
      <p:ext uri="{BB962C8B-B14F-4D97-AF65-F5344CB8AC3E}">
        <p14:creationId xmlns:p14="http://schemas.microsoft.com/office/powerpoint/2010/main" val="409246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Since</a:t>
            </a:r>
            <a:r>
              <a:rPr lang="fr-FR" dirty="0" smtClean="0"/>
              <a:t> 2021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795549"/>
            <a:ext cx="9601200" cy="4080164"/>
          </a:xfrm>
        </p:spPr>
        <p:txBody>
          <a:bodyPr>
            <a:normAutofit/>
          </a:bodyPr>
          <a:lstStyle/>
          <a:p>
            <a:r>
              <a:rPr lang="fr-FR" dirty="0"/>
              <a:t>structure </a:t>
            </a:r>
            <a:r>
              <a:rPr lang="fr-FR" dirty="0" smtClean="0"/>
              <a:t>régionale d'appui </a:t>
            </a:r>
            <a:r>
              <a:rPr lang="fr-FR" dirty="0"/>
              <a:t>créée le 2 septembre 2021. </a:t>
            </a:r>
            <a:endParaRPr lang="fr-FR" dirty="0" smtClean="0"/>
          </a:p>
          <a:p>
            <a:r>
              <a:rPr lang="fr-FR" dirty="0" smtClean="0"/>
              <a:t>Mettre </a:t>
            </a:r>
            <a:r>
              <a:rPr lang="fr-FR" dirty="0"/>
              <a:t>en </a:t>
            </a:r>
            <a:r>
              <a:rPr lang="fr-FR" dirty="0" smtClean="0"/>
              <a:t>œuvre </a:t>
            </a:r>
            <a:r>
              <a:rPr lang="fr-FR" dirty="0"/>
              <a:t>les orientations régionales </a:t>
            </a:r>
            <a:r>
              <a:rPr lang="fr-FR" dirty="0" smtClean="0"/>
              <a:t>de la </a:t>
            </a:r>
            <a:r>
              <a:rPr lang="fr-FR" dirty="0"/>
              <a:t>politique de santé dans le domaine du bon usage des antibiotiques (BUA) tout au long du </a:t>
            </a:r>
            <a:r>
              <a:rPr lang="fr-FR" dirty="0" smtClean="0"/>
              <a:t>parcours de </a:t>
            </a:r>
            <a:r>
              <a:rPr lang="fr-FR" dirty="0"/>
              <a:t>santé</a:t>
            </a:r>
            <a:r>
              <a:rPr lang="fr-FR" dirty="0" smtClean="0"/>
              <a:t>.</a:t>
            </a:r>
          </a:p>
          <a:p>
            <a:r>
              <a:rPr lang="fr-FR" dirty="0" smtClean="0"/>
              <a:t>En charge </a:t>
            </a:r>
            <a:r>
              <a:rPr lang="fr-FR" dirty="0"/>
              <a:t>de la stratégie promouvant le BUA dans les trois secteurs : sanitaire (ES), médicosocial (</a:t>
            </a:r>
            <a:r>
              <a:rPr lang="fr-FR" dirty="0" smtClean="0"/>
              <a:t>ESMS) et </a:t>
            </a:r>
            <a:r>
              <a:rPr lang="fr-FR" dirty="0"/>
              <a:t>soins de ville, pour la région </a:t>
            </a:r>
            <a:r>
              <a:rPr lang="fr-FR" dirty="0" err="1" smtClean="0"/>
              <a:t>Auvergne-Rhône-Alpes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 smtClean="0"/>
              <a:t>Collaboration CPIAS.</a:t>
            </a:r>
          </a:p>
          <a:p>
            <a:r>
              <a:rPr lang="fr-FR" dirty="0" smtClean="0"/>
              <a:t>Anime le réseau des EMA (Equipe multidisciplinaire en ATB)</a:t>
            </a:r>
          </a:p>
          <a:p>
            <a:r>
              <a:rPr lang="fr-FR" dirty="0" smtClean="0"/>
              <a:t>Collaborations </a:t>
            </a:r>
            <a:r>
              <a:rPr lang="fr-FR" dirty="0"/>
              <a:t>étroites avec les autorités sanitaires (ARS), le </a:t>
            </a:r>
            <a:r>
              <a:rPr lang="fr-FR" dirty="0" err="1"/>
              <a:t>CPias</a:t>
            </a:r>
            <a:r>
              <a:rPr lang="fr-FR" dirty="0"/>
              <a:t>, </a:t>
            </a:r>
            <a:r>
              <a:rPr lang="fr-FR" dirty="0" smtClean="0"/>
              <a:t>l’OMEDIT, l’assurance maladie et </a:t>
            </a:r>
            <a:r>
              <a:rPr lang="fr-FR" dirty="0"/>
              <a:t>les autres structures régionales de vigilance et d'appui (CRPV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6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32" y="98885"/>
            <a:ext cx="9839331" cy="67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3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39" y="1"/>
            <a:ext cx="11524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4647" y="0"/>
            <a:ext cx="9601200" cy="1485900"/>
          </a:xfrm>
        </p:spPr>
        <p:txBody>
          <a:bodyPr/>
          <a:lstStyle/>
          <a:p>
            <a:r>
              <a:rPr lang="fr-FR" dirty="0" smtClean="0"/>
              <a:t>Site internet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15" y="691092"/>
            <a:ext cx="10835385" cy="61669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85999" y="2011680"/>
            <a:ext cx="741495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Données de consommation, résistance bactérienne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Outils d’aide à la prescription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Support de prescription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Antibioguide régionale ville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Antibioguide régional EHPAD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Webinaire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Supports de formation</a:t>
            </a:r>
          </a:p>
        </p:txBody>
      </p:sp>
    </p:spTree>
    <p:extLst>
      <p:ext uri="{BB962C8B-B14F-4D97-AF65-F5344CB8AC3E}">
        <p14:creationId xmlns:p14="http://schemas.microsoft.com/office/powerpoint/2010/main" val="245626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actions menées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En ville</a:t>
            </a:r>
          </a:p>
          <a:p>
            <a:r>
              <a:rPr lang="fr-F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ES</a:t>
            </a:r>
          </a:p>
          <a:p>
            <a:r>
              <a:rPr lang="fr-FR" sz="28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En EMS</a:t>
            </a:r>
            <a:endParaRPr lang="fr-FR" sz="2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947</Words>
  <Application>Microsoft Office PowerPoint</Application>
  <PresentationFormat>Grand écran</PresentationFormat>
  <Paragraphs>150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Franklin Gothic Book</vt:lpstr>
      <vt:lpstr>Wingdings</vt:lpstr>
      <vt:lpstr>Thème Office</vt:lpstr>
      <vt:lpstr>Crop</vt:lpstr>
      <vt:lpstr>1_Thème Office</vt:lpstr>
      <vt:lpstr>Présentation PowerPoint</vt:lpstr>
      <vt:lpstr>Présentation PowerPoint</vt:lpstr>
      <vt:lpstr>Présentation PowerPoint</vt:lpstr>
      <vt:lpstr>Présentation PowerPoint</vt:lpstr>
      <vt:lpstr>Since 2021</vt:lpstr>
      <vt:lpstr>Présentation PowerPoint</vt:lpstr>
      <vt:lpstr>Présentation PowerPoint</vt:lpstr>
      <vt:lpstr>Site internet</vt:lpstr>
      <vt:lpstr>Les actions menées</vt:lpstr>
      <vt:lpstr>Suivi indicateurs avec la CPAM</vt:lpstr>
      <vt:lpstr>Capsules video</vt:lpstr>
      <vt:lpstr>Webinaire avec puis sans l’assurance maladie</vt:lpstr>
      <vt:lpstr>Infographies/flyers</vt:lpstr>
      <vt:lpstr>Infographies /flyers</vt:lpstr>
      <vt:lpstr>Actions en ville : LBM</vt:lpstr>
      <vt:lpstr>Actions en ville : fiche antibio</vt:lpstr>
      <vt:lpstr>Actions en ville : antibioguide</vt:lpstr>
      <vt:lpstr>Actions en ville : flyer maladies hivernales</vt:lpstr>
      <vt:lpstr>Actions en ville : infections dentaires en médecine générale</vt:lpstr>
      <vt:lpstr>Actions en ville : fiche mémo ATBprophylaxie </vt:lpstr>
      <vt:lpstr>Les actions menées</vt:lpstr>
      <vt:lpstr>Présentation PowerPoint</vt:lpstr>
      <vt:lpstr>En ES</vt:lpstr>
      <vt:lpstr>Les actions menées</vt:lpstr>
      <vt:lpstr>En EHPAD</vt:lpstr>
      <vt:lpstr>Antibioguide EHPAD – MAJ en cours</vt:lpstr>
      <vt:lpstr>Indicateurs régionaux retenus</vt:lpstr>
      <vt:lpstr>Réévaluation ATB EHPAD</vt:lpstr>
      <vt:lpstr>Guide des prélèvements microbiologiques</vt:lpstr>
      <vt:lpstr>Kit de formation « Infections urinaires en EHPAD »</vt:lpstr>
      <vt:lpstr>Les actions menées</vt:lpstr>
      <vt:lpstr>Newsletter</vt:lpstr>
      <vt:lpstr>JRA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parcours patient Module Easily</vt:lpstr>
      <vt:lpstr>Présentation PowerPoint</vt:lpstr>
      <vt:lpstr>Présentation PowerPoint</vt:lpstr>
      <vt:lpstr>On peut facilement cocher les étapes</vt:lpstr>
      <vt:lpstr>Les praticiens sont informés que le patient est dans le parcours </vt:lpstr>
    </vt:vector>
  </TitlesOfParts>
  <Company>CHU de Clermont-Fd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Chatron Claire</dc:creator>
  <cp:lastModifiedBy>Chatron Claire</cp:lastModifiedBy>
  <cp:revision>212</cp:revision>
  <dcterms:created xsi:type="dcterms:W3CDTF">2024-03-14T16:44:30Z</dcterms:created>
  <dcterms:modified xsi:type="dcterms:W3CDTF">2025-12-22T10:56:07Z</dcterms:modified>
</cp:coreProperties>
</file>