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60" r:id="rId3"/>
    <p:sldId id="258" r:id="rId4"/>
    <p:sldId id="261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62" r:id="rId23"/>
    <p:sldId id="263" r:id="rId24"/>
    <p:sldId id="303" r:id="rId25"/>
    <p:sldId id="264" r:id="rId26"/>
    <p:sldId id="299" r:id="rId27"/>
    <p:sldId id="300" r:id="rId28"/>
    <p:sldId id="301" r:id="rId29"/>
    <p:sldId id="302" r:id="rId30"/>
    <p:sldId id="257" r:id="rId31"/>
    <p:sldId id="304" r:id="rId32"/>
    <p:sldId id="305" r:id="rId33"/>
    <p:sldId id="306" r:id="rId34"/>
    <p:sldId id="307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C7BFC-B0B5-4061-82EE-89783CC6DBF6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9C47-86F4-4721-84EB-FB3A82FD9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9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51613-C476-43EB-B16D-A042332ADF3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8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51613-C476-43EB-B16D-A042332ADF3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0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0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93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Modifiez le style du titre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Modifiez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947C7-D7F1-4699-A60C-64AF0AC2A9A8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510D7-A47D-438A-A8D2-4349FDBA5150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DF997-0BC9-44EC-BFDD-76A2340C0E65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AAD55-391D-4DD5-93A0-9608E91A9792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1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FD12C-2C65-440E-A8F0-09EB0C7349F5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3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64A47-D95B-404F-91B0-2C0F2D9A5346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4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70F2E-F5BF-450D-B826-F76712373ED1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93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190BF-BECF-4998-BD3F-1964E5B6BF2F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2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886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CE01B-1DA2-4DA3-AD5A-9B350378C1BB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7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2A16D-DDA6-4380-BC03-9B7C4788D9BE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5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402BF-7764-474D-BFCC-F2FEA1CC0A7A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8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8FADF-8DFD-4CDF-A4FC-8C1678152CF0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92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A8E4-FCCF-41F4-997E-CBD6F1045032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70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7D83-904F-49D8-A616-F1BB175673FA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3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9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0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5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7612-2551-41F8-A620-A9A6C7C6B978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0DCE-27D9-42FA-86CB-F21357FDC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93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charset="0"/>
                <a:ea typeface="ＭＳ Ｐゴシック" charset="-128"/>
              </a:defRPr>
            </a:lvl1pPr>
          </a:lstStyle>
          <a:p>
            <a:fld id="{3D33D265-AE78-486D-8D90-B92EC5D01F92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  <a:ea typeface="ＭＳ Ｐゴシック" charset="-128"/>
              </a:defRPr>
            </a:lvl1pPr>
          </a:lstStyle>
          <a:p>
            <a:endParaRPr lang="en-US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  <a:ea typeface="ＭＳ Ｐゴシック" charset="-128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4217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delaborde@chu-clermontferrand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5645"/>
            <a:ext cx="12192000" cy="4250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717" y="-79580"/>
            <a:ext cx="1818736" cy="2008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CAI régionale 20 janvier 2025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50" y="4429033"/>
            <a:ext cx="1917469" cy="132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8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Pompes élastomériques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01437"/>
            <a:ext cx="6751320" cy="3755874"/>
          </a:xfrm>
        </p:spPr>
        <p:txBody>
          <a:bodyPr/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Les variations de débit des pompes élastomériques </a:t>
            </a:r>
          </a:p>
          <a:p>
            <a:pPr lvl="1"/>
            <a:r>
              <a:rPr lang="fr-FR" sz="2000" b="1" dirty="0" smtClean="0"/>
              <a:t>Respect du volume nominal</a:t>
            </a:r>
            <a:r>
              <a:rPr lang="fr-FR" sz="2000" dirty="0" smtClean="0"/>
              <a:t> de remplissage, hauteur par rapport au KT, …</a:t>
            </a:r>
          </a:p>
          <a:p>
            <a:pPr lvl="1"/>
            <a:r>
              <a:rPr lang="fr-FR" sz="2000" b="1" dirty="0" smtClean="0">
                <a:solidFill>
                  <a:srgbClr val="C00000"/>
                </a:solidFill>
              </a:rPr>
              <a:t>Température </a:t>
            </a:r>
            <a:r>
              <a:rPr lang="fr-FR" sz="2000" b="1" dirty="0">
                <a:solidFill>
                  <a:srgbClr val="C00000"/>
                </a:solidFill>
              </a:rPr>
              <a:t>de la solution </a:t>
            </a:r>
            <a:r>
              <a:rPr lang="fr-FR" sz="2000" dirty="0"/>
              <a:t>au niveau du microtube régulateur et dans le réservoir (Loi de Poiseuille</a:t>
            </a:r>
            <a:r>
              <a:rPr lang="fr-FR" sz="2000" dirty="0" smtClean="0"/>
              <a:t>)</a:t>
            </a:r>
          </a:p>
          <a:p>
            <a:pPr marL="344487" lvl="1" indent="0"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La précision du </a:t>
            </a:r>
            <a:r>
              <a:rPr lang="fr-FR" sz="2000" dirty="0"/>
              <a:t>débit diminue de 2,3% si la température diminue de </a:t>
            </a:r>
            <a:r>
              <a:rPr lang="fr-FR" sz="2000" dirty="0" smtClean="0"/>
              <a:t>1°C, </a:t>
            </a:r>
            <a:r>
              <a:rPr lang="fr-FR" sz="2000" dirty="0"/>
              <a:t>et </a:t>
            </a:r>
            <a:r>
              <a:rPr lang="fr-FR" sz="2000" dirty="0" smtClean="0"/>
              <a:t>inversement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451" y="551002"/>
            <a:ext cx="3762339" cy="382926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906388" y="994867"/>
            <a:ext cx="2340353" cy="91632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7" descr="Signe attention avertissement erreur danger triangle rouge avec point 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181" y="1087255"/>
            <a:ext cx="597923" cy="5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9600" y="4519209"/>
            <a:ext cx="11149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6D4E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Position microtube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régulateur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(selon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calibrage).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Ex : pour un microtube calibré à 31-32°C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doit être plaqué à la peau du patient, et réservoir à ne pas exposer à une source de chaleur 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  <a:sym typeface="Wingdings" panose="05000000000000000000" pitchFamily="2" charset="2"/>
            </a:endParaRPr>
          </a:p>
          <a:p>
            <a:pPr marL="687387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6D4E"/>
              </a:buClr>
              <a:buSzPct val="6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FORMATION IDE branchement</a:t>
            </a:r>
          </a:p>
          <a:p>
            <a:pPr marL="687387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C6D4E"/>
              </a:buClr>
              <a:buSzPct val="6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EDUCATION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DU PATIENT  Livret CHU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(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COMEDIMS-DMS-FBU-DOC-001)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Pompes élastomériques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Limites</a:t>
                      </a:r>
                      <a:endParaRPr lang="fr-FR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Contre-indications</a:t>
                      </a:r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609600" y="1192794"/>
          <a:ext cx="109728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Limites</a:t>
                      </a:r>
                      <a:endParaRPr lang="fr-FR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Contre-indications</a:t>
                      </a:r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Débit 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pré-réglé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(selon modèle)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Débit continu contrôlé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source d’énergie / sans équipement biomédical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Faible volume mort de la tubulure (1,5ml en moyenne)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Filtre anti-particulaire 5µm systématique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Silencieux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Système clos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Adapté à l’ambulatoire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 autonomie préservée pour le patient non alité et se transporte facilement grâce à une sacoche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reprise d’activité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Grand volume possible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Coût unitaire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Ecart de </a:t>
                      </a:r>
                      <a:r>
                        <a:rPr lang="fr-FR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plusieurs heures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possible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l’heure de fin de la perfusion théorique et la vidange complète du réservoir (5h sur un diffuseur prévu pour 48h par exemple)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 de dispositif d’alarme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permet pas de délivrer des bolus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Vérifier la stabilité physicochimique du médicament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toute la durée de perfusion par diffuseur.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La stabilité physicochimique d’un médicament ne présume pas de la stabilité microbiologique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Attention aux conditions de préparations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Médicament à index thérapeutique étroit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incompatible avec la précision de 10-15%</a:t>
                      </a:r>
                    </a:p>
                    <a:p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Médicament nécessitant une surveillance étroite du patient lors de l’administration </a:t>
                      </a:r>
                    </a:p>
                    <a:p>
                      <a:endParaRPr lang="fr-FR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Médicament visqueux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(lipides, sang et dérivés)</a:t>
                      </a:r>
                    </a:p>
                    <a:p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Solutions médicamenteuses à risque de cristallisation (microtube)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9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348966" y="1214438"/>
          <a:ext cx="95604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Conseils soignants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Conseils patients</a:t>
                      </a:r>
                      <a:endParaRPr lang="fr-FR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Choix du modèle selon le débit et le volume nominal.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Respecter les consignes fabriquant : </a:t>
                      </a:r>
                      <a:r>
                        <a:rPr lang="fr-FR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sous/sur-remplissage fait perdre la fiabilité du débit ! 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Après le remplissage, vérifier la </a:t>
                      </a:r>
                      <a:r>
                        <a:rPr lang="fr-FR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purge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tubulure et le fonctionnement de l’infuseur : des gouttes de solution doivent perler à l’extrémité. Clamper en attendant l’administration.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Fixer correctement le régulateur de débit à la peau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Bien 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déclamper la tubulure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le branchement sur l’accès veineux du patient. </a:t>
                      </a:r>
                    </a:p>
                    <a:p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Surveiller la diminution effective du volume du réservoir élastomérique avec l’aide des graduations (visible après  plusieurs heures si moyen / longue durée de perfusion) 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r>
                        <a:rPr lang="fr-FR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nombreux ! </a:t>
                      </a:r>
                      <a:r>
                        <a:rPr lang="fr-FR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Livret à remettre ? </a:t>
                      </a:r>
                      <a:endParaRPr lang="fr-FR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Veiller à ce que le régulateur de débit soit bien positionné contre la peau et que le clamp est ouvert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Présence des petites bulles d’air : pas problématique car le filtre va l’évacuer.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Surveiller la diminution du volume du « ballon » avec l’aide des graduations donc la diffusion du médicament. Cela peut mettre quelques heures à être visible sur les infuseurs moyenne et longue durées.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Il est normal d’observer un faible volume résiduel  dans le ballon du diffuseur à la fin de la perfusion.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 écart de durée par rapport à la durée prévue est normal mais doit rester inférieur à 10%</a:t>
                      </a:r>
                      <a:r>
                        <a:rPr lang="fr-FR" dirty="0" smtClean="0">
                          <a:effectLst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Difficile de mettre des termes, dépend des modèles et marques…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908190"/>
          </a:xfrm>
        </p:spPr>
        <p:txBody>
          <a:bodyPr/>
          <a:lstStyle/>
          <a:p>
            <a:r>
              <a:rPr lang="fr-FR" dirty="0"/>
              <a:t>2) Pompes élastomériques</a:t>
            </a:r>
          </a:p>
        </p:txBody>
      </p:sp>
      <p:pic>
        <p:nvPicPr>
          <p:cNvPr id="4102" name="Picture 6" descr="Caduc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1" y="1186005"/>
            <a:ext cx="1149775" cy="11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ison Logo - Logo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26" y="1186005"/>
            <a:ext cx="1083383" cy="10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Exemple </a:t>
            </a:r>
            <a:r>
              <a:rPr lang="fr-FR" sz="2000" dirty="0"/>
              <a:t>de livret de bon usage patient pour les pompes </a:t>
            </a:r>
            <a:r>
              <a:rPr lang="fr-FR" sz="2000" dirty="0" err="1"/>
              <a:t>élastométiques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i="1" dirty="0" smtClean="0"/>
              <a:t>2025 </a:t>
            </a:r>
            <a:r>
              <a:rPr lang="fr-FR" sz="2000" i="1" dirty="0"/>
              <a:t>-</a:t>
            </a:r>
            <a:r>
              <a:rPr lang="fr-FR" sz="2000" i="1" dirty="0" smtClean="0"/>
              <a:t> </a:t>
            </a:r>
            <a:r>
              <a:rPr lang="fr-FR" sz="2000" i="1" dirty="0"/>
              <a:t>Oncologie Digestive – Service Pharmacie DMS / UPAC - CHU Clermont Ferrand©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19" y="1600201"/>
            <a:ext cx="5734081" cy="40248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81" y="1729360"/>
            <a:ext cx="5653247" cy="39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637" y="1187695"/>
            <a:ext cx="10972800" cy="4530725"/>
          </a:xfrm>
        </p:spPr>
        <p:txBody>
          <a:bodyPr/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Equipements </a:t>
            </a:r>
            <a:r>
              <a:rPr lang="fr-FR" sz="2400" b="1" dirty="0">
                <a:solidFill>
                  <a:srgbClr val="0070C0"/>
                </a:solidFill>
              </a:rPr>
              <a:t>biomédicaux </a:t>
            </a:r>
            <a:r>
              <a:rPr lang="fr-FR" sz="2400" dirty="0"/>
              <a:t>alimentés par batterie et/ou alimentation </a:t>
            </a:r>
            <a:r>
              <a:rPr lang="fr-FR" sz="2400" dirty="0" smtClean="0"/>
              <a:t>électrique </a:t>
            </a:r>
            <a:r>
              <a:rPr lang="fr-FR" sz="2400" dirty="0" smtClean="0">
                <a:sym typeface="Wingdings" panose="05000000000000000000" pitchFamily="2" charset="2"/>
              </a:rPr>
              <a:t> Programme d’entretien et maintenance  Coût unitaire d’investissement €€€€€…€</a:t>
            </a:r>
            <a:endParaRPr lang="fr-FR" sz="2400" i="1" dirty="0" smtClean="0">
              <a:solidFill>
                <a:srgbClr val="C00000"/>
              </a:solidFill>
            </a:endParaRPr>
          </a:p>
          <a:p>
            <a:endParaRPr lang="fr-FR" sz="2400" dirty="0" smtClean="0"/>
          </a:p>
          <a:p>
            <a:endParaRPr lang="fr-FR" sz="2400" dirty="0"/>
          </a:p>
          <a:p>
            <a:pPr marL="344487" lvl="1" indent="0">
              <a:buNone/>
            </a:pPr>
            <a:endParaRPr lang="fr-FR" sz="2000" dirty="0"/>
          </a:p>
          <a:p>
            <a:pPr marL="344487" lvl="1" indent="0">
              <a:buNone/>
            </a:pPr>
            <a:endParaRPr lang="fr-FR" sz="2000" dirty="0" smtClean="0"/>
          </a:p>
          <a:p>
            <a:endParaRPr lang="fr-FR" sz="1600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Consommables </a:t>
            </a:r>
            <a:r>
              <a:rPr lang="fr-FR" sz="2400" b="1" dirty="0"/>
              <a:t>= dispositifs médicaux stériles, à usage unique</a:t>
            </a:r>
            <a:r>
              <a:rPr lang="fr-FR" sz="2400" dirty="0" smtClean="0"/>
              <a:t>.</a:t>
            </a:r>
          </a:p>
          <a:p>
            <a:pPr lvl="1"/>
            <a:r>
              <a:rPr lang="fr-FR" sz="2000" b="1" dirty="0" smtClean="0"/>
              <a:t>Captifs pour les pompes fixes </a:t>
            </a:r>
            <a:r>
              <a:rPr lang="fr-FR" sz="2000" dirty="0" smtClean="0"/>
              <a:t>(</a:t>
            </a:r>
            <a:r>
              <a:rPr lang="fr-FR" sz="2000" u="sng" dirty="0" smtClean="0"/>
              <a:t>2€ TTC </a:t>
            </a:r>
            <a:r>
              <a:rPr lang="fr-FR" sz="2000" dirty="0" smtClean="0"/>
              <a:t>pour perfuseur le plus simple) </a:t>
            </a:r>
            <a:r>
              <a:rPr lang="fr-FR" sz="2000" b="1" dirty="0" smtClean="0"/>
              <a:t>/ ambulatoires </a:t>
            </a:r>
            <a:r>
              <a:rPr lang="fr-FR" sz="2000" dirty="0" smtClean="0"/>
              <a:t>(6 à 24€ TTC l’unité selon complexité)</a:t>
            </a:r>
          </a:p>
          <a:p>
            <a:pPr lvl="1"/>
            <a:r>
              <a:rPr lang="fr-FR" sz="2000" dirty="0" smtClean="0"/>
              <a:t>Non captif pour les PSE : prolongateur fin (0,3€ TTC) et </a:t>
            </a:r>
            <a:r>
              <a:rPr lang="fr-FR" sz="2000" b="1" dirty="0" smtClean="0"/>
              <a:t>seringues 3P </a:t>
            </a:r>
            <a:r>
              <a:rPr lang="fr-FR" sz="2000" dirty="0" smtClean="0"/>
              <a:t>(0,20€ TTC)</a:t>
            </a:r>
          </a:p>
          <a:p>
            <a:pPr lvl="1"/>
            <a:endParaRPr lang="fr-FR" sz="2000" dirty="0"/>
          </a:p>
          <a:p>
            <a:pPr lvl="1"/>
            <a:r>
              <a:rPr lang="fr-FR" sz="2400" b="1" dirty="0" smtClean="0">
                <a:solidFill>
                  <a:srgbClr val="C00000"/>
                </a:solidFill>
              </a:rPr>
              <a:t>Coût </a:t>
            </a:r>
            <a:r>
              <a:rPr lang="fr-FR" sz="2400" b="1" dirty="0">
                <a:solidFill>
                  <a:srgbClr val="C00000"/>
                </a:solidFill>
              </a:rPr>
              <a:t>forfait </a:t>
            </a:r>
            <a:r>
              <a:rPr lang="fr-FR" sz="2400" b="1" dirty="0" err="1">
                <a:solidFill>
                  <a:srgbClr val="C00000"/>
                </a:solidFill>
              </a:rPr>
              <a:t>perfadom</a:t>
            </a:r>
            <a:r>
              <a:rPr lang="fr-FR" sz="2400" b="1" dirty="0">
                <a:solidFill>
                  <a:srgbClr val="C00000"/>
                </a:solidFill>
              </a:rPr>
              <a:t> : environ </a:t>
            </a:r>
            <a:r>
              <a:rPr lang="fr-FR" sz="2400" b="1" i="1" u="sng" dirty="0" smtClean="0">
                <a:solidFill>
                  <a:srgbClr val="C00000"/>
                </a:solidFill>
              </a:rPr>
              <a:t>x10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!</a:t>
            </a:r>
            <a:r>
              <a:rPr lang="fr-FR" sz="2400" dirty="0" smtClean="0"/>
              <a:t> par </a:t>
            </a:r>
            <a:r>
              <a:rPr lang="fr-FR" sz="2400" dirty="0"/>
              <a:t>rapport à la </a:t>
            </a:r>
            <a:r>
              <a:rPr lang="fr-FR" sz="2400" dirty="0" smtClean="0"/>
              <a:t>gravité</a:t>
            </a:r>
            <a:endParaRPr lang="fr-FR" sz="2400" dirty="0"/>
          </a:p>
          <a:p>
            <a:endParaRPr lang="fr-FR" sz="2400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252790" y="2078038"/>
          <a:ext cx="707570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d’équipement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/>
                        <a:t>Prix indicatif</a:t>
                      </a:r>
                      <a:r>
                        <a:rPr lang="fr-FR" sz="1200" i="1" baseline="0" dirty="0" smtClean="0"/>
                        <a:t> (H)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 du débit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Norme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Pompes volumétrique</a:t>
                      </a:r>
                      <a:r>
                        <a:rPr lang="fr-FR" baseline="0" dirty="0" smtClean="0"/>
                        <a:t>s </a:t>
                      </a:r>
                      <a:r>
                        <a:rPr lang="fr-FR" dirty="0" smtClean="0"/>
                        <a:t>fixes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1500€ TTC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 S 90-250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Pompes volumétriques ambulatoires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/>
                        <a:t>1800€ TTC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Pousse-seringue électrique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1100€ TTC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3%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 S 90-251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3) Systèmes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470" y="1942857"/>
            <a:ext cx="1165078" cy="112376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096747" y="2493704"/>
            <a:ext cx="1422460" cy="10743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269" y="3096234"/>
            <a:ext cx="1357279" cy="8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3) Systèmes actifs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Limites</a:t>
                      </a:r>
                      <a:endParaRPr lang="fr-FR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Contre-indications</a:t>
                      </a:r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609600" y="1055634"/>
          <a:ext cx="109728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Limites</a:t>
                      </a:r>
                      <a:endParaRPr lang="fr-FR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Contre-indications</a:t>
                      </a:r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Meilleures précisions et fiabilité du débit programmé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Surveillance moindre et diminution du risque d’erreur d’administration sous réserve de bon usage (réglage,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hauteur de poche, etc)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Dispositif d’alarme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cas d’incident pendant la perfusion : bulles / entrée d’air, montée en pression ou obstruction (+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enregistrement)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Pompes ambulatoires moins encombrantes que pompes fixes.</a:t>
                      </a:r>
                      <a:r>
                        <a:rPr lang="fr-FR" dirty="0" smtClean="0">
                          <a:effectLst/>
                        </a:rPr>
                        <a:t> 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Investissement (€) en équipement biomédical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Impact dépense en perfusion à domicile : forfait élevé</a:t>
                      </a:r>
                    </a:p>
                    <a:p>
                      <a:r>
                        <a:rPr lang="fr-FR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Pompes :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Coût des consommables captifs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Fiabilité médiocre en dessous de 1-2 ml/h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Problématique de récurrence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d’alarmes et leur gestion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Volume résiduel des tubulures de pompe : jusqu’à 25ml selon modèle 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rincer en fin de perfusion </a:t>
                      </a:r>
                    </a:p>
                    <a:p>
                      <a:r>
                        <a:rPr lang="fr-FR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PSE : 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Volume maximal de 50ml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(seringue)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 de filtre anti-particulaire pour les administrations au PSE.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Pompe :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pas utiliser une référence de consommable incompatible avec l’équipement (perfuseur gravité / set de perfusion)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PSE :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pas utiliser de </a:t>
                      </a: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seringues 2 pièces ou 3 pièces non </a:t>
                      </a:r>
                      <a:r>
                        <a:rPr lang="fr-FR" sz="18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verrouillables</a:t>
                      </a: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(type </a:t>
                      </a: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luerslip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Luer Type/Compatibility • NeedlEZ.co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25" y="4670069"/>
            <a:ext cx="2406276" cy="18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eringue 2 pièces Infine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03" y="4670068"/>
            <a:ext cx="1802168" cy="18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V="1">
            <a:off x="7913049" y="4734962"/>
            <a:ext cx="1854476" cy="17372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10934741" y="5966234"/>
            <a:ext cx="1042994" cy="4320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348966" y="1854025"/>
          <a:ext cx="956046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Conseils soignants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Conseils patients</a:t>
                      </a:r>
                      <a:endParaRPr lang="fr-FR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Grand nombre de modèles : attention à la séquence de </a:t>
                      </a:r>
                      <a:r>
                        <a:rPr lang="fr-FR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programmation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(nombre de chiffre après la virgule pour le débit notamment !)</a:t>
                      </a:r>
                      <a:r>
                        <a:rPr lang="fr-FR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à l’ergonomie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varient d’un modèle à l’autre =&gt; risque d’erreurs médicamenteuses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Hauteur de poche,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fluage des tubulures peut avoir un impact sur le débit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Choix du consommable adapté 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pas immerger la pompe ou le PSE ou appliquer des produits détergent-désinfectant non validés par le fabriquant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En cas d’alarme : prévenir un professionnel de santé.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908190"/>
          </a:xfrm>
        </p:spPr>
        <p:txBody>
          <a:bodyPr/>
          <a:lstStyle/>
          <a:p>
            <a:r>
              <a:rPr lang="fr-FR" dirty="0"/>
              <a:t>3) Systèmes actifs</a:t>
            </a:r>
          </a:p>
        </p:txBody>
      </p:sp>
      <p:pic>
        <p:nvPicPr>
          <p:cNvPr id="4102" name="Picture 6" descr="Caduc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1" y="1840438"/>
            <a:ext cx="1149775" cy="11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ison Logo - Logo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26" y="1854025"/>
            <a:ext cx="1083383" cy="10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tx2">
                    <a:lumMod val="75000"/>
                  </a:schemeClr>
                </a:solidFill>
              </a:rPr>
              <a:t>III. Comment choisir le mode de 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perfusion ?</a:t>
            </a:r>
            <a:r>
              <a:rPr lang="fr-FR" sz="4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833" y="1565276"/>
            <a:ext cx="11232333" cy="4530725"/>
          </a:xfrm>
        </p:spPr>
        <p:txBody>
          <a:bodyPr/>
          <a:lstStyle/>
          <a:p>
            <a:r>
              <a:rPr lang="fr-FR" sz="2800" dirty="0" smtClean="0"/>
              <a:t>Trouver le meilleur compromis entre efficacité, sécurité thérapeutique, à </a:t>
            </a:r>
            <a:r>
              <a:rPr lang="fr-FR" sz="2800" dirty="0"/>
              <a:t>l’hôpital ou à </a:t>
            </a:r>
            <a:r>
              <a:rPr lang="fr-FR" sz="2800" dirty="0" smtClean="0"/>
              <a:t>domicile ; à </a:t>
            </a:r>
            <a:r>
              <a:rPr lang="fr-FR" sz="2800" dirty="0"/>
              <a:t>un coût optimisé. 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b="1" dirty="0" smtClean="0">
                <a:solidFill>
                  <a:srgbClr val="0070C0"/>
                </a:solidFill>
              </a:rPr>
              <a:t>Critères : </a:t>
            </a:r>
          </a:p>
          <a:p>
            <a:pPr lvl="1"/>
            <a:r>
              <a:rPr lang="fr-FR" sz="2400" dirty="0" smtClean="0"/>
              <a:t>Caractéristique du médicament (à </a:t>
            </a:r>
            <a:r>
              <a:rPr lang="fr-FR" sz="2400" dirty="0"/>
              <a:t>marge thérapeutique étroite / à risque ou non) </a:t>
            </a:r>
            <a:r>
              <a:rPr lang="fr-FR" sz="2400" dirty="0" smtClean="0">
                <a:sym typeface="Wingdings" panose="05000000000000000000" pitchFamily="2" charset="2"/>
              </a:rPr>
              <a:t> quelle</a:t>
            </a:r>
            <a:r>
              <a:rPr lang="fr-FR" sz="2400" dirty="0" smtClean="0"/>
              <a:t> </a:t>
            </a:r>
            <a:r>
              <a:rPr lang="fr-FR" sz="2400" b="1" dirty="0"/>
              <a:t>précision de débit </a:t>
            </a:r>
            <a:r>
              <a:rPr lang="fr-FR" sz="2400" b="1" dirty="0" smtClean="0"/>
              <a:t>attendue / nécessaire ? </a:t>
            </a:r>
          </a:p>
          <a:p>
            <a:pPr lvl="1"/>
            <a:r>
              <a:rPr lang="fr-FR" sz="2400" b="1" dirty="0" smtClean="0"/>
              <a:t>Perfusion continue </a:t>
            </a:r>
            <a:r>
              <a:rPr lang="fr-FR" sz="2400" b="1" dirty="0"/>
              <a:t>ou </a:t>
            </a:r>
            <a:r>
              <a:rPr lang="fr-FR" sz="2400" b="1" dirty="0" smtClean="0"/>
              <a:t>discontinue</a:t>
            </a:r>
          </a:p>
          <a:p>
            <a:pPr lvl="1"/>
            <a:r>
              <a:rPr lang="fr-FR" sz="2400" b="1" dirty="0"/>
              <a:t>Etat clinique du </a:t>
            </a:r>
            <a:r>
              <a:rPr lang="fr-FR" sz="2400" b="1" dirty="0" smtClean="0"/>
              <a:t>patient : </a:t>
            </a:r>
            <a:r>
              <a:rPr lang="fr-FR" sz="2400" dirty="0" smtClean="0"/>
              <a:t>alité, peut déambuler, actif ? Sensibilité particulière ? Ex : 5FU et risque coronarien </a:t>
            </a:r>
            <a:r>
              <a:rPr lang="fr-FR" sz="2400" dirty="0" smtClean="0">
                <a:sym typeface="Wingdings" panose="05000000000000000000" pitchFamily="2" charset="2"/>
              </a:rPr>
              <a:t> Infuseur ou pompe ambulatoire ? </a:t>
            </a:r>
            <a:endParaRPr lang="fr-FR" sz="2400" dirty="0" smtClean="0"/>
          </a:p>
          <a:p>
            <a:pPr lvl="1"/>
            <a:r>
              <a:rPr lang="fr-FR" sz="2400" b="1" dirty="0" smtClean="0"/>
              <a:t>Environnement du patient </a:t>
            </a:r>
            <a:r>
              <a:rPr lang="fr-FR" sz="2400" dirty="0" smtClean="0"/>
              <a:t>: hôpital ou ambulatoire ? </a:t>
            </a:r>
            <a:endParaRPr lang="fr-FR" sz="24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764602"/>
          </a:xfrm>
        </p:spPr>
        <p:txBody>
          <a:bodyPr/>
          <a:lstStyle/>
          <a:p>
            <a:r>
              <a:rPr lang="fr-FR" b="1" dirty="0" smtClean="0"/>
              <a:t>Bonnes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864" y="1042417"/>
            <a:ext cx="11105536" cy="4754879"/>
          </a:xfrm>
        </p:spPr>
        <p:txBody>
          <a:bodyPr/>
          <a:lstStyle/>
          <a:p>
            <a:r>
              <a:rPr lang="fr-FR" sz="2600" dirty="0" smtClean="0"/>
              <a:t>Mode de perfusion : devrait être tjs prescrit ! </a:t>
            </a:r>
          </a:p>
          <a:p>
            <a:pPr lvl="1"/>
            <a:r>
              <a:rPr lang="fr-FR" sz="2200" dirty="0" smtClean="0"/>
              <a:t>Au moins pour les </a:t>
            </a:r>
            <a:r>
              <a:rPr lang="fr-FR" sz="2200" b="1" dirty="0" smtClean="0"/>
              <a:t>ordonnances de sorties de perfusion à domicile</a:t>
            </a:r>
          </a:p>
          <a:p>
            <a:pPr lvl="1"/>
            <a:r>
              <a:rPr lang="fr-FR" sz="2200" dirty="0" smtClean="0"/>
              <a:t>Ne laissez pas le prestataire libre de choix ! </a:t>
            </a:r>
            <a:r>
              <a:rPr lang="fr-FR" sz="1200" dirty="0" smtClean="0"/>
              <a:t>(mais va être de bons conseils)</a:t>
            </a:r>
          </a:p>
          <a:p>
            <a:r>
              <a:rPr lang="fr-FR" sz="2600" b="1" dirty="0"/>
              <a:t>Faisabilité d’une </a:t>
            </a:r>
            <a:r>
              <a:rPr lang="fr-FR" sz="2600" b="1" dirty="0" smtClean="0"/>
              <a:t>perfusion</a:t>
            </a:r>
            <a:r>
              <a:rPr lang="fr-FR" sz="2600" dirty="0" smtClean="0"/>
              <a:t> </a:t>
            </a:r>
            <a:r>
              <a:rPr lang="fr-FR" sz="2600" dirty="0"/>
              <a:t>qui </a:t>
            </a:r>
            <a:r>
              <a:rPr lang="fr-FR" sz="2600" dirty="0" smtClean="0"/>
              <a:t>se </a:t>
            </a:r>
            <a:r>
              <a:rPr lang="fr-FR" sz="2600" dirty="0"/>
              <a:t>poursuit au domicile </a:t>
            </a:r>
            <a:endParaRPr lang="fr-FR" sz="2600" dirty="0" smtClean="0"/>
          </a:p>
          <a:p>
            <a:pPr lvl="1"/>
            <a:r>
              <a:rPr lang="fr-FR" sz="2400" dirty="0" smtClean="0"/>
              <a:t>Médicament </a:t>
            </a:r>
            <a:r>
              <a:rPr lang="fr-FR" sz="2400" dirty="0"/>
              <a:t>disponible en ville ou </a:t>
            </a:r>
            <a:r>
              <a:rPr lang="fr-FR" sz="2400" dirty="0" smtClean="0"/>
              <a:t>non ? </a:t>
            </a:r>
          </a:p>
          <a:p>
            <a:pPr lvl="1"/>
            <a:r>
              <a:rPr lang="fr-FR" sz="2400" dirty="0" smtClean="0"/>
              <a:t>Meilleur choix </a:t>
            </a:r>
            <a:r>
              <a:rPr lang="fr-FR" sz="2400" dirty="0"/>
              <a:t>du mode de </a:t>
            </a:r>
            <a:r>
              <a:rPr lang="fr-FR" sz="2400" dirty="0" smtClean="0"/>
              <a:t>perfusion (impact PHEV)</a:t>
            </a:r>
          </a:p>
          <a:p>
            <a:pPr lvl="1"/>
            <a:r>
              <a:rPr lang="fr-FR" sz="2400" dirty="0" smtClean="0"/>
              <a:t>Presta ou pas presta (si pas d’HAD)</a:t>
            </a:r>
          </a:p>
          <a:p>
            <a:pPr lvl="1"/>
            <a:r>
              <a:rPr lang="fr-FR" sz="2400" dirty="0" smtClean="0">
                <a:sym typeface="Wingdings" panose="05000000000000000000" pitchFamily="2" charset="2"/>
              </a:rPr>
              <a:t>Mise </a:t>
            </a:r>
            <a:r>
              <a:rPr lang="fr-FR" sz="2400" dirty="0">
                <a:sym typeface="Wingdings" panose="05000000000000000000" pitchFamily="2" charset="2"/>
              </a:rPr>
              <a:t>en œuvre sur le </a:t>
            </a:r>
            <a:r>
              <a:rPr lang="fr-FR" sz="2400" dirty="0" smtClean="0">
                <a:sym typeface="Wingdings" panose="05000000000000000000" pitchFamily="2" charset="2"/>
              </a:rPr>
              <a:t>terrain : </a:t>
            </a:r>
            <a:r>
              <a:rPr lang="fr-FR" sz="2400" dirty="0">
                <a:sym typeface="Wingdings" panose="05000000000000000000" pitchFamily="2" charset="2"/>
              </a:rPr>
              <a:t>difficulté de passage IDE, </a:t>
            </a:r>
            <a:r>
              <a:rPr lang="fr-FR" sz="2400" dirty="0" smtClean="0">
                <a:sym typeface="Wingdings" panose="05000000000000000000" pitchFamily="2" charset="2"/>
              </a:rPr>
              <a:t>problème </a:t>
            </a:r>
            <a:r>
              <a:rPr lang="fr-FR" sz="2400" dirty="0">
                <a:sym typeface="Wingdings" panose="05000000000000000000" pitchFamily="2" charset="2"/>
              </a:rPr>
              <a:t>de </a:t>
            </a:r>
            <a:r>
              <a:rPr lang="fr-FR" sz="2400" dirty="0"/>
              <a:t>PK / PD d’antibiotique ; stabilité… </a:t>
            </a:r>
            <a:endParaRPr lang="fr-FR" sz="2400" dirty="0" smtClean="0"/>
          </a:p>
          <a:p>
            <a:pPr lvl="2"/>
            <a:r>
              <a:rPr lang="fr-FR" sz="2000" b="1" dirty="0" smtClean="0"/>
              <a:t>Vérification des impacts PK/PD </a:t>
            </a:r>
            <a:r>
              <a:rPr lang="fr-FR" sz="2000" dirty="0" smtClean="0"/>
              <a:t>sur les antibiotiques concentrations dépendants / temps-</a:t>
            </a:r>
            <a:r>
              <a:rPr lang="fr-FR" sz="2000" dirty="0" err="1" smtClean="0"/>
              <a:t>dpd</a:t>
            </a:r>
            <a:endParaRPr lang="fr-FR" sz="2000" dirty="0" smtClean="0"/>
          </a:p>
          <a:p>
            <a:pPr lvl="2"/>
            <a:r>
              <a:rPr lang="fr-FR" sz="2000" b="1" dirty="0" smtClean="0">
                <a:sym typeface="Wingdings" panose="05000000000000000000" pitchFamily="2" charset="2"/>
              </a:rPr>
              <a:t>Attention à la stabilité physicochimique</a:t>
            </a:r>
            <a:r>
              <a:rPr lang="fr-FR" sz="2000" dirty="0" smtClean="0">
                <a:sym typeface="Wingdings" panose="05000000000000000000" pitchFamily="2" charset="2"/>
              </a:rPr>
              <a:t> quand utilisation d’infuseur à domicile ! </a:t>
            </a:r>
          </a:p>
          <a:p>
            <a:pPr marL="344487" lvl="1" indent="0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Ex </a:t>
            </a:r>
            <a:r>
              <a:rPr lang="fr-FR" sz="2400" dirty="0">
                <a:sym typeface="Wingdings" panose="05000000000000000000" pitchFamily="2" charset="2"/>
              </a:rPr>
              <a:t>: Amoxicilline stabilité 12h max : Gravité 3x/jour (</a:t>
            </a:r>
            <a:r>
              <a:rPr lang="fr-FR" sz="2400" dirty="0" err="1">
                <a:sym typeface="Wingdings" panose="05000000000000000000" pitchFamily="2" charset="2"/>
              </a:rPr>
              <a:t>hospit</a:t>
            </a:r>
            <a:r>
              <a:rPr lang="fr-FR" sz="2400" dirty="0">
                <a:sym typeface="Wingdings" panose="05000000000000000000" pitchFamily="2" charset="2"/>
              </a:rPr>
              <a:t>)  2 infuseurs / 24h (</a:t>
            </a:r>
            <a:r>
              <a:rPr lang="fr-FR" sz="2400" dirty="0" err="1">
                <a:sym typeface="Wingdings" panose="05000000000000000000" pitchFamily="2" charset="2"/>
              </a:rPr>
              <a:t>perfadom</a:t>
            </a:r>
            <a:r>
              <a:rPr lang="fr-FR" sz="2400" dirty="0">
                <a:sym typeface="Wingdings" panose="05000000000000000000" pitchFamily="2" charset="2"/>
              </a:rPr>
              <a:t>) et non pas 1/24h </a:t>
            </a:r>
            <a:r>
              <a:rPr lang="fr-FR" sz="2400" dirty="0" smtClean="0">
                <a:sym typeface="Wingdings" panose="05000000000000000000" pitchFamily="2" charset="2"/>
              </a:rPr>
              <a:t>!</a:t>
            </a:r>
            <a:endParaRPr lang="fr-FR" sz="2400" dirty="0"/>
          </a:p>
          <a:p>
            <a:endParaRPr lang="fr-FR" sz="26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1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Quelles recommandations au CHU 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15887"/>
            <a:ext cx="10972800" cy="5127751"/>
          </a:xfrm>
        </p:spPr>
        <p:txBody>
          <a:bodyPr/>
          <a:lstStyle/>
          <a:p>
            <a:r>
              <a:rPr lang="fr-FR" sz="2000" b="1" dirty="0">
                <a:solidFill>
                  <a:srgbClr val="0070C0"/>
                </a:solidFill>
              </a:rPr>
              <a:t>Choix optimisé </a:t>
            </a:r>
            <a:r>
              <a:rPr lang="fr-FR" sz="2000" b="1" dirty="0" smtClean="0">
                <a:solidFill>
                  <a:srgbClr val="0070C0"/>
                </a:solidFill>
              </a:rPr>
              <a:t>du mode de perfusion = parfois </a:t>
            </a:r>
            <a:r>
              <a:rPr lang="fr-FR" sz="2000" b="1" dirty="0">
                <a:solidFill>
                  <a:srgbClr val="0070C0"/>
                </a:solidFill>
              </a:rPr>
              <a:t>différent entre l’hôpital et le domicile !</a:t>
            </a:r>
          </a:p>
          <a:p>
            <a:pPr lvl="1"/>
            <a:r>
              <a:rPr lang="fr-FR" sz="2000" b="1" dirty="0">
                <a:solidFill>
                  <a:srgbClr val="7030A0"/>
                </a:solidFill>
              </a:rPr>
              <a:t>Service de soins hospitalier </a:t>
            </a:r>
            <a:r>
              <a:rPr lang="fr-FR" sz="2000" dirty="0">
                <a:solidFill>
                  <a:srgbClr val="7030A0"/>
                </a:solidFill>
              </a:rPr>
              <a:t>: </a:t>
            </a:r>
            <a:endParaRPr lang="fr-FR" sz="2000" dirty="0" smtClean="0">
              <a:solidFill>
                <a:srgbClr val="7030A0"/>
              </a:solidFill>
            </a:endParaRPr>
          </a:p>
          <a:p>
            <a:pPr lvl="2"/>
            <a:r>
              <a:rPr lang="fr-FR" sz="1800" b="1" dirty="0" smtClean="0"/>
              <a:t>Perfusion </a:t>
            </a:r>
            <a:r>
              <a:rPr lang="fr-FR" sz="1800" b="1" dirty="0"/>
              <a:t>par gravité </a:t>
            </a:r>
            <a:r>
              <a:rPr lang="fr-FR" sz="1800" b="1" dirty="0" smtClean="0"/>
              <a:t>+++ </a:t>
            </a:r>
            <a:r>
              <a:rPr lang="fr-FR" sz="1800" dirty="0" smtClean="0"/>
              <a:t>conviendra </a:t>
            </a:r>
            <a:r>
              <a:rPr lang="fr-FR" sz="1800" dirty="0"/>
              <a:t>dans une large proportion </a:t>
            </a:r>
            <a:r>
              <a:rPr lang="fr-FR" sz="1800" dirty="0" smtClean="0"/>
              <a:t>d’indications. </a:t>
            </a:r>
          </a:p>
          <a:p>
            <a:pPr lvl="2"/>
            <a:r>
              <a:rPr lang="fr-FR" sz="1800" dirty="0" smtClean="0"/>
              <a:t>Intérêt de la pompe élastomérique </a:t>
            </a:r>
            <a:r>
              <a:rPr lang="fr-FR" sz="1800" dirty="0"/>
              <a:t>? </a:t>
            </a:r>
            <a:r>
              <a:rPr lang="fr-FR" sz="1800" b="1" dirty="0" smtClean="0"/>
              <a:t>Très </a:t>
            </a:r>
            <a:r>
              <a:rPr lang="fr-FR" sz="1800" b="1" dirty="0"/>
              <a:t>onéreux </a:t>
            </a:r>
            <a:r>
              <a:rPr lang="fr-FR" sz="1800" b="1" dirty="0" smtClean="0"/>
              <a:t>pour </a:t>
            </a:r>
            <a:r>
              <a:rPr lang="fr-FR" sz="1800" b="1" dirty="0"/>
              <a:t>l’hôpital </a:t>
            </a:r>
            <a:r>
              <a:rPr lang="fr-FR" sz="1800" dirty="0"/>
              <a:t>vs </a:t>
            </a:r>
            <a:r>
              <a:rPr lang="fr-FR" sz="1800" dirty="0" smtClean="0"/>
              <a:t>consommable </a:t>
            </a:r>
            <a:r>
              <a:rPr lang="fr-FR" sz="1800" dirty="0"/>
              <a:t>de pompe </a:t>
            </a: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dirty="0" smtClean="0">
                <a:sym typeface="Wingdings" panose="05000000000000000000" pitchFamily="2" charset="2"/>
              </a:rPr>
              <a:t>Pompe (parc acheté) ; éventuellement s</a:t>
            </a:r>
            <a:r>
              <a:rPr lang="fr-FR" sz="1800" dirty="0" smtClean="0"/>
              <a:t>i perfusion longue ET déambulation ++ du patient</a:t>
            </a:r>
          </a:p>
          <a:p>
            <a:pPr lvl="2"/>
            <a:r>
              <a:rPr lang="fr-FR" sz="1800" dirty="0" smtClean="0"/>
              <a:t>Médicaments difficiles à équilibrer, ou à marge thérapeutique étroite 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b="1" dirty="0" smtClean="0">
                <a:sym typeface="Wingdings" panose="05000000000000000000" pitchFamily="2" charset="2"/>
              </a:rPr>
              <a:t>Systèmes actifs ! (pompe / PSE)</a:t>
            </a:r>
            <a:endParaRPr lang="fr-FR" sz="2000" b="1" dirty="0" smtClean="0"/>
          </a:p>
          <a:p>
            <a:pPr lvl="1"/>
            <a:endParaRPr lang="fr-FR" sz="2000" b="1" dirty="0" smtClean="0"/>
          </a:p>
          <a:p>
            <a:pPr lvl="1"/>
            <a:r>
              <a:rPr lang="fr-FR" sz="2000" b="1" dirty="0" smtClean="0">
                <a:solidFill>
                  <a:srgbClr val="7030A0"/>
                </a:solidFill>
              </a:rPr>
              <a:t>Perfusion </a:t>
            </a:r>
            <a:r>
              <a:rPr lang="fr-FR" sz="2000" b="1" dirty="0">
                <a:solidFill>
                  <a:srgbClr val="7030A0"/>
                </a:solidFill>
              </a:rPr>
              <a:t>à domicile</a:t>
            </a:r>
            <a:r>
              <a:rPr lang="fr-FR" sz="2000" dirty="0">
                <a:solidFill>
                  <a:srgbClr val="7030A0"/>
                </a:solidFill>
              </a:rPr>
              <a:t> : </a:t>
            </a:r>
            <a:r>
              <a:rPr lang="fr-FR" sz="2000" dirty="0"/>
              <a:t>mise en œuvre ? </a:t>
            </a:r>
            <a:endParaRPr lang="fr-FR" sz="2000" dirty="0" smtClean="0"/>
          </a:p>
          <a:p>
            <a:pPr lvl="2"/>
            <a:r>
              <a:rPr lang="fr-FR" sz="1800" b="1" dirty="0" smtClean="0"/>
              <a:t>Gravité : </a:t>
            </a:r>
            <a:r>
              <a:rPr lang="fr-FR" sz="1800" dirty="0" smtClean="0"/>
              <a:t>si perfusion courte (&lt; 4h ?) et pas </a:t>
            </a:r>
            <a:r>
              <a:rPr lang="fr-FR" sz="1800" dirty="0"/>
              <a:t>plus de </a:t>
            </a:r>
            <a:r>
              <a:rPr lang="fr-FR" sz="1800" dirty="0" smtClean="0"/>
              <a:t>2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</a:rPr>
              <a:t>(-3?) </a:t>
            </a:r>
            <a:r>
              <a:rPr lang="fr-FR" sz="1800" dirty="0"/>
              <a:t>passages IDE </a:t>
            </a:r>
            <a:r>
              <a:rPr lang="fr-FR" sz="1800" dirty="0" smtClean="0"/>
              <a:t>libéral /24h (pb surveillance)</a:t>
            </a:r>
          </a:p>
          <a:p>
            <a:pPr lvl="2"/>
            <a:r>
              <a:rPr lang="fr-FR" sz="1800" b="1" dirty="0" smtClean="0">
                <a:sym typeface="Wingdings" panose="05000000000000000000" pitchFamily="2" charset="2"/>
              </a:rPr>
              <a:t>Pompe élastomérique ++ </a:t>
            </a:r>
          </a:p>
          <a:p>
            <a:pPr lvl="3"/>
            <a:r>
              <a:rPr lang="fr-FR" sz="1600" dirty="0">
                <a:sym typeface="Wingdings" panose="05000000000000000000" pitchFamily="2" charset="2"/>
              </a:rPr>
              <a:t>Q</a:t>
            </a:r>
            <a:r>
              <a:rPr lang="fr-FR" sz="1600" dirty="0" smtClean="0">
                <a:sym typeface="Wingdings" panose="05000000000000000000" pitchFamily="2" charset="2"/>
              </a:rPr>
              <a:t>uand perfusion longue, et OK administration en continue. Ex </a:t>
            </a:r>
            <a:r>
              <a:rPr lang="fr-FR" sz="1600" dirty="0" err="1" smtClean="0">
                <a:sym typeface="Wingdings" panose="05000000000000000000" pitchFamily="2" charset="2"/>
              </a:rPr>
              <a:t>Tazocilline</a:t>
            </a:r>
            <a:r>
              <a:rPr lang="fr-FR" sz="1600" dirty="0" smtClean="0">
                <a:sym typeface="Wingdings" panose="05000000000000000000" pitchFamily="2" charset="2"/>
              </a:rPr>
              <a:t> 4x/jour  1 infuseur / 24h </a:t>
            </a:r>
          </a:p>
          <a:p>
            <a:pPr lvl="3"/>
            <a:r>
              <a:rPr lang="fr-FR" sz="1600" dirty="0" smtClean="0">
                <a:sym typeface="Wingdings" panose="05000000000000000000" pitchFamily="2" charset="2"/>
              </a:rPr>
              <a:t>Ne pas utiliser d’infuseur sur des perfusions courtes !! Coût non justifié (ex : antibiotique en 1 perf courte / jour)</a:t>
            </a:r>
          </a:p>
          <a:p>
            <a:pPr lvl="2"/>
            <a:r>
              <a:rPr lang="fr-FR" sz="1800" dirty="0" smtClean="0">
                <a:sym typeface="Wingdings" panose="05000000000000000000" pitchFamily="2" charset="2"/>
              </a:rPr>
              <a:t>Des systèmes actifs indispensable mais à réserver à certains médicaments</a:t>
            </a:r>
            <a:endParaRPr lang="fr-FR" sz="1800" b="1" dirty="0" smtClean="0">
              <a:sym typeface="Wingdings" panose="05000000000000000000" pitchFamily="2" charset="2"/>
            </a:endParaRPr>
          </a:p>
          <a:p>
            <a:r>
              <a:rPr lang="fr-FR" sz="1800" b="1" dirty="0" smtClean="0">
                <a:sym typeface="Wingdings" panose="05000000000000000000" pitchFamily="2" charset="2"/>
              </a:rPr>
              <a:t>L’infuseur coûte cher à l’hôpital mais moins en ville, la perfusion en système actif ne coute pas cher à l’hôpital </a:t>
            </a:r>
            <a:r>
              <a:rPr lang="fr-FR" sz="1800" dirty="0" smtClean="0">
                <a:sym typeface="Wingdings" panose="05000000000000000000" pitchFamily="2" charset="2"/>
              </a:rPr>
              <a:t>(parc pompe/PSE acheté) </a:t>
            </a:r>
            <a:r>
              <a:rPr lang="fr-FR" sz="1800" b="1" dirty="0" smtClean="0">
                <a:sym typeface="Wingdings" panose="05000000000000000000" pitchFamily="2" charset="2"/>
              </a:rPr>
              <a:t>mais très cher en ville.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2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874" y="1043733"/>
            <a:ext cx="90133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ODJ CAI régionale </a:t>
            </a:r>
            <a:r>
              <a:rPr lang="fr-FR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20/01/2025</a:t>
            </a:r>
          </a:p>
          <a:p>
            <a:pPr algn="just">
              <a:spcAft>
                <a:spcPts val="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1/ Modalités d’administration de perfusion des antibiotiques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Dr Lucie Germon, pharmacien CHU Clermont-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</a:rPr>
              <a:t>Fd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2/ Paramétrage </a:t>
            </a:r>
            <a:r>
              <a:rPr lang="fr-FR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Easily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par l’équipe du CH de Puy,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Dr Vincent Leclercq, pharmacien CH du Puy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3/ Sortie venir du nouvel article sur l’</a:t>
            </a:r>
            <a:r>
              <a:rPr lang="fr-FR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adm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continue des antibiotiques ?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4/ Modalités de communication sur les actu anti infectieuses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(ex de la rupture sur la rifampicine)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5/ CAQES et choix des audits obligatoires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6/ Présentation des projets CAI CHU pour partager les sujets d’intérêts et collaborer ensemble sur des sujets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2060"/>
              </a:buClr>
              <a:buSzPts val="1200"/>
              <a:buFont typeface="Calibri" panose="020F0502020204030204" pitchFamily="34" charset="0"/>
              <a:buChar char="-"/>
            </a:pPr>
            <a:r>
              <a:rPr lang="fr-FR" sz="1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E-learning antibiotiques pour le CHU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2060"/>
              </a:buClr>
              <a:buSzPts val="1200"/>
              <a:buFont typeface="Calibri" panose="020F0502020204030204" pitchFamily="34" charset="0"/>
              <a:buChar char="-"/>
            </a:pPr>
            <a:r>
              <a:rPr lang="fr-FR" sz="1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Antifongiques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2060"/>
              </a:buClr>
              <a:buSzPts val="1200"/>
              <a:buFont typeface="Calibri" panose="020F0502020204030204" pitchFamily="34" charset="0"/>
              <a:buChar char="-"/>
            </a:pPr>
            <a:r>
              <a:rPr lang="fr-FR" sz="1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2060"/>
              </a:buClr>
              <a:buSzPts val="1200"/>
              <a:buFont typeface="Calibri" panose="020F0502020204030204" pitchFamily="34" charset="0"/>
              <a:buChar char="-"/>
            </a:pPr>
            <a:r>
              <a:rPr lang="fr-FR" sz="1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Endocardites Infectieuses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7/ Autres sujets d’intérêt ?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3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51819"/>
            <a:ext cx="10972800" cy="41251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GT pour mode de perfusion des </a:t>
            </a:r>
            <a:r>
              <a:rPr lang="fr-FR" dirty="0" err="1" smtClean="0">
                <a:sym typeface="Wingdings" panose="05000000000000000000" pitchFamily="2" charset="2"/>
              </a:rPr>
              <a:t>antibioitiques</a:t>
            </a:r>
            <a:r>
              <a:rPr lang="fr-FR" dirty="0" smtClean="0">
                <a:sym typeface="Wingdings" panose="05000000000000000000" pitchFamily="2" charset="2"/>
              </a:rPr>
              <a:t> à domicile ? Liste de base restreinte, à partir de reco pour l’intra CHU ? 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A </a:t>
            </a:r>
            <a:r>
              <a:rPr lang="fr-FR" dirty="0">
                <a:sym typeface="Wingdings" panose="05000000000000000000" pitchFamily="2" charset="2"/>
              </a:rPr>
              <a:t>venir : reco sur les modalités de perfusion des antibiotiques (SFPC / SPILF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Merci pour votre attention 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00156" y="2418747"/>
            <a:ext cx="842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Paramétrage </a:t>
            </a:r>
            <a:r>
              <a:rPr lang="fr-F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Easily</a:t>
            </a: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par l’équipe du CH de </a:t>
            </a: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Puy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72251" y="4685211"/>
            <a:ext cx="311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Dr Vincent Leclercq, </a:t>
            </a: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Pharmacien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CH du Puy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2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44363" y="2453581"/>
            <a:ext cx="914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Modalités de communication sur les actu anti infectieuses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7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069" y="1015037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95129" y="380940"/>
            <a:ext cx="914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Modalités de communication sur les actu anti infectieuses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9566" y="1820092"/>
            <a:ext cx="964038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Mail CAI intra CHU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Mail </a:t>
            </a:r>
            <a:r>
              <a:rPr lang="fr-FR" dirty="0" err="1" smtClean="0"/>
              <a:t>liste-med</a:t>
            </a:r>
            <a:r>
              <a:rPr lang="fr-FR" dirty="0" smtClean="0"/>
              <a:t> CHU = tous les médecins + tous les pharmaciens + tous les internes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Selon le sujet : liste cadres de santé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Pas de liste IDE au CHU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Mail à liste CAI régionale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Mail à l’ensemble des pharmaciens de la région participants au staff de pharmacie clinique = les CH de la région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548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00156" y="2418747"/>
            <a:ext cx="842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CAQES et choix des audits obligatoires</a:t>
            </a:r>
          </a:p>
        </p:txBody>
      </p:sp>
    </p:spTree>
    <p:extLst>
      <p:ext uri="{BB962C8B-B14F-4D97-AF65-F5344CB8AC3E}">
        <p14:creationId xmlns:p14="http://schemas.microsoft.com/office/powerpoint/2010/main" val="3245928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396" y="1232753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7448" y="485445"/>
            <a:ext cx="642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CAQES et choix des audits obligatoires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23406" y="1994263"/>
            <a:ext cx="9762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Pour le CHU :</a:t>
            </a:r>
            <a:endParaRPr lang="fr-FR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smtClean="0"/>
              <a:t>1 audit fixé par l’ARS sur les justifications des </a:t>
            </a:r>
            <a:r>
              <a:rPr lang="fr-FR" b="1" dirty="0" smtClean="0"/>
              <a:t>durées d’antibiothérapies de plus de 7 jours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smtClean="0"/>
              <a:t>1 audit libre : pertinence des </a:t>
            </a:r>
            <a:r>
              <a:rPr lang="fr-FR" b="1" dirty="0" smtClean="0"/>
              <a:t>durées d’antibiothérapies dans le cadre de PAC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fr-FR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Pour 2025 : l’audit des durées de prescriptions de plus de 7 jours ne sera plus obligatoires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dirty="0" smtClean="0"/>
              <a:t>Il existe 2 groupes au niveau de l’ARS sur les anti infectieux : les antibiotiques et les anti fongiques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665" y="608070"/>
            <a:ext cx="4226858" cy="19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6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00156" y="2418747"/>
            <a:ext cx="842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 d’action de la CAI 2025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09" y="1041163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8406" y="407067"/>
            <a:ext cx="60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 d’action de la CAI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155" y="1609427"/>
            <a:ext cx="8020594" cy="515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 usage</a:t>
            </a:r>
            <a:endParaRPr lang="fr-FR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1/Endocardite Infectieuses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Magali Vidal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dont nous avons déjà parlé et l’avis de la SPILF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2/PAC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Camille Rolland-Debord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Antifongiques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Natacha Claire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Myco</a:t>
            </a: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 CMV?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Nouvelles thérapeutiques</a:t>
            </a:r>
          </a:p>
          <a:p>
            <a:pPr marL="285750" lvl="0" indent="-285750">
              <a:buFontTx/>
              <a:buChar char="-"/>
            </a:pPr>
            <a:r>
              <a:rPr lang="fr-FR" dirty="0" err="1" smtClean="0"/>
              <a:t>Rézafungine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err="1" smtClean="0"/>
              <a:t>Aztréonam</a:t>
            </a:r>
            <a:r>
              <a:rPr lang="fr-FR" dirty="0"/>
              <a:t> </a:t>
            </a:r>
            <a:r>
              <a:rPr lang="fr-FR" dirty="0" smtClean="0"/>
              <a:t>+ </a:t>
            </a:r>
            <a:r>
              <a:rPr lang="fr-FR" dirty="0" err="1" smtClean="0"/>
              <a:t>avibactam</a:t>
            </a:r>
            <a:r>
              <a:rPr lang="fr-FR" dirty="0" smtClean="0"/>
              <a:t> EMBLAVEO®</a:t>
            </a:r>
          </a:p>
          <a:p>
            <a:pPr marL="285750" lvl="0" indent="-285750">
              <a:buFontTx/>
              <a:buChar char="-"/>
            </a:pPr>
            <a:r>
              <a:rPr lang="fr-FR" dirty="0" err="1" smtClean="0"/>
              <a:t>Cefepime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/>
              <a:t>Emetazobactam</a:t>
            </a:r>
            <a:r>
              <a:rPr lang="fr-FR" dirty="0"/>
              <a:t> </a:t>
            </a:r>
            <a:r>
              <a:rPr lang="fr-FR" dirty="0" smtClean="0"/>
              <a:t>EXBLIEP®</a:t>
            </a:r>
          </a:p>
          <a:p>
            <a:pPr marL="285750" lvl="0" indent="-285750">
              <a:buFontTx/>
              <a:buChar char="-"/>
            </a:pPr>
            <a:r>
              <a:rPr lang="fr-FR" dirty="0" err="1"/>
              <a:t>C</a:t>
            </a:r>
            <a:r>
              <a:rPr lang="fr-FR" dirty="0" err="1" smtClean="0"/>
              <a:t>éfépime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zidebactam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err="1"/>
              <a:t>C</a:t>
            </a:r>
            <a:r>
              <a:rPr lang="fr-FR" dirty="0" err="1" smtClean="0"/>
              <a:t>éfépime</a:t>
            </a:r>
            <a:r>
              <a:rPr lang="fr-FR" dirty="0" smtClean="0"/>
              <a:t>+ </a:t>
            </a:r>
            <a:r>
              <a:rPr lang="fr-FR" dirty="0" err="1" smtClean="0"/>
              <a:t>taniborbactam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err="1" smtClean="0"/>
              <a:t>Carbapeneme</a:t>
            </a:r>
            <a:r>
              <a:rPr lang="fr-FR" dirty="0" smtClean="0"/>
              <a:t> </a:t>
            </a:r>
            <a:r>
              <a:rPr lang="fr-FR" dirty="0"/>
              <a:t>par voie orale  (mais pas à court terme)</a:t>
            </a:r>
          </a:p>
          <a:p>
            <a:pPr marL="285750" lvl="0" indent="-285750">
              <a:buFontTx/>
              <a:buChar char="-"/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8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994" y="1953812"/>
            <a:ext cx="813380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 usage</a:t>
            </a:r>
            <a:endParaRPr lang="fr-FR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les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Audits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Tazo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Groupe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Vaccin/ID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état des lieux vaccinations patients de consultation.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109" y="1041163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8406" y="407067"/>
            <a:ext cx="60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 d’action de la CAI 2025</a:t>
            </a:r>
          </a:p>
        </p:txBody>
      </p:sp>
    </p:spTree>
    <p:extLst>
      <p:ext uri="{BB962C8B-B14F-4D97-AF65-F5344CB8AC3E}">
        <p14:creationId xmlns:p14="http://schemas.microsoft.com/office/powerpoint/2010/main" val="134070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800156" y="2418747"/>
            <a:ext cx="842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Autres informations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9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69715" y="2113947"/>
            <a:ext cx="8428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Modalités d’administration de perfusion des </a:t>
            </a: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antibiotiques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72251" y="4685211"/>
            <a:ext cx="311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Dr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Lucie Germon, </a:t>
            </a:r>
          </a:p>
          <a:p>
            <a:pPr algn="just">
              <a:spcAft>
                <a:spcPts val="0"/>
              </a:spcAft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fr-FR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harmacien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</a:rPr>
              <a:t>CHU Clermont-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</a:rPr>
              <a:t>Fd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43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82" y="1171792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4534" y="424484"/>
            <a:ext cx="440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Autres informations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611" y="2232519"/>
            <a:ext cx="10093235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 AES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comprimés de </a:t>
            </a:r>
            <a:r>
              <a:rPr lang="fr-FR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Emtricitabine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200mg / </a:t>
            </a:r>
            <a:r>
              <a:rPr lang="fr-FR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Ténofovir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disoproxil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245mg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4 comprimés de </a:t>
            </a:r>
            <a:r>
              <a:rPr lang="fr-FR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Doravirine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PIFELTRO 100 mg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Un paquet de gâteaux pour prendre le traitement pour permettre une absorption optimale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Une feuille d’information à remettre au patient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483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82" y="1171792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4534" y="424484"/>
            <a:ext cx="440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Autres informations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611" y="2232519"/>
            <a:ext cx="1006710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 AES</a:t>
            </a:r>
          </a:p>
          <a:p>
            <a:pPr lvl="0" algn="just"/>
            <a:r>
              <a:rPr lang="fr-FR" dirty="0"/>
              <a:t>Le traitement post-exposition doit être instauré le plus tôt possible, idéalement dans les 4 </a:t>
            </a:r>
            <a:r>
              <a:rPr lang="fr-FR" dirty="0" smtClean="0"/>
              <a:t>h.</a:t>
            </a:r>
          </a:p>
          <a:p>
            <a:pPr lvl="0" algn="just"/>
            <a:r>
              <a:rPr lang="fr-FR" dirty="0" smtClean="0"/>
              <a:t>Il </a:t>
            </a:r>
            <a:r>
              <a:rPr lang="fr-FR" dirty="0"/>
              <a:t>n’est efficace que s’il est débuté dans les 48 h suivant l’exposition.</a:t>
            </a:r>
          </a:p>
          <a:p>
            <a:pPr lvl="0" algn="just"/>
            <a:r>
              <a:rPr lang="fr-FR" dirty="0"/>
              <a:t>Dans l’attente de la validation de l’indication du TPE par un médecin spécialiste, un kit d’urgence comportant 3 à 5 jours de traitement doit pouvoir être remis au patient   </a:t>
            </a:r>
            <a:endParaRPr lang="fr-FR" sz="2000" dirty="0"/>
          </a:p>
          <a:p>
            <a:pPr algn="just"/>
            <a:r>
              <a:rPr lang="fr-FR" dirty="0"/>
              <a:t> </a:t>
            </a:r>
            <a:endParaRPr lang="fr-FR" sz="2000" dirty="0"/>
          </a:p>
          <a:p>
            <a:pPr lvl="0" algn="just"/>
            <a:r>
              <a:rPr lang="fr-FR" b="1" dirty="0" err="1"/>
              <a:t>Tenofovir</a:t>
            </a:r>
            <a:r>
              <a:rPr lang="fr-FR" b="1" dirty="0"/>
              <a:t> DF 245mg/</a:t>
            </a:r>
            <a:r>
              <a:rPr lang="fr-FR" b="1" dirty="0" err="1"/>
              <a:t>Emtricitabine</a:t>
            </a:r>
            <a:r>
              <a:rPr lang="fr-FR" b="1" dirty="0"/>
              <a:t> 200 mg </a:t>
            </a:r>
            <a:r>
              <a:rPr lang="fr-FR" sz="1600" dirty="0"/>
              <a:t>: 1-0-0 pdt 4 jours au cours d’un repas</a:t>
            </a:r>
            <a:endParaRPr lang="fr-FR" dirty="0"/>
          </a:p>
          <a:p>
            <a:pPr lvl="0" algn="just"/>
            <a:r>
              <a:rPr lang="fr-FR" sz="2000" b="1" dirty="0" err="1"/>
              <a:t>Doravirine</a:t>
            </a:r>
            <a:r>
              <a:rPr lang="fr-FR" sz="2000" b="1" dirty="0"/>
              <a:t> 100 mg = PIFELTRO® </a:t>
            </a:r>
            <a:r>
              <a:rPr lang="fr-FR" dirty="0"/>
              <a:t>: 1-0-0 pdt 4 jours au cours d’un repas</a:t>
            </a:r>
            <a:r>
              <a:rPr lang="fr-FR" sz="1400" dirty="0"/>
              <a:t> </a:t>
            </a:r>
            <a:endParaRPr lang="fr-FR" sz="2000" dirty="0"/>
          </a:p>
          <a:p>
            <a:pPr algn="just"/>
            <a:r>
              <a:rPr lang="fr-FR" b="1" dirty="0"/>
              <a:t> </a:t>
            </a:r>
            <a:endParaRPr lang="fr-FR" sz="2000" dirty="0"/>
          </a:p>
          <a:p>
            <a:pPr algn="just"/>
            <a:r>
              <a:rPr lang="fr-FR" i="1" u="sng" dirty="0"/>
              <a:t>NB </a:t>
            </a:r>
            <a:r>
              <a:rPr lang="fr-FR" i="1" dirty="0"/>
              <a:t>: Le Kit AES doit être stocké dans l’armoire à stupéfiants du service</a:t>
            </a:r>
            <a:endParaRPr lang="fr-FR" sz="2000" dirty="0"/>
          </a:p>
          <a:p>
            <a:pPr algn="just"/>
            <a:r>
              <a:rPr lang="fr-FR" i="1" dirty="0"/>
              <a:t> </a:t>
            </a:r>
            <a:endParaRPr lang="fr-FR" sz="2000" dirty="0"/>
          </a:p>
          <a:p>
            <a:pPr algn="just"/>
            <a:r>
              <a:rPr lang="fr-FR" dirty="0"/>
              <a:t>Ce traitement est utilisable chez l’enfant de plus de 12 ans et de plus de 35 Kg</a:t>
            </a:r>
          </a:p>
          <a:p>
            <a:pPr algn="just"/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7226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82" y="1171792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4534" y="424484"/>
            <a:ext cx="440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Autres informations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611" y="2232519"/>
            <a:ext cx="102325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Kit AES</a:t>
            </a:r>
          </a:p>
          <a:p>
            <a:pPr algn="just"/>
            <a:r>
              <a:rPr lang="fr-FR" dirty="0"/>
              <a:t>A noter : (demande nominative à effectuer au besoin)</a:t>
            </a:r>
          </a:p>
          <a:p>
            <a:pPr lvl="1" algn="just"/>
            <a:r>
              <a:rPr lang="fr-FR" i="1" u="sng" dirty="0"/>
              <a:t>Femme enceinte :</a:t>
            </a:r>
            <a:r>
              <a:rPr lang="fr-FR" i="1" dirty="0"/>
              <a:t>TDF/FTC + DTG = </a:t>
            </a:r>
            <a:r>
              <a:rPr lang="fr-FR" i="1" dirty="0" err="1"/>
              <a:t>Tenofovir</a:t>
            </a:r>
            <a:r>
              <a:rPr lang="fr-FR" i="1" dirty="0"/>
              <a:t> DF 245mg/</a:t>
            </a:r>
            <a:r>
              <a:rPr lang="fr-FR" i="1" dirty="0" err="1"/>
              <a:t>Emtricitabine</a:t>
            </a:r>
            <a:r>
              <a:rPr lang="fr-FR" i="1" dirty="0"/>
              <a:t> 200 mg 1 comprimé par jour + </a:t>
            </a:r>
            <a:r>
              <a:rPr lang="fr-FR" i="1" dirty="0" err="1"/>
              <a:t>Dolutégravir</a:t>
            </a:r>
            <a:r>
              <a:rPr lang="fr-FR" i="1" dirty="0"/>
              <a:t>= TIVICAY®50 mg 1 comprimé par jour, à démarrer immédiatement et à prendre avec des aliments</a:t>
            </a:r>
            <a:endParaRPr lang="fr-FR" sz="2400" dirty="0"/>
          </a:p>
          <a:p>
            <a:pPr lvl="1" algn="just"/>
            <a:r>
              <a:rPr lang="fr-FR" i="1" u="sng" dirty="0"/>
              <a:t>Patients insuffisant rénal avec clairance &lt; 50 ml/mn : </a:t>
            </a:r>
            <a:r>
              <a:rPr lang="fr-FR" i="1" dirty="0"/>
              <a:t>TAF/FTC/BIC = BIKTARVY® 50 mg/200 mg/25 mg 1 comprimé par jour</a:t>
            </a:r>
            <a:endParaRPr lang="fr-FR" sz="2400" dirty="0"/>
          </a:p>
          <a:p>
            <a:pPr lvl="1" algn="just"/>
            <a:r>
              <a:rPr lang="fr-FR" i="1" u="sng" dirty="0"/>
              <a:t>Patients insuffisant rénal avec clairance &lt; 30 ml/mn </a:t>
            </a:r>
            <a:r>
              <a:rPr lang="fr-FR" i="1" dirty="0"/>
              <a:t>DTG = TIVICAY®50 mg 1 comprimé par jour + DOR = PIFELTRO 100 mg 1 comprimé par jour</a:t>
            </a:r>
            <a:endParaRPr lang="fr-FR" sz="2400" dirty="0"/>
          </a:p>
          <a:p>
            <a:pPr algn="just"/>
            <a:r>
              <a:rPr lang="fr-FR" i="1" u="sng" dirty="0"/>
              <a:t>Enfant de moins de 12 ans </a:t>
            </a:r>
            <a:r>
              <a:rPr lang="fr-FR" i="1" dirty="0"/>
              <a:t>De 14 à 25 kg : TAF/FTC/BIC = BIKTARVY® 30 mg/120 mg/15 mg 1 comprimé par jour ; Plus de 25 kg : TAF/FTC/BIC = BIKTARVY® 50 mg/200 mg/25 mg 1 comprimé par jour</a:t>
            </a:r>
            <a:endParaRPr lang="fr-FR" dirty="0"/>
          </a:p>
          <a:p>
            <a:pPr algn="just"/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149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82" y="1171792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4534" y="424484"/>
            <a:ext cx="440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Autres informations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606033"/>
            <a:ext cx="102325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Rifampicine</a:t>
            </a:r>
            <a:endParaRPr lang="fr-FR" dirty="0"/>
          </a:p>
          <a:p>
            <a:pPr algn="just"/>
            <a:r>
              <a:rPr lang="fr-FR" dirty="0" smtClean="0"/>
              <a:t>Rupture </a:t>
            </a:r>
            <a:r>
              <a:rPr lang="fr-FR" dirty="0"/>
              <a:t>rifampicine toujours en cours (dont RIFATER ou RIFINAH),</a:t>
            </a:r>
          </a:p>
          <a:p>
            <a:pPr algn="just"/>
            <a:r>
              <a:rPr lang="fr-FR" dirty="0"/>
              <a:t>Toujours remplir le doc nécessaire lors des sorties d’hospitalisation pour poursuite des traitements en ville. Avec le doc, la pharmacie de ville peut commander auprès du laboratoire Sanofi.</a:t>
            </a:r>
          </a:p>
          <a:p>
            <a:pPr algn="just"/>
            <a:r>
              <a:rPr lang="fr-FR" dirty="0"/>
              <a:t> </a:t>
            </a: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Vaccin SHINGRIX® contre le zona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Sortie du SHINGRIX® en ville </a:t>
            </a:r>
          </a:p>
          <a:p>
            <a:pPr algn="just"/>
            <a:r>
              <a:rPr lang="fr-FR" dirty="0" smtClean="0"/>
              <a:t>Remboursement 65%</a:t>
            </a:r>
          </a:p>
          <a:p>
            <a:pPr algn="just"/>
            <a:r>
              <a:rPr lang="fr-FR" dirty="0" smtClean="0"/>
              <a:t>Maintien de la PEC financière par l’accord avec l’AM (= consultation)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Aztreonam</a:t>
            </a: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r-FR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Avibactam</a:t>
            </a:r>
            <a:r>
              <a:rPr lang="fr-F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EMBLAVEO</a:t>
            </a:r>
            <a:endParaRPr lang="fr-FR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fr-FR" dirty="0" smtClean="0"/>
              <a:t>Accès </a:t>
            </a:r>
            <a:r>
              <a:rPr lang="fr-FR" dirty="0"/>
              <a:t>précoce post-AMM accordé par la Haute Autorité de Santé a débuté le 16 septembre </a:t>
            </a:r>
            <a:r>
              <a:rPr lang="fr-FR" dirty="0" smtClean="0"/>
              <a:t>2024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Vigirupture</a:t>
            </a:r>
            <a:endParaRPr lang="fr-FR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fr-FR" dirty="0" smtClean="0"/>
              <a:t>Donne les pharmacies de ville qui détiennent les stocks</a:t>
            </a:r>
            <a:r>
              <a:rPr lang="fr-FR" dirty="0"/>
              <a:t> 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23954" y="48593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84411"/>
              </p:ext>
            </p:extLst>
          </p:nvPr>
        </p:nvGraphicFramePr>
        <p:xfrm>
          <a:off x="10235565" y="4798423"/>
          <a:ext cx="9810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showAsIcon="1" r:id="rId3" imgW="965436" imgH="626553" progId="AcroExch.Document.DC">
                  <p:embed/>
                </p:oleObj>
              </mc:Choice>
              <mc:Fallback>
                <p:oleObj name="Acrobat Document" showAsIcon="1" r:id="rId3" imgW="965436" imgH="626553" progId="AcroExch.Document.D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5565" y="4798423"/>
                        <a:ext cx="9810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46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3073" y="1572578"/>
            <a:ext cx="8574625" cy="2248930"/>
          </a:xfrm>
        </p:spPr>
        <p:txBody>
          <a:bodyPr/>
          <a:lstStyle/>
          <a:p>
            <a:pPr algn="ctr"/>
            <a:r>
              <a:rPr lang="fr-FR" sz="4800" b="1" dirty="0" smtClean="0"/>
              <a:t>Les différentes modalités </a:t>
            </a:r>
            <a:r>
              <a:rPr lang="fr-FR" sz="4800" b="1" dirty="0"/>
              <a:t>d’administration en perfusion 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3509" y="4272946"/>
            <a:ext cx="8737600" cy="1752600"/>
          </a:xfrm>
        </p:spPr>
        <p:txBody>
          <a:bodyPr/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Dr Lucie </a:t>
            </a:r>
            <a:r>
              <a:rPr lang="fr-FR" sz="2000" b="1" dirty="0">
                <a:solidFill>
                  <a:srgbClr val="0070C0"/>
                </a:solidFill>
              </a:rPr>
              <a:t>Germon</a:t>
            </a:r>
          </a:p>
          <a:p>
            <a:r>
              <a:rPr lang="fr-FR" sz="2000" dirty="0"/>
              <a:t>Pharmacien PH, Pharmacie DMS, Pôle Pharmacie </a:t>
            </a:r>
          </a:p>
          <a:p>
            <a:r>
              <a:rPr lang="fr-FR" sz="2000" dirty="0"/>
              <a:t>CHU Clermont </a:t>
            </a:r>
            <a:r>
              <a:rPr lang="fr-FR" sz="2000" dirty="0" smtClean="0"/>
              <a:t>Ferrand</a:t>
            </a:r>
          </a:p>
          <a:p>
            <a:r>
              <a:rPr lang="fr-FR" sz="2000" dirty="0" smtClean="0">
                <a:hlinkClick r:id="rId3"/>
              </a:rPr>
              <a:t>ldelaborde@chu-clermontferrand.fr</a:t>
            </a:r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CAI du 20/01/25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2" descr="CHU CLERMONT FERRAND - Bienvenue sur notre Manuel de prélèv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20" y="4956245"/>
            <a:ext cx="1340976" cy="11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différents modes de perfusion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5215128" cy="4530725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SzPct val="100000"/>
              <a:buAutoNum type="arabicParenR"/>
            </a:pPr>
            <a:r>
              <a:rPr lang="fr-FR" dirty="0" smtClean="0"/>
              <a:t>Administration par gravité</a:t>
            </a:r>
            <a:endParaRPr lang="fr-FR" dirty="0"/>
          </a:p>
          <a:p>
            <a:pPr marL="514350" indent="-514350">
              <a:buClr>
                <a:schemeClr val="tx2"/>
              </a:buClr>
              <a:buSzPct val="100000"/>
              <a:buFont typeface="Wingdings" pitchFamily="2" charset="2"/>
              <a:buAutoNum type="arabicParenR"/>
            </a:pPr>
            <a:r>
              <a:rPr lang="fr-FR" dirty="0" smtClean="0"/>
              <a:t>Pompes élastomériques (infuseurs)</a:t>
            </a:r>
            <a:endParaRPr lang="fr-FR" dirty="0"/>
          </a:p>
          <a:p>
            <a:pPr marL="514350" indent="-514350">
              <a:buClr>
                <a:schemeClr val="tx2"/>
              </a:buClr>
              <a:buSzPct val="100000"/>
              <a:buFont typeface="Wingdings" pitchFamily="2" charset="2"/>
              <a:buAutoNum type="arabicParenR"/>
            </a:pPr>
            <a:r>
              <a:rPr lang="fr-FR" dirty="0"/>
              <a:t>Systèmes </a:t>
            </a:r>
            <a:r>
              <a:rPr lang="fr-FR" dirty="0" smtClean="0"/>
              <a:t>actifs : </a:t>
            </a:r>
            <a:r>
              <a:rPr lang="fr-FR" sz="3200" dirty="0"/>
              <a:t>à l’aide d’un équipement biomédical </a:t>
            </a:r>
            <a:endParaRPr lang="fr-FR" sz="3200" dirty="0" smtClean="0"/>
          </a:p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>
                <a:sym typeface="Wingdings" panose="05000000000000000000" pitchFamily="2" charset="2"/>
              </a:rPr>
              <a:t>Pompes et pousses-seringues électriques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3074" name="Picture 2" descr="Perfuseur par gravité Intrafix Safeset Luer lock - B.Braun - Matéri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99" y="181783"/>
            <a:ext cx="3573101" cy="24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mpes à perfusion à usage un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04" y="1600201"/>
            <a:ext cx="2227152" cy="22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mpe à perfusion 1 voie - IP-200IV - Promed Group - volumétrique / adul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34" y="3525611"/>
            <a:ext cx="2422434" cy="24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98104" y="3916721"/>
            <a:ext cx="3689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Différentes PRECISIONS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(écart entre réglage théorique et débit réel)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Avantages, limites, contre-indications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Impact coût hôpital ≠ coût en ville (PHEV)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3638"/>
            <a:ext cx="1003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PHEV : Prescription Hospitalière Exécutée en Ville, évaluation annuelle par le CAQES, indicateur national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PERFUSEUR BD PAR GRAVITÉ - Bolmont Méd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55" y="332902"/>
            <a:ext cx="3112654" cy="26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1) Administration par gravité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56" y="1383748"/>
            <a:ext cx="11406909" cy="4530725"/>
          </a:xfrm>
        </p:spPr>
        <p:txBody>
          <a:bodyPr/>
          <a:lstStyle/>
          <a:p>
            <a:r>
              <a:rPr lang="fr-FR" sz="2400" dirty="0" smtClean="0"/>
              <a:t>Dispositifs médicaux utilisés : </a:t>
            </a:r>
            <a:r>
              <a:rPr lang="fr-FR" sz="2400" b="1" dirty="0" smtClean="0"/>
              <a:t>Perfuseur par gravité</a:t>
            </a:r>
          </a:p>
          <a:p>
            <a:pPr marL="0" indent="0">
              <a:buNone/>
            </a:pPr>
            <a:r>
              <a:rPr lang="fr-FR" sz="2400" dirty="0" smtClean="0"/>
              <a:t>+/- régulateur de débit. Stérile, UU</a:t>
            </a:r>
          </a:p>
          <a:p>
            <a:endParaRPr lang="fr-FR" sz="2400" i="1" u="sng" dirty="0" smtClean="0"/>
          </a:p>
          <a:p>
            <a:r>
              <a:rPr lang="fr-FR" sz="2400" i="1" u="sng" dirty="0" smtClean="0"/>
              <a:t>Précision de réglage du débit </a:t>
            </a:r>
            <a:r>
              <a:rPr lang="fr-FR" sz="2400" dirty="0" smtClean="0"/>
              <a:t>(vs débit théorique) :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15-30%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Varie en fonction de la mise en œuvre des bonnes pratiques = </a:t>
            </a:r>
            <a:r>
              <a:rPr lang="fr-FR" sz="2000" b="1" dirty="0" smtClean="0"/>
              <a:t>comptage de goutte </a:t>
            </a:r>
            <a:r>
              <a:rPr lang="fr-FR" sz="2000" dirty="0" smtClean="0"/>
              <a:t>indispensable. </a:t>
            </a:r>
          </a:p>
          <a:p>
            <a:pPr lvl="1"/>
            <a:r>
              <a:rPr lang="fr-FR" sz="2000" dirty="0" smtClean="0"/>
              <a:t>Facteurs influençant la fiabilité du débit : hauteur et remplissage du contenant (poche/Ecoflac) ; fluage de la tubulure ; autre perfusion concomitante </a:t>
            </a:r>
          </a:p>
          <a:p>
            <a:pPr lvl="1"/>
            <a:r>
              <a:rPr lang="fr-FR" sz="2000" dirty="0" smtClean="0"/>
              <a:t>Régulateur de débit : pertinent sur les perfusions longues de plus de 6-8h (</a:t>
            </a:r>
            <a:r>
              <a:rPr lang="fr-FR" sz="2000" dirty="0" err="1" smtClean="0"/>
              <a:t>hydrat</a:t>
            </a:r>
            <a:r>
              <a:rPr lang="fr-FR" sz="2000" dirty="0" smtClean="0"/>
              <a:t> etc), il </a:t>
            </a:r>
            <a:r>
              <a:rPr lang="fr-FR" sz="2000" dirty="0"/>
              <a:t>ne dispense pas du comptage de </a:t>
            </a:r>
            <a:r>
              <a:rPr lang="fr-FR" sz="2000" dirty="0" smtClean="0"/>
              <a:t>goutte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Prix </a:t>
            </a:r>
            <a:r>
              <a:rPr lang="fr-FR" sz="2400" dirty="0"/>
              <a:t>unitaire moyen (hospitalier) : </a:t>
            </a:r>
            <a:r>
              <a:rPr lang="fr-FR" sz="2400" b="1" dirty="0"/>
              <a:t>0,24€ TTC </a:t>
            </a:r>
            <a:r>
              <a:rPr lang="fr-FR" sz="2400" dirty="0"/>
              <a:t>pour perfuseur simple gravité</a:t>
            </a:r>
          </a:p>
          <a:p>
            <a:r>
              <a:rPr lang="fr-FR" sz="2400" dirty="0"/>
              <a:t>Coût forfait </a:t>
            </a:r>
            <a:r>
              <a:rPr lang="fr-FR" sz="2400" dirty="0" err="1" smtClean="0"/>
              <a:t>Perfadom</a:t>
            </a:r>
            <a:r>
              <a:rPr lang="fr-FR" sz="2400" dirty="0" smtClean="0"/>
              <a:t> </a:t>
            </a:r>
            <a:r>
              <a:rPr lang="fr-FR" sz="2400" dirty="0"/>
              <a:t>:</a:t>
            </a:r>
            <a:r>
              <a:rPr lang="fr-FR" sz="2400" b="1" dirty="0"/>
              <a:t> forfaits les plus bas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2049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992" y="2360925"/>
            <a:ext cx="912815" cy="6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08625" y="10731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005382" y="2830542"/>
            <a:ext cx="8854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+/- </a:t>
            </a:r>
            <a:endParaRPr kumimoji="0" lang="fr-FR" alt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17411" y="2001992"/>
            <a:ext cx="1034298" cy="35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(régulateur de débit de précision)</a:t>
            </a:r>
            <a:r>
              <a:rPr kumimoji="0" lang="fr-FR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Gravit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12" y="266732"/>
            <a:ext cx="997023" cy="9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1) Administration par gravité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114958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Limites</a:t>
                      </a:r>
                      <a:endParaRPr lang="fr-FR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Contre-indications</a:t>
                      </a:r>
                      <a:endParaRPr lang="fr-F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Simplicité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mise en œuvre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Convient à la plupart des molécules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quelle que soit la durée de la perfusion sauf médicaments à index thérapeutique étroit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Faible coût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volume OK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Précision du débit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influencée par la qualité de la mollette de réglage du débit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Fiabilité du débit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influencée par hauteur du contenant et de son niveau remplissage, fluage des tubulures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Contrôles et ajustements réguliers du débit par décompte des gouttes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 de dispositif d’alarme</a:t>
                      </a:r>
                      <a:endParaRPr lang="fr-FR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Volume résiduel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négligeable : 10 ml environ (rincer en fin de perfusion selon BP)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 smtClean="0"/>
                        <a:t>- Ne réduit</a:t>
                      </a:r>
                      <a:r>
                        <a:rPr lang="fr-FR" baseline="0" dirty="0" smtClean="0"/>
                        <a:t> pas le nombre de passage IDE – il faut un pied à perfusion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Médicament à index thérapeutique étroit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incompatible avec la précision de la gravité (exemple : insuline, la plupart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chimiothérapie, vancomycine, nutrition parentérale…)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Solutions à viscosité importante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(émulsions lipidiques, glucosés &gt; 10%, etc). </a:t>
                      </a:r>
                    </a:p>
                    <a:p>
                      <a:endParaRPr lang="fr-FR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Perfuseur simple : Sang et dérivés sanguins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(filtre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15µm) 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Transfuseur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149775" y="1119626"/>
          <a:ext cx="95604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Conseils soignants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Conseils patients</a:t>
                      </a:r>
                      <a:endParaRPr lang="fr-FR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C00000"/>
                          </a:solidFill>
                        </a:rPr>
                        <a:t>- Bonne pratique d’utilisation : comptage des gouttes </a:t>
                      </a:r>
                      <a:r>
                        <a:rPr lang="fr-FR" sz="1800" b="1" dirty="0" smtClean="0"/>
                        <a:t>= au branchement ; réajusté au bout de 15 min ; puis toutes les 4 heures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Pour perfusion petits volumes  (50-100 ml) : </a:t>
                      </a: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attention au volume résiduel dans la tubulure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rinçage impératif car volume résiduel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Variation de position de réglage de la molette d’un fabriquant à l’autre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Maintenir la poche suspendue au pied à perfusion durant toute la durée de la perfusion.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Si possible, ne pas déambuler durant la perfusion par gravité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pas porter à la main la poche de médicament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pas toucher la molette de réglage de débit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908190"/>
          </a:xfrm>
        </p:spPr>
        <p:txBody>
          <a:bodyPr/>
          <a:lstStyle/>
          <a:p>
            <a:r>
              <a:rPr lang="fr-FR" dirty="0"/>
              <a:t>1) Administration par gravité</a:t>
            </a:r>
          </a:p>
        </p:txBody>
      </p:sp>
      <p:pic>
        <p:nvPicPr>
          <p:cNvPr id="4102" name="Picture 6" descr="Caduc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836"/>
            <a:ext cx="1149775" cy="11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ison Logo - LogoD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235" y="1108386"/>
            <a:ext cx="1041163" cy="10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2951" y="4884956"/>
            <a:ext cx="11283696" cy="181588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retenir : recourir à la perfusion par gravité dès que possible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même à domicile pour les perfusions plutôt courtes &lt;4h) sous réserve que : </a:t>
            </a:r>
          </a:p>
          <a:p>
            <a:pPr marL="344487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 le médicament administré ne soit pas à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 thérapeutique étroit </a:t>
            </a:r>
          </a:p>
          <a:p>
            <a:pPr marL="344487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compter les gouttes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lors du réglage du débit y compris en cas de rajout d’un régulateur de débit (ou limiteur de débit) sur le perfuseur par gravité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2) Pompes élastomériques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053" y="1357685"/>
            <a:ext cx="10547121" cy="4981045"/>
          </a:xfrm>
        </p:spPr>
        <p:txBody>
          <a:bodyPr/>
          <a:lstStyle/>
          <a:p>
            <a:r>
              <a:rPr lang="fr-FR" sz="2000" dirty="0"/>
              <a:t>Dispositifs médicaux utilisés : </a:t>
            </a:r>
            <a:r>
              <a:rPr lang="fr-FR" sz="2000" b="1" dirty="0" smtClean="0"/>
              <a:t>pompe élastomérique</a:t>
            </a:r>
            <a:r>
              <a:rPr lang="fr-FR" sz="2000" dirty="0" smtClean="0"/>
              <a:t>, appelés aussi Infuseur </a:t>
            </a:r>
            <a:r>
              <a:rPr lang="fr-FR" sz="2000" dirty="0"/>
              <a:t>ou Diffuseur </a:t>
            </a:r>
            <a:r>
              <a:rPr lang="fr-FR" sz="2000" dirty="0" smtClean="0"/>
              <a:t>portable. Stérile</a:t>
            </a:r>
            <a:r>
              <a:rPr lang="fr-FR" sz="2000" dirty="0"/>
              <a:t>, à usage </a:t>
            </a:r>
            <a:r>
              <a:rPr lang="fr-FR" sz="2000" dirty="0" smtClean="0"/>
              <a:t>unique</a:t>
            </a:r>
          </a:p>
          <a:p>
            <a:r>
              <a:rPr lang="fr-FR" sz="2000" i="1" u="sng" dirty="0" smtClean="0"/>
              <a:t>Principe : </a:t>
            </a:r>
            <a:r>
              <a:rPr lang="fr-FR" sz="2000" dirty="0" smtClean="0">
                <a:cs typeface="ＭＳ Ｐゴシック" charset="-128"/>
              </a:rPr>
              <a:t>Réservoir </a:t>
            </a:r>
            <a:r>
              <a:rPr lang="fr-FR" sz="2000" dirty="0">
                <a:cs typeface="ＭＳ Ｐゴシック" charset="-128"/>
              </a:rPr>
              <a:t>élastomérique qui se </a:t>
            </a:r>
            <a:r>
              <a:rPr lang="fr-FR" sz="2000" dirty="0" smtClean="0">
                <a:cs typeface="ＭＳ Ｐゴシック" charset="-128"/>
              </a:rPr>
              <a:t>rétracte = «</a:t>
            </a:r>
            <a:r>
              <a:rPr lang="fr-FR" sz="2000" dirty="0">
                <a:cs typeface="ＭＳ Ｐゴシック" charset="-128"/>
              </a:rPr>
              <a:t> Force » permettant l’administration du médicament </a:t>
            </a:r>
            <a:r>
              <a:rPr lang="fr-FR" sz="2000" dirty="0" smtClean="0">
                <a:cs typeface="ＭＳ Ｐゴシック" charset="-128"/>
              </a:rPr>
              <a:t>+ </a:t>
            </a:r>
            <a:r>
              <a:rPr lang="fr-FR" sz="2000" dirty="0" smtClean="0"/>
              <a:t>Tubulure avec </a:t>
            </a:r>
            <a:r>
              <a:rPr lang="fr-FR" sz="2000" b="1" dirty="0" err="1" smtClean="0"/>
              <a:t>micro-tube</a:t>
            </a:r>
            <a:r>
              <a:rPr lang="fr-FR" sz="2000" b="1" dirty="0" smtClean="0"/>
              <a:t> / micro-capillaire </a:t>
            </a:r>
            <a:r>
              <a:rPr lang="fr-FR" sz="2000" b="1" dirty="0"/>
              <a:t>calibré </a:t>
            </a:r>
            <a:r>
              <a:rPr lang="fr-FR" sz="2000" dirty="0" smtClean="0"/>
              <a:t>(souvent au plus près du branchement)</a:t>
            </a:r>
            <a:r>
              <a:rPr lang="fr-FR" sz="2000" b="1" dirty="0" smtClean="0">
                <a:solidFill>
                  <a:srgbClr val="00B0F0"/>
                </a:solidFill>
              </a:rPr>
              <a:t> </a:t>
            </a:r>
            <a:r>
              <a:rPr lang="fr-FR" sz="2000" dirty="0" smtClean="0"/>
              <a:t>= permet </a:t>
            </a:r>
            <a:r>
              <a:rPr lang="fr-FR" sz="2000" dirty="0"/>
              <a:t>la limitation du débit.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/>
              <a:t>1 ref d’infuseur caractérisé par un volume nominal de remplissage + un débit cible (+ une durée approximative)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000" b="1" dirty="0">
                <a:sym typeface="Wingdings" panose="05000000000000000000" pitchFamily="2" charset="2"/>
              </a:rPr>
              <a:t>plusieurs combinaisons dans une gamme.</a:t>
            </a:r>
            <a:r>
              <a:rPr lang="fr-FR" sz="2000" dirty="0">
                <a:sym typeface="Wingdings" panose="05000000000000000000" pitchFamily="2" charset="2"/>
              </a:rPr>
              <a:t> Ex : 250 ml ; 5 ml/h ; </a:t>
            </a:r>
            <a:r>
              <a:rPr lang="fr-FR" sz="2000" dirty="0" smtClean="0">
                <a:sym typeface="Wingdings" panose="05000000000000000000" pitchFamily="2" charset="2"/>
              </a:rPr>
              <a:t>48h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2000" dirty="0" smtClean="0"/>
          </a:p>
          <a:p>
            <a:r>
              <a:rPr lang="fr-FR" sz="2000" i="1" u="sng" dirty="0"/>
              <a:t>Précision de réglage du débit </a:t>
            </a:r>
            <a:r>
              <a:rPr lang="fr-FR" sz="2000" dirty="0"/>
              <a:t>(vs débit théorique) :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10-15% </a:t>
            </a:r>
            <a:r>
              <a:rPr lang="fr-FR" sz="2000" dirty="0"/>
              <a:t>(Norme NF ISO 28620)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Prix </a:t>
            </a:r>
            <a:r>
              <a:rPr lang="fr-FR" sz="2000" b="1" dirty="0"/>
              <a:t>unitaire moyen </a:t>
            </a:r>
            <a:r>
              <a:rPr lang="fr-FR" sz="2000" b="1" dirty="0" smtClean="0"/>
              <a:t>important (</a:t>
            </a:r>
            <a:r>
              <a:rPr lang="fr-FR" sz="2000" b="1" dirty="0"/>
              <a:t>hospitalier) </a:t>
            </a:r>
            <a:r>
              <a:rPr lang="fr-FR" sz="2000" dirty="0"/>
              <a:t>: </a:t>
            </a:r>
            <a:r>
              <a:rPr lang="fr-FR" sz="2000" b="1" dirty="0">
                <a:solidFill>
                  <a:srgbClr val="C00000"/>
                </a:solidFill>
              </a:rPr>
              <a:t>12-13€ TTC </a:t>
            </a:r>
            <a:r>
              <a:rPr lang="fr-FR" sz="2000" dirty="0"/>
              <a:t>(€€€</a:t>
            </a:r>
            <a:r>
              <a:rPr lang="fr-FR" sz="2000" dirty="0" smtClean="0"/>
              <a:t>) </a:t>
            </a:r>
          </a:p>
          <a:p>
            <a:r>
              <a:rPr lang="fr-FR" sz="2000" b="1" dirty="0" smtClean="0"/>
              <a:t>Coût </a:t>
            </a:r>
            <a:r>
              <a:rPr lang="fr-FR" sz="2000" b="1" dirty="0"/>
              <a:t>forfait </a:t>
            </a:r>
            <a:r>
              <a:rPr lang="fr-FR" sz="2000" b="1" dirty="0" err="1"/>
              <a:t>Perfadom</a:t>
            </a:r>
            <a:r>
              <a:rPr lang="fr-FR" sz="2000" b="1" dirty="0"/>
              <a:t> : environ </a:t>
            </a:r>
            <a:r>
              <a:rPr lang="fr-FR" sz="2000" b="1" dirty="0">
                <a:solidFill>
                  <a:srgbClr val="C00000"/>
                </a:solidFill>
              </a:rPr>
              <a:t>x3</a:t>
            </a:r>
            <a:r>
              <a:rPr lang="fr-FR" sz="2000" dirty="0"/>
              <a:t> par rapport à la gravité</a:t>
            </a:r>
          </a:p>
          <a:p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200852" y="315756"/>
            <a:ext cx="1831818" cy="119697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40062" y="1819397"/>
            <a:ext cx="1553398" cy="135622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55" y="3895775"/>
            <a:ext cx="1127647" cy="20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armAuvergne">
  <a:themeElements>
    <a:clrScheme name="Bordur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Bord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harmAuvergne" id="{FC823846-6F27-4ACE-93D4-E4B131857BD1}" vid="{68F8A4F6-3DAF-4649-8C22-918700B20BC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3109</Words>
  <Application>Microsoft Office PowerPoint</Application>
  <PresentationFormat>Grand écran</PresentationFormat>
  <Paragraphs>365</Paragraphs>
  <Slides>33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Garamond</vt:lpstr>
      <vt:lpstr>Times New Roman</vt:lpstr>
      <vt:lpstr>Wingdings</vt:lpstr>
      <vt:lpstr>Thème Office</vt:lpstr>
      <vt:lpstr>PharmAuvergne</vt:lpstr>
      <vt:lpstr>Acrobat Document</vt:lpstr>
      <vt:lpstr>Présentation PowerPoint</vt:lpstr>
      <vt:lpstr>Présentation PowerPoint</vt:lpstr>
      <vt:lpstr>Présentation PowerPoint</vt:lpstr>
      <vt:lpstr>Les différentes modalités d’administration en perfusion </vt:lpstr>
      <vt:lpstr>Les différents modes de perfusion</vt:lpstr>
      <vt:lpstr>1) Administration par gravité</vt:lpstr>
      <vt:lpstr>1) Administration par gravité</vt:lpstr>
      <vt:lpstr>1) Administration par gravité</vt:lpstr>
      <vt:lpstr>2) Pompes élastomériques</vt:lpstr>
      <vt:lpstr>2) Pompes élastomériques</vt:lpstr>
      <vt:lpstr>2) Pompes élastomériques</vt:lpstr>
      <vt:lpstr>2) Pompes élastomériques</vt:lpstr>
      <vt:lpstr>Exemple de livret de bon usage patient pour les pompes élastométiques 2025 - Oncologie Digestive – Service Pharmacie DMS / UPAC - CHU Clermont Ferrand© </vt:lpstr>
      <vt:lpstr>3) Systèmes actifs</vt:lpstr>
      <vt:lpstr>3) Systèmes actifs</vt:lpstr>
      <vt:lpstr>3) Systèmes actifs</vt:lpstr>
      <vt:lpstr>III. Comment choisir le mode de perfusion ? </vt:lpstr>
      <vt:lpstr>Bonnes pratiques</vt:lpstr>
      <vt:lpstr>Quelles recommandations au CHU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Chatron Claire</dc:creator>
  <cp:lastModifiedBy>Chatron Claire</cp:lastModifiedBy>
  <cp:revision>12</cp:revision>
  <dcterms:created xsi:type="dcterms:W3CDTF">2025-01-10T08:24:46Z</dcterms:created>
  <dcterms:modified xsi:type="dcterms:W3CDTF">2025-01-20T12:57:54Z</dcterms:modified>
</cp:coreProperties>
</file>