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5"/>
  </p:notesMasterIdLst>
  <p:sldIdLst>
    <p:sldId id="257" r:id="rId3"/>
    <p:sldId id="435" r:id="rId4"/>
    <p:sldId id="512" r:id="rId5"/>
    <p:sldId id="513" r:id="rId6"/>
    <p:sldId id="514" r:id="rId7"/>
    <p:sldId id="515" r:id="rId8"/>
    <p:sldId id="516" r:id="rId9"/>
    <p:sldId id="436" r:id="rId10"/>
    <p:sldId id="434" r:id="rId11"/>
    <p:sldId id="461" r:id="rId12"/>
    <p:sldId id="462" r:id="rId13"/>
    <p:sldId id="463" r:id="rId14"/>
    <p:sldId id="446" r:id="rId15"/>
    <p:sldId id="475" r:id="rId16"/>
    <p:sldId id="476" r:id="rId17"/>
    <p:sldId id="506" r:id="rId18"/>
    <p:sldId id="437" r:id="rId19"/>
    <p:sldId id="481" r:id="rId20"/>
    <p:sldId id="507" r:id="rId21"/>
    <p:sldId id="438" r:id="rId22"/>
    <p:sldId id="453" r:id="rId23"/>
    <p:sldId id="454" r:id="rId24"/>
    <p:sldId id="455" r:id="rId25"/>
    <p:sldId id="517" r:id="rId26"/>
    <p:sldId id="452" r:id="rId27"/>
    <p:sldId id="482" r:id="rId28"/>
    <p:sldId id="448" r:id="rId29"/>
    <p:sldId id="458" r:id="rId30"/>
    <p:sldId id="491" r:id="rId31"/>
    <p:sldId id="490" r:id="rId32"/>
    <p:sldId id="460" r:id="rId33"/>
    <p:sldId id="441" r:id="rId34"/>
    <p:sldId id="483" r:id="rId35"/>
    <p:sldId id="464" r:id="rId36"/>
    <p:sldId id="442" r:id="rId37"/>
    <p:sldId id="451" r:id="rId38"/>
    <p:sldId id="465" r:id="rId39"/>
    <p:sldId id="467" r:id="rId40"/>
    <p:sldId id="466" r:id="rId41"/>
    <p:sldId id="468" r:id="rId42"/>
    <p:sldId id="443" r:id="rId43"/>
    <p:sldId id="469" r:id="rId44"/>
    <p:sldId id="470" r:id="rId45"/>
    <p:sldId id="473" r:id="rId46"/>
    <p:sldId id="509" r:id="rId47"/>
    <p:sldId id="477" r:id="rId48"/>
    <p:sldId id="510" r:id="rId49"/>
    <p:sldId id="478" r:id="rId50"/>
    <p:sldId id="494" r:id="rId51"/>
    <p:sldId id="493" r:id="rId52"/>
    <p:sldId id="495" r:id="rId53"/>
    <p:sldId id="496" r:id="rId54"/>
    <p:sldId id="498" r:id="rId55"/>
    <p:sldId id="479" r:id="rId56"/>
    <p:sldId id="497" r:id="rId57"/>
    <p:sldId id="480" r:id="rId58"/>
    <p:sldId id="508" r:id="rId59"/>
    <p:sldId id="500" r:id="rId60"/>
    <p:sldId id="501" r:id="rId61"/>
    <p:sldId id="499" r:id="rId62"/>
    <p:sldId id="502" r:id="rId63"/>
    <p:sldId id="503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obin\Documents\CAI\Classeur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obin\Documents\CAI\Classeur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obin\Documents\CAI\Classeur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obin\Documents\CAI\Classeur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Feuil1!$B$1:$I$1</c:f>
              <c:strCache>
                <c:ptCount val="8"/>
                <c:pt idx="0">
                  <c:v>Consores France 2023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Feuil1!$B$2:$I$2</c:f>
              <c:numCache>
                <c:formatCode>General</c:formatCode>
                <c:ptCount val="8"/>
                <c:pt idx="0">
                  <c:v>8.7999999999999995E-2</c:v>
                </c:pt>
                <c:pt idx="1">
                  <c:v>7.2999999999999995E-2</c:v>
                </c:pt>
                <c:pt idx="2">
                  <c:v>7.4999999999999997E-2</c:v>
                </c:pt>
                <c:pt idx="3">
                  <c:v>0.109</c:v>
                </c:pt>
                <c:pt idx="4">
                  <c:v>6.5000000000000002E-2</c:v>
                </c:pt>
                <c:pt idx="5">
                  <c:v>5.5E-2</c:v>
                </c:pt>
                <c:pt idx="6">
                  <c:v>8.3000000000000004E-2</c:v>
                </c:pt>
                <c:pt idx="7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F-4B00-B897-48EBF896B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795560"/>
        <c:axId val="280798184"/>
      </c:barChart>
      <c:catAx>
        <c:axId val="28079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798184"/>
        <c:crosses val="autoZero"/>
        <c:auto val="1"/>
        <c:lblAlgn val="ctr"/>
        <c:lblOffset val="100"/>
        <c:noMultiLvlLbl val="0"/>
      </c:catAx>
      <c:valAx>
        <c:axId val="28079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79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Feuil1!$A$40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C9-4CDA-81C3-A5903D3F9B4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C9-4CDA-81C3-A5903D3F9B4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C9-4CDA-81C3-A5903D3F9B4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C9-4CDA-81C3-A5903D3F9B4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C9-4CDA-81C3-A5903D3F9B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Feuil1!$B$39:$I$39</c:f>
              <c:strCache>
                <c:ptCount val="8"/>
                <c:pt idx="0">
                  <c:v>Consores France 2023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Feuil1!$B$40:$I$40</c:f>
              <c:numCache>
                <c:formatCode>General</c:formatCode>
                <c:ptCount val="8"/>
                <c:pt idx="0">
                  <c:v>8.0000000000000002E-3</c:v>
                </c:pt>
                <c:pt idx="1">
                  <c:v>4.0000000000000001E-3</c:v>
                </c:pt>
                <c:pt idx="2">
                  <c:v>2E-3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C9-4CDA-81C3-A5903D3F9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209032"/>
        <c:axId val="277218544"/>
      </c:barChart>
      <c:catAx>
        <c:axId val="27720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7218544"/>
        <c:crosses val="autoZero"/>
        <c:auto val="1"/>
        <c:lblAlgn val="ctr"/>
        <c:lblOffset val="100"/>
        <c:noMultiLvlLbl val="0"/>
      </c:catAx>
      <c:valAx>
        <c:axId val="2772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720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Feuil1!$A$50</c:f>
              <c:strCache>
                <c:ptCount val="1"/>
                <c:pt idx="0">
                  <c:v>EPC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ACF-4F51-8DCD-5F512C9AC7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ACF-4F51-8DCD-5F512C9AC7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ACF-4F51-8DCD-5F512C9AC74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ACF-4F51-8DCD-5F512C9AC74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ACF-4F51-8DCD-5F512C9AC74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ACF-4F51-8DCD-5F512C9AC74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ACF-4F51-8DCD-5F512C9AC74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Feuil1!$B$49:$I$49</c:f>
              <c:strCache>
                <c:ptCount val="8"/>
                <c:pt idx="0">
                  <c:v>Consores France 2023 KP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Feuil1!$B$50:$I$50</c:f>
              <c:numCache>
                <c:formatCode>General</c:formatCode>
                <c:ptCount val="8"/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2E-3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F-4F51-8DCD-5F512C9AC746}"/>
            </c:ext>
          </c:extLst>
        </c:ser>
        <c:ser>
          <c:idx val="1"/>
          <c:order val="1"/>
          <c:tx>
            <c:strRef>
              <c:f>Feuil1!$A$51</c:f>
              <c:strCache>
                <c:ptCount val="1"/>
                <c:pt idx="0">
                  <c:v>CarbaR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4496937882764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CF-4F51-8DCD-5F512C9AC7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ACF-4F51-8DCD-5F512C9AC746}"/>
                </c:ext>
              </c:extLst>
            </c:dLbl>
            <c:dLbl>
              <c:idx val="3"/>
              <c:layout>
                <c:manualLayout>
                  <c:x val="3.277153376842E-3"/>
                  <c:y val="-6.208724522655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ACF-4F51-8DCD-5F512C9AC746}"/>
                </c:ext>
              </c:extLst>
            </c:dLbl>
            <c:dLbl>
              <c:idx val="4"/>
              <c:layout>
                <c:manualLayout>
                  <c:x val="-1.2016090237521091E-16"/>
                  <c:y val="-3.2393345335592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ACF-4F51-8DCD-5F512C9AC74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ACF-4F51-8DCD-5F512C9AC74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ACF-4F51-8DCD-5F512C9AC74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37543120693815E-2"/>
                      <c:h val="5.1532413538037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ACF-4F51-8DCD-5F512C9AC74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Feuil1!$B$49:$I$49</c:f>
              <c:strCache>
                <c:ptCount val="8"/>
                <c:pt idx="0">
                  <c:v>Consores France 2023 KP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Feuil1!$B$51:$I$51</c:f>
              <c:numCache>
                <c:formatCode>General</c:formatCode>
                <c:ptCount val="8"/>
                <c:pt idx="1">
                  <c:v>1.2E-2</c:v>
                </c:pt>
                <c:pt idx="2">
                  <c:v>1.2E-2</c:v>
                </c:pt>
                <c:pt idx="3">
                  <c:v>4.0000000000000001E-3</c:v>
                </c:pt>
                <c:pt idx="4">
                  <c:v>1.4999999999999999E-2</c:v>
                </c:pt>
                <c:pt idx="5">
                  <c:v>0.03</c:v>
                </c:pt>
                <c:pt idx="6">
                  <c:v>1.0999999999999999E-2</c:v>
                </c:pt>
                <c:pt idx="7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F-4F51-8DCD-5F512C9AC746}"/>
            </c:ext>
          </c:extLst>
        </c:ser>
        <c:ser>
          <c:idx val="2"/>
          <c:order val="2"/>
          <c:tx>
            <c:strRef>
              <c:f>Feuil1!$A$52</c:f>
              <c:strCache>
                <c:ptCount val="1"/>
                <c:pt idx="0">
                  <c:v>K. pneumoniae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ACF-4F51-8DCD-5F512C9AC746}"/>
                </c:ext>
              </c:extLst>
            </c:dLbl>
            <c:dLbl>
              <c:idx val="1"/>
              <c:layout>
                <c:manualLayout>
                  <c:x val="4.11522633744856E-3"/>
                  <c:y val="4.54943132108486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CF-4F51-8DCD-5F512C9AC746}"/>
                </c:ext>
              </c:extLst>
            </c:dLbl>
            <c:dLbl>
              <c:idx val="2"/>
              <c:layout>
                <c:manualLayout>
                  <c:x val="1.2345679012345678E-2"/>
                  <c:y val="-3.4995625546806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ACF-4F51-8DCD-5F512C9AC7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ACF-4F51-8DCD-5F512C9AC74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ACF-4F51-8DCD-5F512C9AC74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EACF-4F51-8DCD-5F512C9AC74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CF-4F51-8DCD-5F512C9AC74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ACF-4F51-8DCD-5F512C9AC74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Feuil1!$B$49:$I$49</c:f>
              <c:strCache>
                <c:ptCount val="8"/>
                <c:pt idx="0">
                  <c:v>Consores France 2023 KP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Feuil1!$B$52:$I$52</c:f>
              <c:numCache>
                <c:formatCode>General</c:formatCode>
                <c:ptCount val="8"/>
                <c:pt idx="0">
                  <c:v>2.1000000000000001E-2</c:v>
                </c:pt>
                <c:pt idx="1">
                  <c:v>0.01</c:v>
                </c:pt>
                <c:pt idx="2">
                  <c:v>0</c:v>
                </c:pt>
                <c:pt idx="3">
                  <c:v>5.0000000000000001E-3</c:v>
                </c:pt>
                <c:pt idx="4">
                  <c:v>1.4999999999999999E-2</c:v>
                </c:pt>
                <c:pt idx="5">
                  <c:v>5.0000000000000001E-3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CF-4F51-8DCD-5F512C9AC746}"/>
            </c:ext>
          </c:extLst>
        </c:ser>
        <c:ser>
          <c:idx val="3"/>
          <c:order val="3"/>
          <c:tx>
            <c:strRef>
              <c:f>Feuil1!$A$53</c:f>
              <c:strCache>
                <c:ptCount val="1"/>
                <c:pt idx="0">
                  <c:v>E. cloacae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Feuil1!$B$49:$I$49</c:f>
              <c:strCache>
                <c:ptCount val="8"/>
                <c:pt idx="0">
                  <c:v>Consores France 2023 KP Hémocultures</c:v>
                </c:pt>
                <c:pt idx="1">
                  <c:v>CHU</c:v>
                </c:pt>
                <c:pt idx="2">
                  <c:v>Médecine</c:v>
                </c:pt>
                <c:pt idx="3">
                  <c:v>Urgences</c:v>
                </c:pt>
                <c:pt idx="4">
                  <c:v>Chirurgie</c:v>
                </c:pt>
                <c:pt idx="5">
                  <c:v>Réanimation</c:v>
                </c:pt>
                <c:pt idx="6">
                  <c:v>Pédiatrie</c:v>
                </c:pt>
                <c:pt idx="7">
                  <c:v>Réa pédiatrique</c:v>
                </c:pt>
              </c:strCache>
            </c:strRef>
          </c:cat>
          <c:val>
            <c:numRef>
              <c:f>Feuil1!$B$53:$I$53</c:f>
              <c:numCache>
                <c:formatCode>General</c:formatCode>
                <c:ptCount val="8"/>
                <c:pt idx="1">
                  <c:v>0.13900000000000001</c:v>
                </c:pt>
                <c:pt idx="2">
                  <c:v>0.182</c:v>
                </c:pt>
                <c:pt idx="3">
                  <c:v>9.0999999999999998E-2</c:v>
                </c:pt>
                <c:pt idx="4">
                  <c:v>0.113</c:v>
                </c:pt>
                <c:pt idx="5">
                  <c:v>0.189</c:v>
                </c:pt>
                <c:pt idx="6">
                  <c:v>0.182</c:v>
                </c:pt>
                <c:pt idx="7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CF-4F51-8DCD-5F512C9AC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564640"/>
        <c:axId val="563570872"/>
      </c:barChart>
      <c:catAx>
        <c:axId val="5635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570872"/>
        <c:crosses val="autoZero"/>
        <c:auto val="1"/>
        <c:lblAlgn val="ctr"/>
        <c:lblOffset val="100"/>
        <c:noMultiLvlLbl val="0"/>
      </c:catAx>
      <c:valAx>
        <c:axId val="56357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356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Feuil1!$A$82</c:f>
              <c:strCache>
                <c:ptCount val="1"/>
                <c:pt idx="0">
                  <c:v>Enterobacterales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92025723472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3C7-43B3-B000-BE5705D6DC9E}"/>
                </c:ext>
              </c:extLst>
            </c:dLbl>
            <c:dLbl>
              <c:idx val="2"/>
              <c:layout>
                <c:manualLayout>
                  <c:x val="0"/>
                  <c:y val="-7.0564630225080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3C7-43B3-B000-BE5705D6DC9E}"/>
                </c:ext>
              </c:extLst>
            </c:dLbl>
            <c:dLbl>
              <c:idx val="3"/>
              <c:layout>
                <c:manualLayout>
                  <c:x val="2.05761316872428E-3"/>
                  <c:y val="-3.966437833714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7-43B3-B000-BE5705D6DC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Feuil1!$B$81:$H$81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Feuil1!$B$82:$H$82</c:f>
              <c:numCache>
                <c:formatCode>General</c:formatCode>
                <c:ptCount val="7"/>
                <c:pt idx="0">
                  <c:v>6.4000000000000001E-2</c:v>
                </c:pt>
                <c:pt idx="1">
                  <c:v>4.5999999999999999E-2</c:v>
                </c:pt>
                <c:pt idx="2">
                  <c:v>2.1999999999999999E-2</c:v>
                </c:pt>
                <c:pt idx="3">
                  <c:v>6.3E-2</c:v>
                </c:pt>
                <c:pt idx="4">
                  <c:v>0.124</c:v>
                </c:pt>
                <c:pt idx="5">
                  <c:v>5.8999999999999997E-2</c:v>
                </c:pt>
                <c:pt idx="6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7-43B3-B000-BE5705D6DC9E}"/>
            </c:ext>
          </c:extLst>
        </c:ser>
        <c:ser>
          <c:idx val="1"/>
          <c:order val="1"/>
          <c:tx>
            <c:strRef>
              <c:f>Feuil1!$A$83</c:f>
              <c:strCache>
                <c:ptCount val="1"/>
                <c:pt idx="0">
                  <c:v>E. coli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6.1728395061728392E-3"/>
                  <c:y val="-3.966437833714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C7-43B3-B000-BE5705D6DC9E}"/>
                </c:ext>
              </c:extLst>
            </c:dLbl>
            <c:dLbl>
              <c:idx val="5"/>
              <c:layout>
                <c:manualLayout>
                  <c:x val="0"/>
                  <c:y val="-7.32265446224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C7-43B3-B000-BE5705D6DC9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C7-43B3-B000-BE5705D6DC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Feuil1!$B$81:$H$81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Feuil1!$B$83:$H$83</c:f>
              <c:numCache>
                <c:formatCode>General</c:formatCode>
                <c:ptCount val="7"/>
                <c:pt idx="0">
                  <c:v>1.7000000000000001E-2</c:v>
                </c:pt>
                <c:pt idx="1">
                  <c:v>1.7999999999999999E-2</c:v>
                </c:pt>
                <c:pt idx="2">
                  <c:v>1.2E-2</c:v>
                </c:pt>
                <c:pt idx="3">
                  <c:v>5.7000000000000002E-2</c:v>
                </c:pt>
                <c:pt idx="4">
                  <c:v>2.1999999999999999E-2</c:v>
                </c:pt>
                <c:pt idx="5">
                  <c:v>3.6999999999999998E-2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C7-43B3-B000-BE5705D6DC9E}"/>
            </c:ext>
          </c:extLst>
        </c:ser>
        <c:ser>
          <c:idx val="2"/>
          <c:order val="2"/>
          <c:tx>
            <c:strRef>
              <c:f>Feuil1!$A$84</c:f>
              <c:strCache>
                <c:ptCount val="1"/>
                <c:pt idx="0">
                  <c:v>K. pneumoniae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728395061728392E-3"/>
                  <c:y val="-2.745995423340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C7-43B3-B000-BE5705D6DC9E}"/>
                </c:ext>
              </c:extLst>
            </c:dLbl>
            <c:dLbl>
              <c:idx val="1"/>
              <c:layout>
                <c:manualLayout>
                  <c:x val="4.11522633744856E-3"/>
                  <c:y val="-3.661327231121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C7-43B3-B000-BE5705D6DC9E}"/>
                </c:ext>
              </c:extLst>
            </c:dLbl>
            <c:dLbl>
              <c:idx val="2"/>
              <c:layout>
                <c:manualLayout>
                  <c:x val="2.05761316872428E-3"/>
                  <c:y val="-3.356216628527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C7-43B3-B000-BE5705D6DC9E}"/>
                </c:ext>
              </c:extLst>
            </c:dLbl>
            <c:dLbl>
              <c:idx val="3"/>
              <c:layout>
                <c:manualLayout>
                  <c:x val="1.0288065843621325E-2"/>
                  <c:y val="-2.745995423340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C7-43B3-B000-BE5705D6DC9E}"/>
                </c:ext>
              </c:extLst>
            </c:dLbl>
            <c:dLbl>
              <c:idx val="6"/>
              <c:layout>
                <c:manualLayout>
                  <c:x val="-1.2276241489230025E-16"/>
                  <c:y val="-0.135902250803858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C7-43B3-B000-BE5705D6DC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Feuil1!$B$81:$H$81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Feuil1!$B$84:$H$84</c:f>
              <c:numCache>
                <c:formatCode>General</c:formatCode>
                <c:ptCount val="7"/>
                <c:pt idx="0">
                  <c:v>1.6E-2</c:v>
                </c:pt>
                <c:pt idx="1">
                  <c:v>1.6E-2</c:v>
                </c:pt>
                <c:pt idx="2">
                  <c:v>1.4999999999999999E-2</c:v>
                </c:pt>
                <c:pt idx="3">
                  <c:v>6.4000000000000001E-2</c:v>
                </c:pt>
                <c:pt idx="4">
                  <c:v>1.4E-2</c:v>
                </c:pt>
                <c:pt idx="5">
                  <c:v>3.2000000000000001E-2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C7-43B3-B000-BE5705D6DC9E}"/>
            </c:ext>
          </c:extLst>
        </c:ser>
        <c:ser>
          <c:idx val="3"/>
          <c:order val="3"/>
          <c:tx>
            <c:strRef>
              <c:f>Feuil1!$A$85</c:f>
              <c:strCache>
                <c:ptCount val="1"/>
                <c:pt idx="0">
                  <c:v>E. cloacae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576131687242722E-2"/>
                  <c:y val="-3.0511060259344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3C7-43B3-B000-BE5705D6DC9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3C7-43B3-B000-BE5705D6DC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Feuil1!$B$81:$H$81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Feuil1!$B$85:$H$85</c:f>
              <c:numCache>
                <c:formatCode>General</c:formatCode>
                <c:ptCount val="7"/>
                <c:pt idx="0">
                  <c:v>0.439</c:v>
                </c:pt>
                <c:pt idx="1">
                  <c:v>0.38600000000000001</c:v>
                </c:pt>
                <c:pt idx="2">
                  <c:v>0.13600000000000001</c:v>
                </c:pt>
                <c:pt idx="3">
                  <c:v>4.2000000000000003E-2</c:v>
                </c:pt>
                <c:pt idx="4">
                  <c:v>0.43099999999999999</c:v>
                </c:pt>
                <c:pt idx="5">
                  <c:v>0.5</c:v>
                </c:pt>
                <c:pt idx="6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C7-43B3-B000-BE5705D6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19504"/>
        <c:axId val="273620488"/>
      </c:barChart>
      <c:catAx>
        <c:axId val="27361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3620488"/>
        <c:crosses val="autoZero"/>
        <c:auto val="1"/>
        <c:lblAlgn val="ctr"/>
        <c:lblOffset val="100"/>
        <c:noMultiLvlLbl val="0"/>
      </c:catAx>
      <c:valAx>
        <c:axId val="27362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361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Feuil1!$A$94</c:f>
              <c:strCache>
                <c:ptCount val="1"/>
                <c:pt idx="0">
                  <c:v>Enterobacterales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7F-4DC6-9E42-9FFE086790C0}"/>
                </c:ext>
              </c:extLst>
            </c:dLbl>
            <c:dLbl>
              <c:idx val="3"/>
              <c:layout>
                <c:manualLayout>
                  <c:x val="6.2639576694978246E-8"/>
                  <c:y val="-1.3888888888888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10206943622118E-2"/>
                      <c:h val="0.10025000000000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7F-4DC6-9E42-9FFE086790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Feuil1!$B$93:$H$93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Feuil1!$B$94:$H$94</c:f>
              <c:numCache>
                <c:formatCode>General</c:formatCode>
                <c:ptCount val="7"/>
                <c:pt idx="0">
                  <c:v>6.3E-2</c:v>
                </c:pt>
                <c:pt idx="1">
                  <c:v>3.5999999999999997E-2</c:v>
                </c:pt>
                <c:pt idx="2">
                  <c:v>0.06</c:v>
                </c:pt>
                <c:pt idx="3">
                  <c:v>4.8000000000000001E-2</c:v>
                </c:pt>
                <c:pt idx="4">
                  <c:v>6.3E-2</c:v>
                </c:pt>
                <c:pt idx="5">
                  <c:v>5.7000000000000002E-2</c:v>
                </c:pt>
                <c:pt idx="6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F-4DC6-9E42-9FFE086790C0}"/>
            </c:ext>
          </c:extLst>
        </c:ser>
        <c:ser>
          <c:idx val="1"/>
          <c:order val="1"/>
          <c:tx>
            <c:strRef>
              <c:f>Feuil1!$A$95</c:f>
              <c:strCache>
                <c:ptCount val="1"/>
                <c:pt idx="0">
                  <c:v>E. coli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Feuil1!$B$93:$H$93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Feuil1!$B$95:$H$95</c:f>
              <c:numCache>
                <c:formatCode>General</c:formatCode>
                <c:ptCount val="7"/>
                <c:pt idx="0">
                  <c:v>0.05</c:v>
                </c:pt>
                <c:pt idx="1">
                  <c:v>5.0999999999999997E-2</c:v>
                </c:pt>
                <c:pt idx="2">
                  <c:v>4.9000000000000002E-2</c:v>
                </c:pt>
                <c:pt idx="3">
                  <c:v>4.5999999999999999E-2</c:v>
                </c:pt>
                <c:pt idx="4">
                  <c:v>5.2999999999999999E-2</c:v>
                </c:pt>
                <c:pt idx="5">
                  <c:v>5.8000000000000003E-2</c:v>
                </c:pt>
                <c:pt idx="6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F-4DC6-9E42-9FFE086790C0}"/>
            </c:ext>
          </c:extLst>
        </c:ser>
        <c:ser>
          <c:idx val="2"/>
          <c:order val="2"/>
          <c:tx>
            <c:strRef>
              <c:f>Feuil1!$A$96</c:f>
              <c:strCache>
                <c:ptCount val="1"/>
                <c:pt idx="0">
                  <c:v>K. pneumoniae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7F-4DC6-9E42-9FFE086790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Feuil1!$B$93:$H$93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Feuil1!$B$96:$H$96</c:f>
              <c:numCache>
                <c:formatCode>General</c:formatCode>
                <c:ptCount val="7"/>
                <c:pt idx="0">
                  <c:v>0.182</c:v>
                </c:pt>
                <c:pt idx="1">
                  <c:v>0.20699999999999999</c:v>
                </c:pt>
                <c:pt idx="2">
                  <c:v>0.13600000000000001</c:v>
                </c:pt>
                <c:pt idx="3">
                  <c:v>0.13600000000000001</c:v>
                </c:pt>
                <c:pt idx="4">
                  <c:v>0.21099999999999999</c:v>
                </c:pt>
                <c:pt idx="5">
                  <c:v>0</c:v>
                </c:pt>
                <c:pt idx="6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7F-4DC6-9E42-9FFE086790C0}"/>
            </c:ext>
          </c:extLst>
        </c:ser>
        <c:ser>
          <c:idx val="3"/>
          <c:order val="3"/>
          <c:tx>
            <c:strRef>
              <c:f>Feuil1!$A$97</c:f>
              <c:strCache>
                <c:ptCount val="1"/>
                <c:pt idx="0">
                  <c:v>E. cloacae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7F-4DC6-9E42-9FFE086790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Feuil1!$B$93:$H$93</c:f>
              <c:strCache>
                <c:ptCount val="7"/>
                <c:pt idx="0">
                  <c:v>CHU</c:v>
                </c:pt>
                <c:pt idx="1">
                  <c:v>Médecine</c:v>
                </c:pt>
                <c:pt idx="2">
                  <c:v>Urgences</c:v>
                </c:pt>
                <c:pt idx="3">
                  <c:v>Chirurgie</c:v>
                </c:pt>
                <c:pt idx="4">
                  <c:v>Réanimation</c:v>
                </c:pt>
                <c:pt idx="5">
                  <c:v>Pédiatrie</c:v>
                </c:pt>
                <c:pt idx="6">
                  <c:v>Réa pédiatrique</c:v>
                </c:pt>
              </c:strCache>
            </c:strRef>
          </c:cat>
          <c:val>
            <c:numRef>
              <c:f>Feuil1!$B$97:$H$97</c:f>
              <c:numCache>
                <c:formatCode>General</c:formatCode>
                <c:ptCount val="7"/>
                <c:pt idx="0">
                  <c:v>9.6000000000000002E-2</c:v>
                </c:pt>
                <c:pt idx="1">
                  <c:v>0.19700000000000001</c:v>
                </c:pt>
                <c:pt idx="2">
                  <c:v>0.182</c:v>
                </c:pt>
                <c:pt idx="3">
                  <c:v>5.8000000000000003E-2</c:v>
                </c:pt>
                <c:pt idx="4">
                  <c:v>4.5999999999999999E-2</c:v>
                </c:pt>
                <c:pt idx="5">
                  <c:v>8.2000000000000003E-2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7F-4DC6-9E42-9FFE08679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438112"/>
        <c:axId val="276437128"/>
      </c:barChart>
      <c:catAx>
        <c:axId val="2764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437128"/>
        <c:crosses val="autoZero"/>
        <c:auto val="1"/>
        <c:lblAlgn val="ctr"/>
        <c:lblOffset val="100"/>
        <c:noMultiLvlLbl val="0"/>
      </c:catAx>
      <c:valAx>
        <c:axId val="27643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4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7266-76AD-4AE3-92F7-517B5BB321FA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D246-FF2A-41DA-B32B-60B6ED4E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5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5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6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32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1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8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53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5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0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88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0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66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4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BBB5-7FA8-4FD3-989A-4C4B918C6756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9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3565-7442-4256-B2F8-B2231D47E37F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F443-6560-4B72-B697-40DE8455D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9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5645"/>
            <a:ext cx="12192000" cy="4250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17" y="-79580"/>
            <a:ext cx="1818736" cy="2008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CAI 27 janvier 2025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50" y="4429033"/>
            <a:ext cx="1917469" cy="132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89" y="1551036"/>
            <a:ext cx="9025754" cy="4857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Méthodologie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4355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3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Méthodologie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52" y="2891245"/>
            <a:ext cx="7903266" cy="27412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2080" y="2098765"/>
            <a:ext cx="223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Exemple :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71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44" y="405221"/>
            <a:ext cx="9498602" cy="6232967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59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90" y="128912"/>
            <a:ext cx="6810919" cy="20498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579634"/>
            <a:ext cx="6751320" cy="34583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75269" y="278674"/>
            <a:ext cx="45458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5" name="Imag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01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1796" y="612758"/>
            <a:ext cx="5547358" cy="5802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i="1" dirty="0">
                <a:latin typeface="Calibri" panose="020F0502020204030204" pitchFamily="34" charset="0"/>
                <a:ea typeface="Calibri" panose="020F0502020204030204" pitchFamily="34" charset="0"/>
              </a:rPr>
              <a:t>Antibiotiques pouvant être prescrits par des professionnels </a:t>
            </a:r>
            <a:r>
              <a:rPr lang="fr-FR" sz="1050" b="1" i="1" dirty="0">
                <a:latin typeface="Calibri" panose="020F0502020204030204" pitchFamily="34" charset="0"/>
                <a:ea typeface="Calibri" panose="020F0502020204030204" pitchFamily="34" charset="0"/>
              </a:rPr>
              <a:t>exerçant dans un établissement de santé</a:t>
            </a:r>
            <a:endParaRPr lang="fr-FR" sz="105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 smtClean="0">
                <a:latin typeface="Calibri" panose="020F0502020204030204" pitchFamily="34" charset="0"/>
                <a:ea typeface="Calibri" panose="020F0502020204030204" pitchFamily="34" charset="0"/>
              </a:rPr>
              <a:t>Pénicillines : 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Ticarcilline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/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ac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clavulanique : non concerné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Pipéracilline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tazobactam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Céphalosporines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Céfoxitine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Cefixime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Cefpodoxime-proxétil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;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cf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dessus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Céfotaxime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Ceftriaxone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Ceftazidime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Céfépime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Ceftaroline-fosamil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: idem souhaites tu que je coche la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ceftaroline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seule ?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Cefpodoximemédocaril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:  idem souhaites tu que je coche la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cefpodoxime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seule ?</a:t>
            </a: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Fluoroquinolones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Ciprofloxacine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Lévofloxacine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Loméfloxacine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: non concerné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Moxifloxacine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Norfloxacine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Ofloxacine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Glycopeptides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FR" sz="1050" dirty="0" smtClean="0">
                <a:latin typeface="Calibri" panose="020F0502020204030204" pitchFamily="34" charset="0"/>
                <a:ea typeface="Calibri" panose="020F0502020204030204" pitchFamily="34" charset="0"/>
              </a:rPr>
              <a:t>dérivés : </a:t>
            </a:r>
            <a:r>
              <a:rPr lang="fr-FR" sz="105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Daptomycine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Oxazolidinones</a:t>
            </a:r>
            <a:r>
              <a:rPr lang="fr-FR" sz="1050" dirty="0" smtClean="0"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fr-FR" sz="105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Linezolide</a:t>
            </a:r>
            <a:r>
              <a:rPr lang="fr-FR" sz="1050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05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Tedizolide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Divers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Acide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fusidique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Thiamphénicol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050" dirty="0" err="1">
                <a:latin typeface="Calibri" panose="020F0502020204030204" pitchFamily="34" charset="0"/>
                <a:ea typeface="Calibri" panose="020F0502020204030204" pitchFamily="34" charset="0"/>
              </a:rPr>
              <a:t>Rifabutine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 : non concerné</a:t>
            </a:r>
          </a:p>
          <a:p>
            <a:pPr indent="449580" algn="just">
              <a:spcAft>
                <a:spcPts val="0"/>
              </a:spcAft>
            </a:pP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</a:rPr>
              <a:t>- Rifampicine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2" y="567781"/>
            <a:ext cx="5242559" cy="58477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</a:rPr>
              <a:t>Antibiotiques pouvant être prescrit par des professionnels </a:t>
            </a:r>
            <a:r>
              <a:rPr lang="fr-FR" sz="1100" b="1" i="1" dirty="0">
                <a:latin typeface="Calibri" panose="020F0502020204030204" pitchFamily="34" charset="0"/>
                <a:ea typeface="Calibri" panose="020F0502020204030204" pitchFamily="34" charset="0"/>
              </a:rPr>
              <a:t>exerçant en dehors d’un établissement de santé </a:t>
            </a:r>
            <a:endParaRPr lang="fr-FR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Pénicillines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Amoxicilline/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ac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. Clavulanique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Céphalosporines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Céfadroxil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: Non concerné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Céfalexine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Céfaclor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Céfuroxime-axétil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: fait seulement en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pharmacotechnie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(dont je ne peux pas extraire les consommations mais cela doit rester anecdotique), souhaites-tu que je coche le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cefuroxime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seul ?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Cefixime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Cefpodoxime-proxétil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: idem souhaites tu que je coche le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cefpodoxime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seul ?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Ceftriaxone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Fluoroquinolones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Ciprofloxacine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lévofloxacine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Loméfloxacine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: non concerné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Moxifloxacine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Norfloxacine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Ofloxacine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Macrolides et apparentés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Azithromycine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Divers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Acide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fusidique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Thiamphénicol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Rifabutine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: non concerné</a:t>
            </a:r>
          </a:p>
          <a:p>
            <a:pPr indent="449580" algn="just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- Rifampicine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41326" y="78377"/>
            <a:ext cx="45458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2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48" y="606062"/>
            <a:ext cx="3067050" cy="59245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43858" y="690603"/>
            <a:ext cx="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Amox</a:t>
            </a:r>
            <a:endParaRPr lang="fr-FR" sz="14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4589416" y="879565"/>
            <a:ext cx="437719" cy="65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56707" y="1539916"/>
            <a:ext cx="181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Augmentin ou </a:t>
            </a:r>
            <a:r>
              <a:rPr lang="fr-FR" sz="1400" dirty="0" err="1" smtClean="0"/>
              <a:t>Tazo</a:t>
            </a:r>
            <a:endParaRPr lang="fr-FR" sz="14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555200" y="1604397"/>
            <a:ext cx="450392" cy="79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129301" y="5842700"/>
            <a:ext cx="18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Dapto</a:t>
            </a:r>
            <a:r>
              <a:rPr lang="fr-FR" dirty="0" smtClean="0"/>
              <a:t>, </a:t>
            </a:r>
            <a:r>
              <a:rPr lang="fr-FR" dirty="0" err="1" smtClean="0"/>
              <a:t>liné</a:t>
            </a:r>
            <a:r>
              <a:rPr lang="fr-FR" dirty="0" smtClean="0"/>
              <a:t>, ..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555200" y="6068273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036510" y="930889"/>
            <a:ext cx="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Peni</a:t>
            </a:r>
            <a:r>
              <a:rPr lang="fr-FR" sz="1400" dirty="0" smtClean="0"/>
              <a:t> G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582068" y="1119851"/>
            <a:ext cx="437719" cy="65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03889" y="1218502"/>
            <a:ext cx="967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Peni</a:t>
            </a:r>
            <a:r>
              <a:rPr lang="fr-FR" sz="1400" dirty="0" smtClean="0"/>
              <a:t> M</a:t>
            </a:r>
            <a:endParaRPr lang="fr-FR" sz="14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4540413" y="1396401"/>
            <a:ext cx="449535" cy="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87680" y="583474"/>
            <a:ext cx="21336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Pour comprendre la lecture qui n’est pas simple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1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44983" y="2708366"/>
            <a:ext cx="3805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/>
              <a:t>TOTAL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66264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341363"/>
            <a:ext cx="4164298" cy="51112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955" y="1358781"/>
            <a:ext cx="2307931" cy="51112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81552" y="6095998"/>
            <a:ext cx="1140825" cy="4354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4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48" y="1053737"/>
            <a:ext cx="2295118" cy="49945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66" y="1053736"/>
            <a:ext cx="3926010" cy="4994557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8905760" y="2689045"/>
            <a:ext cx="1097280" cy="141479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8905760" y="3337563"/>
            <a:ext cx="1097280" cy="141479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8905760" y="4563595"/>
            <a:ext cx="1097280" cy="141479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8505166" y="2357915"/>
            <a:ext cx="1097280" cy="141479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8505166" y="3013304"/>
            <a:ext cx="1097280" cy="141479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329509" y="355160"/>
            <a:ext cx="454587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12" name="Imag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498078" y="5704371"/>
            <a:ext cx="1140825" cy="4354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>
            <a:off x="8489303" y="3654687"/>
            <a:ext cx="1097280" cy="141479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83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70217" y="2055223"/>
            <a:ext cx="5677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/>
              <a:t>PAR TYPES DE SERVICES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14309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Bilan résistances 2024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72251" y="4685211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Frédéric ROBIN,</a:t>
            </a:r>
          </a:p>
          <a:p>
            <a:r>
              <a:rPr lang="fr-FR" dirty="0"/>
              <a:t>B</a:t>
            </a:r>
            <a:r>
              <a:rPr lang="fr-FR" dirty="0" smtClean="0"/>
              <a:t>actériologie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72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Chirurgies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40" y="1789896"/>
            <a:ext cx="2914650" cy="4095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90" y="1789896"/>
            <a:ext cx="2257425" cy="4076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683" y="1498119"/>
            <a:ext cx="2305050" cy="295275"/>
          </a:xfrm>
          <a:prstGeom prst="rect">
            <a:avLst/>
          </a:prstGeom>
        </p:spPr>
      </p:pic>
      <p:sp>
        <p:nvSpPr>
          <p:cNvPr id="13" name="Flèche gauche 12"/>
          <p:cNvSpPr/>
          <p:nvPr/>
        </p:nvSpPr>
        <p:spPr>
          <a:xfrm>
            <a:off x="7785461" y="4955195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>
            <a:off x="7824648" y="5429813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90" y="204089"/>
            <a:ext cx="5929308" cy="5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776" y="456928"/>
            <a:ext cx="3162300" cy="61531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4676" y="383743"/>
            <a:ext cx="12627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</a:p>
          <a:p>
            <a:r>
              <a:rPr lang="fr-FR" dirty="0" smtClean="0"/>
              <a:t>HC CCV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217" y="37828"/>
            <a:ext cx="2152650" cy="657225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8869132" y="5442875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8825590" y="1380325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8808172" y="3176487"/>
            <a:ext cx="1097280" cy="217714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764628" y="4309681"/>
            <a:ext cx="1097280" cy="217714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60361" y="456928"/>
            <a:ext cx="9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Amox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915688" y="654523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75360" y="1195659"/>
            <a:ext cx="22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Augmentin ou </a:t>
            </a:r>
            <a:r>
              <a:rPr lang="fr-FR" dirty="0" err="1" smtClean="0"/>
              <a:t>Tazo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2915688" y="1393254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71749" y="5258209"/>
            <a:ext cx="18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Dapto</a:t>
            </a:r>
            <a:r>
              <a:rPr lang="fr-FR" dirty="0" smtClean="0"/>
              <a:t>, </a:t>
            </a:r>
            <a:r>
              <a:rPr lang="fr-FR" dirty="0" err="1" smtClean="0"/>
              <a:t>liné</a:t>
            </a:r>
            <a:r>
              <a:rPr lang="fr-FR" dirty="0" smtClean="0"/>
              <a:t>, ..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2959232" y="5455804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32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06" y="1492160"/>
            <a:ext cx="6267450" cy="15049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81" y="1225460"/>
            <a:ext cx="2200275" cy="266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81" y="4023495"/>
            <a:ext cx="6238875" cy="1266825"/>
          </a:xfrm>
          <a:prstGeom prst="rect">
            <a:avLst/>
          </a:prstGeom>
        </p:spPr>
      </p:pic>
      <p:sp>
        <p:nvSpPr>
          <p:cNvPr id="12" name="Flèche gauche 11"/>
          <p:cNvSpPr/>
          <p:nvPr/>
        </p:nvSpPr>
        <p:spPr>
          <a:xfrm>
            <a:off x="9014731" y="2779396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5941423"/>
            <a:ext cx="5867400" cy="3048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83177" y="583474"/>
            <a:ext cx="12627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</a:p>
          <a:p>
            <a:r>
              <a:rPr lang="fr-FR" dirty="0" smtClean="0"/>
              <a:t>HC CCV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5" y="3105692"/>
            <a:ext cx="5934075" cy="266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756" y="5330192"/>
            <a:ext cx="5895975" cy="23812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10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85" y="296908"/>
            <a:ext cx="2209800" cy="6229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85" y="53068"/>
            <a:ext cx="2237242" cy="6455772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7484470" y="583474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7484470" y="1336766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7558492" y="3992880"/>
            <a:ext cx="1097280" cy="2177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484470" y="1963784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65669" y="3992880"/>
            <a:ext cx="418011" cy="21771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165668" y="5355772"/>
            <a:ext cx="418011" cy="21771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9534" y="388215"/>
            <a:ext cx="12627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</a:p>
          <a:p>
            <a:r>
              <a:rPr lang="fr-FR" dirty="0" smtClean="0"/>
              <a:t>ORL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38763" y="491814"/>
            <a:ext cx="9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Amox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536776" y="676480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91155" y="1208588"/>
            <a:ext cx="22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Augmentin ou </a:t>
            </a:r>
            <a:r>
              <a:rPr lang="fr-FR" dirty="0" err="1" smtClean="0"/>
              <a:t>Tazo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2536776" y="1393254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10877" y="5204154"/>
            <a:ext cx="18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Dapto</a:t>
            </a:r>
            <a:r>
              <a:rPr lang="fr-FR" dirty="0" smtClean="0"/>
              <a:t>, </a:t>
            </a:r>
            <a:r>
              <a:rPr lang="fr-FR" dirty="0" err="1" smtClean="0"/>
              <a:t>liné</a:t>
            </a:r>
            <a:r>
              <a:rPr lang="fr-FR" dirty="0" smtClean="0"/>
              <a:t>, ..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536776" y="5429727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522" y="4485121"/>
            <a:ext cx="6343650" cy="2476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22" y="4959329"/>
            <a:ext cx="6315075" cy="257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355977" y="4406536"/>
            <a:ext cx="624195" cy="949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2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99534" y="388215"/>
            <a:ext cx="12627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</a:p>
          <a:p>
            <a:r>
              <a:rPr lang="fr-FR" dirty="0" smtClean="0"/>
              <a:t>ORL</a:t>
            </a:r>
            <a:endParaRPr lang="fr-FR" dirty="0"/>
          </a:p>
        </p:txBody>
      </p:sp>
      <p:pic>
        <p:nvPicPr>
          <p:cNvPr id="20" name="Imag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42" y="2752116"/>
            <a:ext cx="6343650" cy="2476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442" y="3165363"/>
            <a:ext cx="6315075" cy="2571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460" y="2413195"/>
            <a:ext cx="2305050" cy="2952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456023" y="2612571"/>
            <a:ext cx="624195" cy="949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Chirurgies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52" y="1801991"/>
            <a:ext cx="2305050" cy="2952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58" y="2128564"/>
            <a:ext cx="2867025" cy="962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890" y="2128564"/>
            <a:ext cx="2286000" cy="971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765" y="3279049"/>
            <a:ext cx="2905125" cy="26860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465" y="3279049"/>
            <a:ext cx="22574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39" y="256222"/>
            <a:ext cx="2933700" cy="6467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39" y="267380"/>
            <a:ext cx="2324100" cy="64389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368937" y="65297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sp>
        <p:nvSpPr>
          <p:cNvPr id="7" name="Flèche gauche 6"/>
          <p:cNvSpPr/>
          <p:nvPr/>
        </p:nvSpPr>
        <p:spPr>
          <a:xfrm>
            <a:off x="7375607" y="1458678"/>
            <a:ext cx="1097280" cy="16110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396299" y="3718554"/>
            <a:ext cx="1097280" cy="16110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63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EHPAD/USLD/SSR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414" y="2876004"/>
            <a:ext cx="2635602" cy="2646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31" y="2857549"/>
            <a:ext cx="2725697" cy="3220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131" y="2307340"/>
            <a:ext cx="2733702" cy="3501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578" y="3445270"/>
            <a:ext cx="2485465" cy="7793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133" y="3477169"/>
            <a:ext cx="2741011" cy="746488"/>
          </a:xfrm>
          <a:prstGeom prst="rect">
            <a:avLst/>
          </a:prstGeom>
        </p:spPr>
      </p:pic>
      <p:sp>
        <p:nvSpPr>
          <p:cNvPr id="9" name="Triangle isocèle 8"/>
          <p:cNvSpPr/>
          <p:nvPr/>
        </p:nvSpPr>
        <p:spPr>
          <a:xfrm>
            <a:off x="8062234" y="3445271"/>
            <a:ext cx="524417" cy="57809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578" y="4396209"/>
            <a:ext cx="2683442" cy="8637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4132" y="4423681"/>
            <a:ext cx="2725697" cy="818879"/>
          </a:xfrm>
          <a:prstGeom prst="rect">
            <a:avLst/>
          </a:prstGeom>
        </p:spPr>
      </p:pic>
      <p:sp>
        <p:nvSpPr>
          <p:cNvPr id="21" name="Flèche gauche 20"/>
          <p:cNvSpPr/>
          <p:nvPr/>
        </p:nvSpPr>
        <p:spPr>
          <a:xfrm>
            <a:off x="8181154" y="2909703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2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42" y="1243556"/>
            <a:ext cx="2085975" cy="4562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852" y="1243556"/>
            <a:ext cx="2286000" cy="4533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744" y="911135"/>
            <a:ext cx="2194972" cy="23413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>
            <a:off x="8074887" y="1685108"/>
            <a:ext cx="1097280" cy="2177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8074887" y="2342605"/>
            <a:ext cx="1097280" cy="2177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8074887" y="2782388"/>
            <a:ext cx="1097280" cy="2177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085637" y="3004457"/>
            <a:ext cx="1097280" cy="2177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7946436" y="4106092"/>
            <a:ext cx="1097280" cy="21771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599" y="6176145"/>
            <a:ext cx="6124575" cy="228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338" y="5806031"/>
            <a:ext cx="2194972" cy="2341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7051" y="795157"/>
            <a:ext cx="20116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</a:t>
            </a:r>
          </a:p>
          <a:p>
            <a:r>
              <a:rPr lang="fr-FR" dirty="0" smtClean="0"/>
              <a:t>EHPAD 5 SENS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174" y="6052044"/>
            <a:ext cx="1048149" cy="734096"/>
          </a:xfrm>
          <a:prstGeom prst="rect">
            <a:avLst/>
          </a:prstGeom>
          <a:noFill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202" y="579118"/>
            <a:ext cx="2724150" cy="2526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352" y="586510"/>
            <a:ext cx="2162175" cy="25717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368937" y="65297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9035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09875" y="69217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71119" y="98080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MIT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67" y="4716164"/>
            <a:ext cx="3538889" cy="28030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38" y="4714467"/>
            <a:ext cx="2779721" cy="3036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46" y="4443680"/>
            <a:ext cx="2792973" cy="2676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116085" y="3888119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567" y="2911050"/>
            <a:ext cx="7115175" cy="3714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567" y="2530050"/>
            <a:ext cx="7096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4104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SARM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1328057" y="1669667"/>
          <a:ext cx="8382000" cy="473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55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83" y="188458"/>
            <a:ext cx="2085975" cy="6219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937" y="188458"/>
            <a:ext cx="2438400" cy="6191250"/>
          </a:xfrm>
          <a:prstGeom prst="rect">
            <a:avLst/>
          </a:prstGeom>
        </p:spPr>
      </p:pic>
      <p:sp>
        <p:nvSpPr>
          <p:cNvPr id="4" name="Flèche gauche 3"/>
          <p:cNvSpPr/>
          <p:nvPr/>
        </p:nvSpPr>
        <p:spPr>
          <a:xfrm>
            <a:off x="7804916" y="500737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804916" y="966645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7804916" y="1432553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7804916" y="206392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804916" y="2364371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4731" y="217278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Sulfadiazine® 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2238103" y="2364371"/>
            <a:ext cx="905701" cy="217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gauche 12"/>
          <p:cNvSpPr/>
          <p:nvPr/>
        </p:nvSpPr>
        <p:spPr>
          <a:xfrm>
            <a:off x="7809266" y="296526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>
            <a:off x="7831035" y="3204753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238103" y="3204753"/>
            <a:ext cx="993806" cy="143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47920" y="300088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Clindamycine</a:t>
            </a:r>
            <a:endParaRPr lang="fr-FR" dirty="0"/>
          </a:p>
        </p:txBody>
      </p:sp>
      <p:sp>
        <p:nvSpPr>
          <p:cNvPr id="19" name="Flèche gauche 18"/>
          <p:cNvSpPr/>
          <p:nvPr/>
        </p:nvSpPr>
        <p:spPr>
          <a:xfrm>
            <a:off x="7804916" y="3897083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gauche 19"/>
          <p:cNvSpPr/>
          <p:nvPr/>
        </p:nvSpPr>
        <p:spPr>
          <a:xfrm>
            <a:off x="7804916" y="418011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2238103" y="4061761"/>
            <a:ext cx="993806" cy="143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70262" y="3857893"/>
            <a:ext cx="180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Contient la </a:t>
            </a:r>
            <a:r>
              <a:rPr lang="fr-FR" dirty="0" err="1" smtClean="0"/>
              <a:t>Dalba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830836" y="666201"/>
            <a:ext cx="157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Augmentin ou </a:t>
            </a:r>
            <a:r>
              <a:rPr lang="fr-FR" sz="1400" dirty="0" err="1" smtClean="0"/>
              <a:t>Tazo</a:t>
            </a:r>
            <a:endParaRPr lang="fr-FR" sz="1400" dirty="0"/>
          </a:p>
        </p:txBody>
      </p:sp>
      <p:pic>
        <p:nvPicPr>
          <p:cNvPr id="27" name="Imag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540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038225"/>
            <a:ext cx="8963025" cy="47815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641848"/>
            <a:ext cx="2257425" cy="314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6640" y="5024846"/>
            <a:ext cx="7088777" cy="7949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10685417" y="5654311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901827"/>
            <a:ext cx="4650378" cy="29398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434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09875" y="69217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71119" y="98080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</a:t>
            </a:r>
            <a:r>
              <a:rPr lang="fr-FR" sz="2400" b="1" dirty="0" smtClean="0">
                <a:solidFill>
                  <a:schemeClr val="bg1"/>
                </a:solidFill>
              </a:rPr>
              <a:t>édiatrie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68" y="2308661"/>
            <a:ext cx="3307352" cy="4049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52" y="2308661"/>
            <a:ext cx="2736397" cy="40530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046" y="2037806"/>
            <a:ext cx="2792347" cy="267600"/>
          </a:xfrm>
          <a:prstGeom prst="rect">
            <a:avLst/>
          </a:prstGeom>
        </p:spPr>
      </p:pic>
      <p:sp>
        <p:nvSpPr>
          <p:cNvPr id="12" name="Flèche gauche 11"/>
          <p:cNvSpPr/>
          <p:nvPr/>
        </p:nvSpPr>
        <p:spPr>
          <a:xfrm>
            <a:off x="7982707" y="3156504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8023197" y="5599258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555" y="432705"/>
            <a:ext cx="6070827" cy="3084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263" y="89965"/>
            <a:ext cx="2873828" cy="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16" y="1655716"/>
            <a:ext cx="3287757" cy="33742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72" y="1655716"/>
            <a:ext cx="2560545" cy="33742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631" y="1350649"/>
            <a:ext cx="2442005" cy="3039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8368937" y="82714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368937" y="65297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8368937" y="47880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sp>
        <p:nvSpPr>
          <p:cNvPr id="19" name="Flèche gauche 18"/>
          <p:cNvSpPr/>
          <p:nvPr/>
        </p:nvSpPr>
        <p:spPr>
          <a:xfrm>
            <a:off x="7463470" y="1963429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gauche 19"/>
          <p:cNvSpPr/>
          <p:nvPr/>
        </p:nvSpPr>
        <p:spPr>
          <a:xfrm>
            <a:off x="7537493" y="3787875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30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48" y="4128000"/>
            <a:ext cx="3496296" cy="1423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875" y="69217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1119" y="98080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O</a:t>
            </a:r>
            <a:r>
              <a:rPr lang="fr-FR" sz="2400" b="1" dirty="0" smtClean="0">
                <a:solidFill>
                  <a:schemeClr val="bg1"/>
                </a:solidFill>
              </a:rPr>
              <a:t>bstétrique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44" y="4128000"/>
            <a:ext cx="2884179" cy="1423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343" y="3821172"/>
            <a:ext cx="2884179" cy="30682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275" y="2498662"/>
            <a:ext cx="6314527" cy="3251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23" y="2191834"/>
            <a:ext cx="2884179" cy="3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8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23796" y="610440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Psychiatrie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54" y="1422070"/>
            <a:ext cx="2876007" cy="22610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1" y="1409573"/>
            <a:ext cx="2189015" cy="2273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561" y="1178599"/>
            <a:ext cx="2260476" cy="238447"/>
          </a:xfrm>
          <a:prstGeom prst="rect">
            <a:avLst/>
          </a:prstGeom>
        </p:spPr>
      </p:pic>
      <p:sp>
        <p:nvSpPr>
          <p:cNvPr id="14" name="Flèche gauche 13"/>
          <p:cNvSpPr/>
          <p:nvPr/>
        </p:nvSpPr>
        <p:spPr>
          <a:xfrm>
            <a:off x="7431576" y="3022915"/>
            <a:ext cx="1097280" cy="2177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7431576" y="1901165"/>
            <a:ext cx="1097280" cy="2177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81" y="4352792"/>
            <a:ext cx="2634344" cy="20624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725" y="4352792"/>
            <a:ext cx="2019086" cy="20624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0701" y="3952182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4575" y="448877"/>
            <a:ext cx="6104471" cy="3518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814" y="171166"/>
            <a:ext cx="2787814" cy="2940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051" y="4112029"/>
            <a:ext cx="2009231" cy="2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91321" y="605092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27873" y="860284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Hématologie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2441121"/>
            <a:ext cx="3400737" cy="589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586" y="2434045"/>
            <a:ext cx="3007541" cy="5965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459" y="2129518"/>
            <a:ext cx="3007541" cy="2898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1" y="5071111"/>
            <a:ext cx="2857500" cy="495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751" y="5071111"/>
            <a:ext cx="2377440" cy="4953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26" y="4633777"/>
            <a:ext cx="2295525" cy="2857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50126" y="4051868"/>
            <a:ext cx="37098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sp>
        <p:nvSpPr>
          <p:cNvPr id="16" name="Flèche gauche 15"/>
          <p:cNvSpPr/>
          <p:nvPr/>
        </p:nvSpPr>
        <p:spPr>
          <a:xfrm>
            <a:off x="6900993" y="5354411"/>
            <a:ext cx="1097280" cy="19054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052" y="647707"/>
            <a:ext cx="6554049" cy="2987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43" y="360410"/>
            <a:ext cx="3166116" cy="3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4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321" y="605092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7873" y="860284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Hématologie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65" y="1884317"/>
            <a:ext cx="2962275" cy="4343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840" y="1884317"/>
            <a:ext cx="2076450" cy="4286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15" y="1669055"/>
            <a:ext cx="2104754" cy="197589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8026250" y="211147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003182" y="3461658"/>
            <a:ext cx="1097280" cy="20465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8026255" y="3899262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7995771" y="4617722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8021898" y="5714578"/>
            <a:ext cx="1097280" cy="182879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8021898" y="6005103"/>
            <a:ext cx="1097280" cy="165464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7714" y="2276940"/>
            <a:ext cx="13759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HC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800490" y="2009542"/>
            <a:ext cx="99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Amox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2455817" y="2207137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0" name="Flèche gauche 19"/>
          <p:cNvSpPr/>
          <p:nvPr/>
        </p:nvSpPr>
        <p:spPr>
          <a:xfrm>
            <a:off x="8020600" y="3690193"/>
            <a:ext cx="1097280" cy="165464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3176587"/>
            <a:ext cx="7134225" cy="504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2276748"/>
            <a:ext cx="7124700" cy="266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1321" y="605092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7873" y="860284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Hématologie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18" y="4755969"/>
            <a:ext cx="6838950" cy="533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7714" y="2276940"/>
            <a:ext cx="13759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HC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810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43" y="797651"/>
            <a:ext cx="3067050" cy="5924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93" y="797651"/>
            <a:ext cx="2209800" cy="5943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93" y="500355"/>
            <a:ext cx="2209800" cy="219075"/>
          </a:xfrm>
          <a:prstGeom prst="rect">
            <a:avLst/>
          </a:prstGeom>
        </p:spPr>
      </p:pic>
      <p:sp>
        <p:nvSpPr>
          <p:cNvPr id="11" name="Flèche gauche 10"/>
          <p:cNvSpPr/>
          <p:nvPr/>
        </p:nvSpPr>
        <p:spPr>
          <a:xfrm>
            <a:off x="8270220" y="109111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8280637" y="1321949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>
            <a:off x="8329140" y="1751312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gauche 13"/>
          <p:cNvSpPr/>
          <p:nvPr/>
        </p:nvSpPr>
        <p:spPr>
          <a:xfrm>
            <a:off x="8430723" y="3800767"/>
            <a:ext cx="1097280" cy="16546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gauche 14"/>
          <p:cNvSpPr/>
          <p:nvPr/>
        </p:nvSpPr>
        <p:spPr>
          <a:xfrm>
            <a:off x="8280637" y="5143301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0925" y="804516"/>
            <a:ext cx="13759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SI</a:t>
            </a:r>
            <a:endParaRPr lang="fr-FR" dirty="0"/>
          </a:p>
        </p:txBody>
      </p:sp>
      <p:sp>
        <p:nvSpPr>
          <p:cNvPr id="17" name="Flèche gauche 16"/>
          <p:cNvSpPr/>
          <p:nvPr/>
        </p:nvSpPr>
        <p:spPr>
          <a:xfrm>
            <a:off x="8322473" y="6279585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006053" y="882192"/>
            <a:ext cx="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Amox</a:t>
            </a:r>
            <a:endParaRPr lang="fr-FR" sz="1400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551611" y="1071154"/>
            <a:ext cx="437719" cy="65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18902" y="1731505"/>
            <a:ext cx="181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Augmentin ou </a:t>
            </a:r>
            <a:r>
              <a:rPr lang="fr-FR" sz="1400" dirty="0" err="1" smtClean="0"/>
              <a:t>Tazo</a:t>
            </a:r>
            <a:endParaRPr lang="fr-FR" sz="14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517395" y="1795986"/>
            <a:ext cx="450392" cy="79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91496" y="6034289"/>
            <a:ext cx="18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Dapto</a:t>
            </a:r>
            <a:r>
              <a:rPr lang="fr-FR" dirty="0" smtClean="0"/>
              <a:t>, </a:t>
            </a:r>
            <a:r>
              <a:rPr lang="fr-FR" dirty="0" err="1" smtClean="0"/>
              <a:t>liné</a:t>
            </a:r>
            <a:r>
              <a:rPr lang="fr-FR" dirty="0" smtClean="0"/>
              <a:t>, ..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2517395" y="6259862"/>
            <a:ext cx="434748" cy="6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998705" y="1122478"/>
            <a:ext cx="99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Peni</a:t>
            </a:r>
            <a:r>
              <a:rPr lang="fr-FR" sz="1400" dirty="0" smtClean="0"/>
              <a:t> G</a:t>
            </a:r>
            <a:endParaRPr lang="fr-FR" sz="14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2544263" y="1311440"/>
            <a:ext cx="437719" cy="65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66084" y="1410091"/>
            <a:ext cx="967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Peni</a:t>
            </a:r>
            <a:r>
              <a:rPr lang="fr-FR" sz="1400" dirty="0" smtClean="0"/>
              <a:t> M</a:t>
            </a:r>
            <a:endParaRPr lang="fr-FR" sz="14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502608" y="1587990"/>
            <a:ext cx="449535" cy="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54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ERV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2514600" y="1690689"/>
          <a:ext cx="7952014" cy="435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42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2646272"/>
            <a:ext cx="6724650" cy="5048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7714" y="2276940"/>
            <a:ext cx="13759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SI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98" y="3271837"/>
            <a:ext cx="5838825" cy="31432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941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23796" y="610440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Réanimations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29" y="1839971"/>
            <a:ext cx="2977242" cy="17300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71" y="1839970"/>
            <a:ext cx="2551612" cy="17648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13" y="1538809"/>
            <a:ext cx="2508069" cy="304326"/>
          </a:xfrm>
          <a:prstGeom prst="rect">
            <a:avLst/>
          </a:prstGeom>
        </p:spPr>
      </p:pic>
      <p:sp>
        <p:nvSpPr>
          <p:cNvPr id="9" name="Flèche gauche 8"/>
          <p:cNvSpPr/>
          <p:nvPr/>
        </p:nvSpPr>
        <p:spPr>
          <a:xfrm>
            <a:off x="7602582" y="3383655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730" y="4685211"/>
            <a:ext cx="2988480" cy="16023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628" y="4360651"/>
            <a:ext cx="2228501" cy="2774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513" y="4685211"/>
            <a:ext cx="2196198" cy="16023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3204" y="4186016"/>
            <a:ext cx="37533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1699" y="419636"/>
            <a:ext cx="6409912" cy="3200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129" y="80368"/>
            <a:ext cx="2863482" cy="3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3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86" y="936308"/>
            <a:ext cx="3133725" cy="52292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11" y="907733"/>
            <a:ext cx="2247900" cy="5257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29" y="658180"/>
            <a:ext cx="2247900" cy="2571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33303" y="10363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amox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77038" y="1434227"/>
            <a:ext cx="105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Peni</a:t>
            </a:r>
            <a:r>
              <a:rPr lang="fr-FR" dirty="0" smtClean="0"/>
              <a:t> M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6" idx="3"/>
          </p:cNvCxnSpPr>
          <p:nvPr/>
        </p:nvCxnSpPr>
        <p:spPr>
          <a:xfrm flipH="1">
            <a:off x="2551611" y="1220986"/>
            <a:ext cx="478972" cy="15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2634342" y="1655513"/>
            <a:ext cx="396241" cy="60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316321" y="1832134"/>
            <a:ext cx="131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Augmentin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523479" y="1936875"/>
            <a:ext cx="429407" cy="87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gauche 14"/>
          <p:cNvSpPr/>
          <p:nvPr/>
        </p:nvSpPr>
        <p:spPr>
          <a:xfrm>
            <a:off x="8489643" y="122098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8471012" y="1632857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gauche 16"/>
          <p:cNvSpPr/>
          <p:nvPr/>
        </p:nvSpPr>
        <p:spPr>
          <a:xfrm>
            <a:off x="8466656" y="1811384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gauche 17"/>
          <p:cNvSpPr/>
          <p:nvPr/>
        </p:nvSpPr>
        <p:spPr>
          <a:xfrm>
            <a:off x="8378056" y="2538021"/>
            <a:ext cx="1097280" cy="16546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26423" y="417435"/>
            <a:ext cx="17068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réa neuro</a:t>
            </a:r>
            <a:endParaRPr lang="fr-FR" dirty="0"/>
          </a:p>
        </p:txBody>
      </p:sp>
      <p:sp>
        <p:nvSpPr>
          <p:cNvPr id="20" name="Flèche gauche 19"/>
          <p:cNvSpPr/>
          <p:nvPr/>
        </p:nvSpPr>
        <p:spPr>
          <a:xfrm>
            <a:off x="8378056" y="5934892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/>
          <p:cNvSpPr/>
          <p:nvPr/>
        </p:nvSpPr>
        <p:spPr>
          <a:xfrm>
            <a:off x="8378056" y="2753957"/>
            <a:ext cx="1097280" cy="165464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257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32" y="2034948"/>
            <a:ext cx="5991225" cy="228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9" y="2490787"/>
            <a:ext cx="6667500" cy="542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6423" y="417435"/>
            <a:ext cx="17068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réa neuro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841" y="3165973"/>
            <a:ext cx="5829300" cy="29527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44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1957" y="190675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990" y="440507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Médecines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08" y="2966220"/>
            <a:ext cx="7077075" cy="333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83" y="2594745"/>
            <a:ext cx="4495800" cy="3714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9889" y="4303920"/>
            <a:ext cx="37533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23" y="5363642"/>
            <a:ext cx="3155732" cy="404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696" y="5363643"/>
            <a:ext cx="3543572" cy="4045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7" y="5031203"/>
            <a:ext cx="3543572" cy="3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8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1957" y="190675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990" y="440507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Médecines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377" y="2340037"/>
            <a:ext cx="3571875" cy="895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52" y="2340037"/>
            <a:ext cx="2809875" cy="8667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315" y="1983514"/>
            <a:ext cx="2640329" cy="36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271" y="4957490"/>
            <a:ext cx="6103991" cy="92815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9889" y="4303920"/>
            <a:ext cx="37533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62" y="4590140"/>
            <a:ext cx="2640329" cy="3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90" y="1086530"/>
            <a:ext cx="3009900" cy="4772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423" y="400018"/>
            <a:ext cx="17068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MPU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90" y="1086529"/>
            <a:ext cx="2276475" cy="4772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990" y="781729"/>
            <a:ext cx="2190750" cy="3048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Flèche gauche 6"/>
          <p:cNvSpPr/>
          <p:nvPr/>
        </p:nvSpPr>
        <p:spPr>
          <a:xfrm>
            <a:off x="8292465" y="3592286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>
            <a:off x="8292465" y="4484914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552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423" y="400018"/>
            <a:ext cx="26822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  <a:r>
              <a:rPr lang="fr-FR" dirty="0" err="1" smtClean="0"/>
              <a:t>med</a:t>
            </a:r>
            <a:r>
              <a:rPr lang="fr-FR" dirty="0" smtClean="0"/>
              <a:t> Interne GM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663" y="2204781"/>
            <a:ext cx="6169024" cy="324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783" y="3374725"/>
            <a:ext cx="5238750" cy="247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3169" y="3313884"/>
            <a:ext cx="37533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Listes molécules critiques de la SPILF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711" y="1901801"/>
            <a:ext cx="2553244" cy="3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4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07" y="400018"/>
            <a:ext cx="3095625" cy="6162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423" y="400018"/>
            <a:ext cx="26822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  <a:r>
              <a:rPr lang="fr-FR" dirty="0" err="1" smtClean="0"/>
              <a:t>med</a:t>
            </a:r>
            <a:r>
              <a:rPr lang="fr-FR" dirty="0" smtClean="0"/>
              <a:t> Interne GM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36" y="62016"/>
            <a:ext cx="2286000" cy="644842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566" y="6524231"/>
            <a:ext cx="6169024" cy="324211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8553062" y="1075509"/>
            <a:ext cx="1097280" cy="16546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572590" y="2934789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8489858" y="3821642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86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1957" y="190675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990" y="440507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Médecines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22" y="999672"/>
            <a:ext cx="2755038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15" y="1246657"/>
            <a:ext cx="6457950" cy="447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390" y="3188428"/>
            <a:ext cx="6429375" cy="4000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40" y="5349077"/>
            <a:ext cx="6334125" cy="2952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160" y="3838378"/>
            <a:ext cx="5443400" cy="2741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35" y="5870309"/>
            <a:ext cx="5276850" cy="2381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760" y="1949061"/>
            <a:ext cx="5343525" cy="23812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57563" y="1883457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0" y="3787980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253" y="5804705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22" y="2872193"/>
            <a:ext cx="2849335" cy="39642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430" y="4941989"/>
            <a:ext cx="2849335" cy="3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EPC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1420010" y="1366221"/>
          <a:ext cx="8885816" cy="52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565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1957" y="190675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990" y="440507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Médecines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1775122"/>
            <a:ext cx="2849335" cy="3964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567" y="2207038"/>
            <a:ext cx="6372225" cy="323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465" y="2463210"/>
            <a:ext cx="6543675" cy="6477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189" y="4671948"/>
            <a:ext cx="5305425" cy="762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35726" y="4091926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98" y="4328161"/>
            <a:ext cx="2470975" cy="3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6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1957" y="190675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990" y="440507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Médecines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894" y="1424716"/>
            <a:ext cx="2841772" cy="3953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787623"/>
            <a:ext cx="6553200" cy="1304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427" y="4731726"/>
            <a:ext cx="6357802" cy="8690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5726" y="4091926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17" y="4333240"/>
            <a:ext cx="2841772" cy="3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23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00" y="769825"/>
            <a:ext cx="6562725" cy="1990725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157" y="3691278"/>
            <a:ext cx="3095563" cy="20151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720" y="3691277"/>
            <a:ext cx="2918051" cy="19996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720" y="429305"/>
            <a:ext cx="2735503" cy="3405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65101" y="3137280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999" y="3308923"/>
            <a:ext cx="2841772" cy="3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1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593" y="1485660"/>
            <a:ext cx="7067550" cy="419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314" y="2426172"/>
            <a:ext cx="6146346" cy="2874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33120" y="2426172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943" y="3838329"/>
            <a:ext cx="6934200" cy="3238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488" y="4698528"/>
            <a:ext cx="6311809" cy="27343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14767" y="4650580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351" y="1064010"/>
            <a:ext cx="2841772" cy="3953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14" y="2030794"/>
            <a:ext cx="2841772" cy="3953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020" y="3442952"/>
            <a:ext cx="2841772" cy="395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14" y="4303151"/>
            <a:ext cx="2841772" cy="3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7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55" y="661035"/>
            <a:ext cx="3143250" cy="56578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423" y="382600"/>
            <a:ext cx="26822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</a:t>
            </a:r>
            <a:r>
              <a:rPr lang="fr-FR" dirty="0" err="1" smtClean="0"/>
              <a:t>med</a:t>
            </a:r>
            <a:r>
              <a:rPr lang="fr-FR" dirty="0" smtClean="0"/>
              <a:t> Interne 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05" y="661035"/>
            <a:ext cx="2238375" cy="5629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96" y="349158"/>
            <a:ext cx="2295525" cy="28575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Flèche gauche 6"/>
          <p:cNvSpPr/>
          <p:nvPr/>
        </p:nvSpPr>
        <p:spPr>
          <a:xfrm>
            <a:off x="8703219" y="1384663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724990" y="3165567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8709909" y="3414712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8724990" y="4316049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110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932086" y="3710735"/>
            <a:ext cx="23251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Critiques de la SPILF</a:t>
            </a:r>
            <a:endParaRPr lang="fr-FR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60" y="2528837"/>
            <a:ext cx="6483259" cy="50346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836" y="3710735"/>
            <a:ext cx="6216014" cy="2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1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96" y="308610"/>
            <a:ext cx="2295525" cy="285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423" y="382600"/>
            <a:ext cx="162850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Focus dermato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96" y="659946"/>
            <a:ext cx="3086100" cy="588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96" y="631371"/>
            <a:ext cx="2238375" cy="591502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Flèche gauche 6"/>
          <p:cNvSpPr/>
          <p:nvPr/>
        </p:nvSpPr>
        <p:spPr>
          <a:xfrm>
            <a:off x="8190956" y="1368198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997463" y="4289924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87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70217" y="2055223"/>
            <a:ext cx="5677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/>
              <a:t>FOCUS PAR TYPE DE PRODUIT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34649292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53897" y="313509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AUGMENTIN</a:t>
            </a:r>
          </a:p>
          <a:p>
            <a:r>
              <a:rPr lang="fr-FR" dirty="0" smtClean="0"/>
              <a:t>CEFTRIAXONE</a:t>
            </a:r>
          </a:p>
          <a:p>
            <a:r>
              <a:rPr lang="fr-FR" dirty="0" smtClean="0"/>
              <a:t>CEFOTAXIME</a:t>
            </a:r>
          </a:p>
          <a:p>
            <a:r>
              <a:rPr lang="fr-FR" dirty="0" smtClean="0"/>
              <a:t>TAZOCILLINE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70" y="1189579"/>
            <a:ext cx="2134417" cy="46319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187" y="1206997"/>
            <a:ext cx="3283236" cy="463190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4355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4851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11" y="1098396"/>
            <a:ext cx="2251573" cy="46081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54" y="1131433"/>
            <a:ext cx="3424865" cy="463364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48799" y="400594"/>
            <a:ext cx="23164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FLUOROQUINOLONES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6" name="Flèche gauche 5"/>
          <p:cNvSpPr/>
          <p:nvPr/>
        </p:nvSpPr>
        <p:spPr>
          <a:xfrm>
            <a:off x="8615989" y="3101362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8681303" y="3671773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8746618" y="4024470"/>
            <a:ext cx="1097280" cy="12192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23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EHCASE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2302809" y="1519910"/>
          <a:ext cx="7586382" cy="48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7708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4" y="1026522"/>
            <a:ext cx="2135634" cy="3779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39" y="1017816"/>
            <a:ext cx="3297498" cy="38489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36" y="164374"/>
            <a:ext cx="2042569" cy="32885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604" y="216627"/>
            <a:ext cx="2699659" cy="31748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6790" y="956851"/>
            <a:ext cx="14497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</a:t>
            </a:r>
            <a:r>
              <a:rPr lang="fr-FR" dirty="0" err="1" smtClean="0"/>
              <a:t>aptomycine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60904" y="129099"/>
            <a:ext cx="23164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Linézolide</a:t>
            </a:r>
            <a:r>
              <a:rPr lang="fr-FR" dirty="0" smtClean="0"/>
              <a:t> + </a:t>
            </a:r>
            <a:r>
              <a:rPr lang="fr-FR" dirty="0" err="1" smtClean="0"/>
              <a:t>tédizolide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332" y="3443762"/>
            <a:ext cx="1877911" cy="33683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737" y="3448050"/>
            <a:ext cx="2635431" cy="3371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986" y="3452471"/>
            <a:ext cx="1877911" cy="33683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391" y="3456759"/>
            <a:ext cx="2635431" cy="33713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701511" y="3365381"/>
            <a:ext cx="14497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vancomycine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745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61" y="1321389"/>
            <a:ext cx="2065715" cy="43868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76" y="1321389"/>
            <a:ext cx="3259455" cy="43868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366547" y="430800"/>
            <a:ext cx="24684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Cefazoline</a:t>
            </a:r>
            <a:r>
              <a:rPr lang="fr-FR" dirty="0" smtClean="0"/>
              <a:t> + </a:t>
            </a:r>
            <a:r>
              <a:rPr lang="fr-FR" dirty="0" err="1" smtClean="0"/>
              <a:t>Cloxacilline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2934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18798" y="343714"/>
            <a:ext cx="24684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C</a:t>
            </a:r>
            <a:r>
              <a:rPr lang="fr-FR" dirty="0" err="1" smtClean="0"/>
              <a:t>arbapenemes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34" y="1505243"/>
            <a:ext cx="2495191" cy="41026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50" y="1498262"/>
            <a:ext cx="4059147" cy="408352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7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EBLSE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1635162" y="1441525"/>
          <a:ext cx="798217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25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Bilan consommations antibiotiques 2024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72251" y="4685211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Claire CHATRON, </a:t>
            </a:r>
          </a:p>
          <a:p>
            <a:r>
              <a:rPr lang="fr-FR" dirty="0" smtClean="0"/>
              <a:t>Pharmacie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3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rc-powerpoint.officeapps.live.com/pods/GetClipboardImage.ashx?Id=72bcea69-091b-4b0f-aa6d-ace6be2342d3&amp;DC=GFR1&amp;pkey=f12fa856-ed2e-4de7-be8d-b5b9f253e985&amp;wdwaccluster=GF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Méthodologie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558834" y="2360023"/>
            <a:ext cx="859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Extraction par le logiciel </a:t>
            </a:r>
            <a:r>
              <a:rPr lang="fr-FR" b="1" dirty="0" smtClean="0"/>
              <a:t>CONSORES</a:t>
            </a:r>
            <a:r>
              <a:rPr lang="fr-FR" dirty="0" smtClean="0"/>
              <a:t> toujours </a:t>
            </a:r>
            <a:r>
              <a:rPr lang="fr-FR" b="1" dirty="0" smtClean="0">
                <a:solidFill>
                  <a:srgbClr val="FF0000"/>
                </a:solidFill>
              </a:rPr>
              <a:t>non disponible (retour en 2025)</a:t>
            </a:r>
          </a:p>
          <a:p>
            <a:endParaRPr lang="fr-FR" dirty="0"/>
          </a:p>
          <a:p>
            <a:r>
              <a:rPr lang="fr-FR" dirty="0" smtClean="0"/>
              <a:t>Extraction via le logiciel PHARMA </a:t>
            </a:r>
            <a:r>
              <a:rPr lang="fr-FR" dirty="0" smtClean="0">
                <a:sym typeface="Wingdings" panose="05000000000000000000" pitchFamily="2" charset="2"/>
              </a:rPr>
              <a:t> BO 2024, à partir des dispensations du CHU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Résultats exprimés en DDJ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575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663</Words>
  <Application>Microsoft Office PowerPoint</Application>
  <PresentationFormat>Grand écran</PresentationFormat>
  <Paragraphs>230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Thème Office</vt:lpstr>
      <vt:lpstr>1_Thème Office</vt:lpstr>
      <vt:lpstr>Présentation PowerPoint</vt:lpstr>
      <vt:lpstr>Présentation PowerPoint</vt:lpstr>
      <vt:lpstr>SARM</vt:lpstr>
      <vt:lpstr>ERV</vt:lpstr>
      <vt:lpstr>EPC</vt:lpstr>
      <vt:lpstr>EHCASE</vt:lpstr>
      <vt:lpstr>EBLSE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Chatron Claire</dc:creator>
  <cp:lastModifiedBy>Chatron Claire</cp:lastModifiedBy>
  <cp:revision>161</cp:revision>
  <dcterms:created xsi:type="dcterms:W3CDTF">2024-03-14T16:44:30Z</dcterms:created>
  <dcterms:modified xsi:type="dcterms:W3CDTF">2025-01-28T08:39:38Z</dcterms:modified>
</cp:coreProperties>
</file>