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433" r:id="rId3"/>
    <p:sldId id="434" r:id="rId4"/>
    <p:sldId id="442" r:id="rId5"/>
    <p:sldId id="447" r:id="rId6"/>
    <p:sldId id="450" r:id="rId7"/>
    <p:sldId id="472" r:id="rId8"/>
    <p:sldId id="441" r:id="rId9"/>
    <p:sldId id="451" r:id="rId10"/>
    <p:sldId id="453" r:id="rId11"/>
    <p:sldId id="454" r:id="rId12"/>
    <p:sldId id="455" r:id="rId13"/>
    <p:sldId id="481" r:id="rId14"/>
    <p:sldId id="457" r:id="rId15"/>
    <p:sldId id="482" r:id="rId16"/>
    <p:sldId id="456" r:id="rId17"/>
    <p:sldId id="458" r:id="rId18"/>
    <p:sldId id="491" r:id="rId19"/>
    <p:sldId id="474" r:id="rId20"/>
    <p:sldId id="492" r:id="rId21"/>
    <p:sldId id="494" r:id="rId22"/>
    <p:sldId id="493" r:id="rId23"/>
    <p:sldId id="495" r:id="rId24"/>
    <p:sldId id="496" r:id="rId25"/>
    <p:sldId id="486" r:id="rId26"/>
    <p:sldId id="459" r:id="rId27"/>
    <p:sldId id="460" r:id="rId28"/>
    <p:sldId id="461" r:id="rId29"/>
    <p:sldId id="462" r:id="rId30"/>
    <p:sldId id="483" r:id="rId31"/>
    <p:sldId id="488" r:id="rId32"/>
    <p:sldId id="464" r:id="rId33"/>
    <p:sldId id="489" r:id="rId34"/>
    <p:sldId id="484" r:id="rId35"/>
    <p:sldId id="465" r:id="rId36"/>
    <p:sldId id="490" r:id="rId37"/>
    <p:sldId id="466" r:id="rId38"/>
    <p:sldId id="446" r:id="rId39"/>
    <p:sldId id="467" r:id="rId40"/>
    <p:sldId id="468" r:id="rId41"/>
    <p:sldId id="469" r:id="rId42"/>
    <p:sldId id="440" r:id="rId43"/>
    <p:sldId id="436" r:id="rId44"/>
    <p:sldId id="479" r:id="rId45"/>
    <p:sldId id="477" r:id="rId46"/>
    <p:sldId id="497" r:id="rId47"/>
    <p:sldId id="499" r:id="rId4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u-clermont\dfs\Partage\Pharma\3-DISP\3.1%20MED\D8%20-%20Bilan%20d'activit&#233;%20et%20CAQES\CAQUES\CAQES%202024\Audit%20ATB%20plus%20de%207%20jours\CAQES%202024%20avec%20commentaire%20m&#233;deci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u-clermont\dfs\Partage\Pharma\3-DISP\3.1%20MED\D8%20-%20Bilan%20d'activit&#233;%20et%20CAQES\CAQUES\CAQES%202024\Audit%20ATB%20plus%20de%207%20jours\CAQES%202024%20avec%20commentaire%20m&#233;deci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u-clermont\dfs\Partage\Pharma\3-DISP\3.1%20MED\D8%20-%20Bilan%20d'activit&#233;%20et%20CAQES\CAQUES\CAQES%202024\Audit%20ATB%20plus%20de%207%20jours\CAQES%202024%20avec%20commentaire%20m&#233;deci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u-clermont\dfs\Partage\Pharma\3-DISP\3.1%20MED\D8%20-%20Bilan%20d'activit&#233;%20et%20CAQES\CAQUES\CAQES%202024\Audit%20ATB%20plus%20de%207%20jours\CAQES%202024%20avec%20commentaire%20m&#233;deci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u-clermont\dfs\Partage\Pharma\3-DISP\3.1%20MED\D8%20-%20Bilan%20d'activit&#233;%20et%20CAQES\CAQUES\CAQES%202024\Audit%20ATB%20PNP\Audit%20Pneumopathie%202024%20V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-DATA\Partage2\Pharma\3-DISP\3.1%20MED\D8%20-%20Bilan%20d'activit&#233;%20et%20CAQES\CAQUES\CAQES%202024\Audit%20ATB%20PNP\Audit%20Pneumopathie%202024%20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u-clermont\dfs\Partage\Pharma\3-DISP\3.1%20MED\D8%20-%20Bilan%20d'activit&#233;%20et%20CAQES\CAQUES\CAQES%202024\Audit%20ATB%20PNP\Audit%20Pneumopathie%202024%20V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u-clermont\dfs\Partage\Pharma\3-DISP\3.1%20MED\D8%20-%20Bilan%20d'activit&#233;%20et%20CAQES\CAQUES\CAQES%202024\Audit%20ATB%20PNP\Audit%20Pneumopathie%202024%20V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u-clermont\dfs\Partage\Pharma\3-DISP\3.1%20MED\D8%20-%20Bilan%20d'activit&#233;%20et%20CAQES\CAQUES\CAQES%202024\Audit%20ATB%20PNP\Audit%20Pneumopathie%202024%20V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Répartition des services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F8-4AFD-AC0C-23C40DCD6E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F8-4AFD-AC0C-23C40DCD6E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F8-4AFD-AC0C-23C40DCD6E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F8-4AFD-AC0C-23C40DCD6E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Feuil3!$B$51:$B$54</c:f>
              <c:strCache>
                <c:ptCount val="4"/>
                <c:pt idx="0">
                  <c:v>Medecine </c:v>
                </c:pt>
                <c:pt idx="1">
                  <c:v>Réanimation</c:v>
                </c:pt>
                <c:pt idx="2">
                  <c:v>Gériatrie</c:v>
                </c:pt>
                <c:pt idx="3">
                  <c:v>Urgences</c:v>
                </c:pt>
              </c:strCache>
            </c:strRef>
          </c:cat>
          <c:val>
            <c:numRef>
              <c:f>Feuil3!$D$51:$D$54</c:f>
              <c:numCache>
                <c:formatCode>0%</c:formatCode>
                <c:ptCount val="4"/>
                <c:pt idx="0">
                  <c:v>0.65957446808510634</c:v>
                </c:pt>
                <c:pt idx="1">
                  <c:v>4.2553191489361701E-2</c:v>
                </c:pt>
                <c:pt idx="2">
                  <c:v>0.1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F8-4AFD-AC0C-23C40DCD6E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dirty="0"/>
              <a:t>Répartition des sites infectieux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5977293165723888E-2"/>
          <c:y val="0.12811029948065034"/>
          <c:w val="0.48173024207933601"/>
          <c:h val="0.814874797534221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29-40D9-9260-6E0A7B0686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29-40D9-9260-6E0A7B0686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29-40D9-9260-6E0A7B0686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29-40D9-9260-6E0A7B0686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29-40D9-9260-6E0A7B06866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529-40D9-9260-6E0A7B06866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529-40D9-9260-6E0A7B06866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529-40D9-9260-6E0A7B06866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529-40D9-9260-6E0A7B0686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Feuil3!$M$50:$M$58</c:f>
              <c:strCache>
                <c:ptCount val="9"/>
                <c:pt idx="0">
                  <c:v>Cœur/vaisseaux</c:v>
                </c:pt>
                <c:pt idx="1">
                  <c:v>Digestif</c:v>
                </c:pt>
                <c:pt idx="2">
                  <c:v>Gynécologique</c:v>
                </c:pt>
                <c:pt idx="3">
                  <c:v>ORL</c:v>
                </c:pt>
                <c:pt idx="4">
                  <c:v>Ostéo-articulaire</c:v>
                </c:pt>
                <c:pt idx="5">
                  <c:v>Peau et tissus mous</c:v>
                </c:pt>
                <c:pt idx="6">
                  <c:v>Pulmonaire</c:v>
                </c:pt>
                <c:pt idx="7">
                  <c:v>SNC</c:v>
                </c:pt>
                <c:pt idx="8">
                  <c:v>Urinaire</c:v>
                </c:pt>
              </c:strCache>
            </c:strRef>
          </c:cat>
          <c:val>
            <c:numRef>
              <c:f>Feuil3!$N$50:$N$58</c:f>
              <c:numCache>
                <c:formatCode>General</c:formatCode>
                <c:ptCount val="9"/>
                <c:pt idx="0">
                  <c:v>5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12</c:v>
                </c:pt>
                <c:pt idx="7">
                  <c:v>2</c:v>
                </c:pt>
                <c:pt idx="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529-40D9-9260-6E0A7B06866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237272854721634"/>
          <c:y val="0.12874943677833156"/>
          <c:w val="0.23009578699569774"/>
          <c:h val="0.82457117550555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/>
              <a:t>Moyennes des durées</a:t>
            </a:r>
            <a:r>
              <a:rPr lang="fr-FR" sz="1600" b="1" baseline="0" dirty="0"/>
              <a:t> des antibiothérapies (en jours)</a:t>
            </a:r>
            <a:endParaRPr lang="fr-FR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Feuil3!$E$50:$E$54</c:f>
              <c:strCache>
                <c:ptCount val="5"/>
                <c:pt idx="0">
                  <c:v>Moenne générale</c:v>
                </c:pt>
                <c:pt idx="1">
                  <c:v>Moyenne medecine</c:v>
                </c:pt>
                <c:pt idx="2">
                  <c:v>Moyenne réanimation</c:v>
                </c:pt>
                <c:pt idx="3">
                  <c:v>Moyenne urgences</c:v>
                </c:pt>
                <c:pt idx="4">
                  <c:v>Moyenne gériatrie</c:v>
                </c:pt>
              </c:strCache>
            </c:strRef>
          </c:cat>
          <c:val>
            <c:numRef>
              <c:f>Feuil3!$F$50:$F$54</c:f>
              <c:numCache>
                <c:formatCode>0.0</c:formatCode>
                <c:ptCount val="5"/>
                <c:pt idx="0">
                  <c:v>18.723404255319149</c:v>
                </c:pt>
                <c:pt idx="1">
                  <c:v>19.548387096774192</c:v>
                </c:pt>
                <c:pt idx="2">
                  <c:v>42</c:v>
                </c:pt>
                <c:pt idx="3">
                  <c:v>13.4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8-4104-9375-4233574CB1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0400800"/>
        <c:axId val="400398504"/>
      </c:barChart>
      <c:catAx>
        <c:axId val="40040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398504"/>
        <c:crosses val="autoZero"/>
        <c:auto val="1"/>
        <c:lblAlgn val="ctr"/>
        <c:lblOffset val="100"/>
        <c:noMultiLvlLbl val="0"/>
      </c:catAx>
      <c:valAx>
        <c:axId val="400398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40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dirty="0"/>
              <a:t>Répartition des sites infectieux pour les dossiers non conformes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FF-417E-87C4-41FBCEC8D2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FF-417E-87C4-41FBCEC8D2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FF-417E-87C4-41FBCEC8D2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FF-417E-87C4-41FBCEC8D2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FF-417E-87C4-41FBCEC8D26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FF-417E-87C4-41FBCEC8D2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Feuil3!$V$29:$V$34</c:f>
              <c:strCache>
                <c:ptCount val="6"/>
                <c:pt idx="0">
                  <c:v>Pulmonaire</c:v>
                </c:pt>
                <c:pt idx="1">
                  <c:v>Cœur/vaisseaux</c:v>
                </c:pt>
                <c:pt idx="2">
                  <c:v>SNC</c:v>
                </c:pt>
                <c:pt idx="3">
                  <c:v>Dig</c:v>
                </c:pt>
                <c:pt idx="4">
                  <c:v>Urinaire</c:v>
                </c:pt>
                <c:pt idx="5">
                  <c:v>Peau et tisus mous</c:v>
                </c:pt>
              </c:strCache>
            </c:strRef>
          </c:cat>
          <c:val>
            <c:numRef>
              <c:f>Feuil3!$W$29:$W$34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FF-417E-87C4-41FBCEC8D26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dirty="0"/>
              <a:t>Répartition des antécédents respiratoires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76-47EB-8DED-902C4167FD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76-47EB-8DED-902C4167FD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76-47EB-8DED-902C4167FD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'Sans violets'!$G$11:$I$11</c:f>
              <c:strCache>
                <c:ptCount val="3"/>
                <c:pt idx="0">
                  <c:v>BPCO/asthme</c:v>
                </c:pt>
                <c:pt idx="1">
                  <c:v>Autres</c:v>
                </c:pt>
                <c:pt idx="2">
                  <c:v>ATCD/récidives</c:v>
                </c:pt>
              </c:strCache>
            </c:strRef>
          </c:cat>
          <c:val>
            <c:numRef>
              <c:f>'Sans violets'!$G$48:$I$48</c:f>
              <c:numCache>
                <c:formatCode>0%</c:formatCode>
                <c:ptCount val="3"/>
                <c:pt idx="0">
                  <c:v>0.61538461538461542</c:v>
                </c:pt>
                <c:pt idx="1">
                  <c:v>7.6923076923076927E-2</c:v>
                </c:pt>
                <c:pt idx="2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76-47EB-8DED-902C4167FDD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/>
              <a:t>Répartition des virus retrouvés dans les surinfections virales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261084864391951"/>
          <c:y val="0.22014581510644501"/>
          <c:w val="0.39778302712160984"/>
          <c:h val="0.6629717118693497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E3-426E-A4BF-ED985B8F23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E3-426E-A4BF-ED985B8F23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E3-426E-A4BF-ED985B8F23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E3-426E-A4BF-ED985B8F23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'Sans violets'!$Z$59:$Z$62</c:f>
              <c:strCache>
                <c:ptCount val="4"/>
                <c:pt idx="0">
                  <c:v>Grippe</c:v>
                </c:pt>
                <c:pt idx="1">
                  <c:v>COVID</c:v>
                </c:pt>
                <c:pt idx="2">
                  <c:v>VRS</c:v>
                </c:pt>
                <c:pt idx="3">
                  <c:v>Inconnu</c:v>
                </c:pt>
              </c:strCache>
            </c:strRef>
          </c:cat>
          <c:val>
            <c:numRef>
              <c:f>'Sans violets'!$AC$59:$AC$62</c:f>
              <c:numCache>
                <c:formatCode>0%</c:formatCode>
                <c:ptCount val="4"/>
                <c:pt idx="0">
                  <c:v>0.82352941176470584</c:v>
                </c:pt>
                <c:pt idx="1">
                  <c:v>5.8823529411764705E-2</c:v>
                </c:pt>
                <c:pt idx="2">
                  <c:v>5.8823529411764705E-2</c:v>
                </c:pt>
                <c:pt idx="3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7E3-426E-A4BF-ED985B8F235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Nombre de molécules utilisées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/>
              <a:t>Répartition</a:t>
            </a:r>
            <a:r>
              <a:rPr lang="fr-FR" sz="1600" baseline="0"/>
              <a:t> des molécules utilisées en monothérapie</a:t>
            </a:r>
            <a:endParaRPr lang="fr-FR" sz="16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E6-4FB5-BD2E-D348612DB0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E6-4FB5-BD2E-D348612DB0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E6-4FB5-BD2E-D348612DB0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'Graphique ATB'!$A$30:$A$32</c:f>
              <c:strCache>
                <c:ptCount val="3"/>
                <c:pt idx="0">
                  <c:v>Augmentin</c:v>
                </c:pt>
                <c:pt idx="1">
                  <c:v>Ceftriaxone</c:v>
                </c:pt>
                <c:pt idx="2">
                  <c:v>Cefotaxime</c:v>
                </c:pt>
              </c:strCache>
            </c:strRef>
          </c:cat>
          <c:val>
            <c:numRef>
              <c:f>'Graphique ATB'!$C$30:$C$32</c:f>
              <c:numCache>
                <c:formatCode>0%</c:formatCode>
                <c:ptCount val="3"/>
                <c:pt idx="0">
                  <c:v>0.84</c:v>
                </c:pt>
                <c:pt idx="1">
                  <c:v>0.12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E6-4FB5-BD2E-D348612DB08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Nombre de molécules utilisées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31-4A40-8F78-6F00F9AAAF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31-4A40-8F78-6F00F9AAAF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31-4A40-8F78-6F00F9AAAF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31-4A40-8F78-6F00F9AAAF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'Graphique ATB'!$A$23:$A$26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'Graphique ATB'!$C$23:$C$26</c:f>
              <c:numCache>
                <c:formatCode>0%</c:formatCode>
                <c:ptCount val="4"/>
                <c:pt idx="0">
                  <c:v>0.7142857142857143</c:v>
                </c:pt>
                <c:pt idx="1">
                  <c:v>0.2</c:v>
                </c:pt>
                <c:pt idx="2">
                  <c:v>5.7142857142857141E-2</c:v>
                </c:pt>
                <c:pt idx="3">
                  <c:v>2.8571428571428571E-2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31-4A40-8F78-6F00F9AAAF7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7266-76AD-4AE3-92F7-517B5BB321FA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2D246-FF2A-41DA-B32B-60B6ED4E42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85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75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79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45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40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94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1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48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05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77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29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BBB5-7FA8-4FD3-989A-4C4B918C6756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81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EBBB5-7FA8-4FD3-989A-4C4B918C6756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11E9-676B-46ED-A824-DD72A61B8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59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m-consulte.com/article/1725740/actualisation-des-recommandations-de-prise-en-cha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666991924001854?via%3Dihub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chatron\Downloads\bullnat_infections_invasives_meningo_20250219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85645"/>
            <a:ext cx="12192000" cy="4250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717" y="-79580"/>
            <a:ext cx="1818736" cy="20084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9104" y="3166055"/>
            <a:ext cx="8010659" cy="143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687132" y="2472059"/>
            <a:ext cx="8428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CAI 17 mars 2025</a:t>
            </a:r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350" y="4429033"/>
            <a:ext cx="1917469" cy="1327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80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9659" y="387979"/>
            <a:ext cx="9182640" cy="461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&gt; 7 jours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77355" y="1240247"/>
            <a:ext cx="91636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rgbClr val="0070C0"/>
                </a:solidFill>
              </a:rPr>
              <a:t>Méthodologie</a:t>
            </a:r>
          </a:p>
          <a:p>
            <a:pPr algn="just"/>
            <a:endParaRPr lang="fr-FR" dirty="0">
              <a:solidFill>
                <a:srgbClr val="0070C0"/>
              </a:solidFill>
            </a:endParaRPr>
          </a:p>
          <a:p>
            <a:pPr algn="just"/>
            <a:r>
              <a:rPr lang="fr-FR" dirty="0"/>
              <a:t>Etude rétrospective à partir de dossiers médicaux  sur année 2024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Sélection des dossiers</a:t>
            </a:r>
            <a:r>
              <a:rPr lang="fr-FR" dirty="0"/>
              <a:t> : dossiers patients au hasard (ICCA®, </a:t>
            </a:r>
            <a:r>
              <a:rPr lang="fr-FR" dirty="0" err="1"/>
              <a:t>Crossway</a:t>
            </a:r>
            <a:r>
              <a:rPr lang="fr-FR" dirty="0"/>
              <a:t>®) parmi 13 services de soins, à partir du logiciel Pharma® sur les consommations d’antibiotiques, parmi des services informatisés contenant une antibiothérapie de plus de 7 jours en hospitalisation complète ou initiées à </a:t>
            </a:r>
            <a:r>
              <a:rPr lang="fr-FR" dirty="0" smtClean="0"/>
              <a:t>l’hôpital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Exclusion</a:t>
            </a:r>
            <a:r>
              <a:rPr lang="fr-FR" dirty="0"/>
              <a:t> : Services non informatisés, antibiothérapie de moins de 7 </a:t>
            </a:r>
            <a:r>
              <a:rPr lang="fr-FR" dirty="0" smtClean="0"/>
              <a:t>jours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Taille de l’échantillon</a:t>
            </a:r>
            <a:r>
              <a:rPr lang="fr-FR" dirty="0"/>
              <a:t> : 50 dossiers</a:t>
            </a:r>
          </a:p>
          <a:p>
            <a:pPr algn="just"/>
            <a:endParaRPr lang="fr-FR" dirty="0"/>
          </a:p>
          <a:p>
            <a:pPr lvl="0" algn="just"/>
            <a:endParaRPr lang="fr-FR" b="1" dirty="0"/>
          </a:p>
          <a:p>
            <a:pPr lvl="0" algn="just"/>
            <a:r>
              <a:rPr lang="fr-FR" b="1" dirty="0">
                <a:solidFill>
                  <a:srgbClr val="FF3399"/>
                </a:solidFill>
              </a:rPr>
              <a:t>Critère de jugement principal </a:t>
            </a:r>
            <a:r>
              <a:rPr lang="fr-FR" dirty="0">
                <a:solidFill>
                  <a:srgbClr val="FF3399"/>
                </a:solidFill>
              </a:rPr>
              <a:t>:</a:t>
            </a:r>
            <a:r>
              <a:rPr lang="fr-FR" b="1" dirty="0">
                <a:solidFill>
                  <a:srgbClr val="FF3399"/>
                </a:solidFill>
              </a:rPr>
              <a:t> </a:t>
            </a:r>
            <a:r>
              <a:rPr lang="fr-FR" dirty="0">
                <a:solidFill>
                  <a:srgbClr val="FF3399"/>
                </a:solidFill>
              </a:rPr>
              <a:t>durée de l’antibiothérapie :</a:t>
            </a:r>
            <a:r>
              <a:rPr lang="fr-FR" b="1" dirty="0">
                <a:solidFill>
                  <a:srgbClr val="FF3399"/>
                </a:solidFill>
              </a:rPr>
              <a:t> </a:t>
            </a:r>
            <a:r>
              <a:rPr lang="fr-FR" dirty="0">
                <a:solidFill>
                  <a:srgbClr val="FF3399"/>
                </a:solidFill>
              </a:rPr>
              <a:t>proportion de traitements antibiotiques curatifs de plus de 7 jours non </a:t>
            </a:r>
            <a:r>
              <a:rPr lang="fr-FR" dirty="0" smtClean="0">
                <a:solidFill>
                  <a:srgbClr val="FF3399"/>
                </a:solidFill>
              </a:rPr>
              <a:t>justifiée</a:t>
            </a:r>
          </a:p>
          <a:p>
            <a:pPr lvl="0" algn="just"/>
            <a:endParaRPr lang="fr-FR" dirty="0">
              <a:solidFill>
                <a:srgbClr val="FF3399"/>
              </a:solidFill>
            </a:endParaRPr>
          </a:p>
          <a:p>
            <a:pPr lvl="0" algn="just"/>
            <a:r>
              <a:rPr lang="fr-FR" b="1" dirty="0"/>
              <a:t>Critères secondaires</a:t>
            </a:r>
            <a:r>
              <a:rPr lang="fr-FR" dirty="0"/>
              <a:t> :</a:t>
            </a:r>
            <a:r>
              <a:rPr lang="fr-FR" b="1" dirty="0"/>
              <a:t> </a:t>
            </a:r>
            <a:r>
              <a:rPr lang="fr-FR" dirty="0"/>
              <a:t> sites infectieux et choix de </a:t>
            </a:r>
            <a:r>
              <a:rPr lang="fr-FR" dirty="0" smtClean="0"/>
              <a:t>l’antibiothérapie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76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9659" y="387979"/>
            <a:ext cx="9182640" cy="461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&gt; 7 jours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77355" y="1240247"/>
            <a:ext cx="91636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Traitement des données 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/>
              <a:t>Une durée et une indication de traitement ATB est justifiée si elle est conforme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aux référentiels (SPILF, POPI®, référentiels validés par la CAI de l'ES) ou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si elle est conforme à l’avis d’un référent en antibiothérapie, sur les critères du(es) germe(s), du choix de l’antibiotique, du(es) site(s) infecté(s) ou colonisé(s) devant être traité(s), de la situation clinique du patient</a:t>
            </a:r>
            <a:r>
              <a:rPr lang="fr-FR" dirty="0" smtClean="0"/>
              <a:t>.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r>
              <a:rPr lang="fr-FR" dirty="0"/>
              <a:t>- Une conformité totale de dossier est définie par une conformité d’indication et de durée de plus de 7 jours justifiée. </a:t>
            </a:r>
          </a:p>
          <a:p>
            <a:pPr lvl="0"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83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9659" y="387979"/>
            <a:ext cx="9182640" cy="461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&gt; 7 jours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77356" y="1240247"/>
            <a:ext cx="49051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RESULTATS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pPr lvl="0"/>
            <a:r>
              <a:rPr lang="fr-FR" dirty="0"/>
              <a:t>Nombre de dossiers étudiés : 50 dossiers</a:t>
            </a:r>
          </a:p>
          <a:p>
            <a:r>
              <a:rPr lang="fr-FR" dirty="0"/>
              <a:t>Exclusion de 3 dossiers : 1 avec données manquantes et 2 évalués non conformes</a:t>
            </a:r>
          </a:p>
          <a:p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b="1" dirty="0">
                <a:sym typeface="Wingdings" panose="05000000000000000000" pitchFamily="2" charset="2"/>
              </a:rPr>
              <a:t>47 dossiers</a:t>
            </a:r>
            <a:endParaRPr lang="fr-FR" b="1" dirty="0"/>
          </a:p>
          <a:p>
            <a:endParaRPr lang="fr-FR" dirty="0"/>
          </a:p>
          <a:p>
            <a:pPr lvl="0"/>
            <a:r>
              <a:rPr lang="fr-FR" dirty="0"/>
              <a:t>Description :</a:t>
            </a:r>
          </a:p>
          <a:p>
            <a:pPr lvl="1"/>
            <a:r>
              <a:rPr lang="fr-FR" dirty="0"/>
              <a:t>Services de soins concernés par l’audit :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dirty="0"/>
          </a:p>
          <a:p>
            <a:pPr lvl="0" algn="just"/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573819"/>
              </p:ext>
            </p:extLst>
          </p:nvPr>
        </p:nvGraphicFramePr>
        <p:xfrm>
          <a:off x="5852243" y="1781710"/>
          <a:ext cx="5664925" cy="3982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039866" y="4003641"/>
            <a:ext cx="30721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Liste services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RMC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SMR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Pneumologie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Nephrologie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Neurologie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MIT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Rhumatologie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Cardiologie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/>
              <a:t>Médecine interne </a:t>
            </a:r>
          </a:p>
        </p:txBody>
      </p:sp>
    </p:spTree>
    <p:extLst>
      <p:ext uri="{BB962C8B-B14F-4D97-AF65-F5344CB8AC3E}">
        <p14:creationId xmlns:p14="http://schemas.microsoft.com/office/powerpoint/2010/main" val="3036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9659" y="387979"/>
            <a:ext cx="9182640" cy="461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&gt; 7 jours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77355" y="1240247"/>
            <a:ext cx="45829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RESULTATS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dirty="0"/>
          </a:p>
          <a:p>
            <a:pPr lvl="0" algn="just"/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028221"/>
              </p:ext>
            </p:extLst>
          </p:nvPr>
        </p:nvGraphicFramePr>
        <p:xfrm>
          <a:off x="1554796" y="1240247"/>
          <a:ext cx="8773570" cy="5186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79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9659" y="387979"/>
            <a:ext cx="9182640" cy="461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&gt; 7 jours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77355" y="1240247"/>
            <a:ext cx="9163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RESULTATS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767410"/>
              </p:ext>
            </p:extLst>
          </p:nvPr>
        </p:nvGraphicFramePr>
        <p:xfrm>
          <a:off x="2194560" y="1903039"/>
          <a:ext cx="7201989" cy="398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79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9659" y="387979"/>
            <a:ext cx="9182640" cy="461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&gt; 7 jours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77355" y="1240247"/>
            <a:ext cx="91636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RESULTATS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  <a:p>
            <a:r>
              <a:rPr lang="fr-FR" dirty="0"/>
              <a:t>- Conformité du traitement </a:t>
            </a:r>
            <a:r>
              <a:rPr lang="fr-FR" dirty="0" err="1"/>
              <a:t>ATbtique</a:t>
            </a:r>
            <a:r>
              <a:rPr lang="fr-FR" dirty="0"/>
              <a:t> à l’indication : </a:t>
            </a:r>
            <a:r>
              <a:rPr lang="fr-FR" b="1" dirty="0">
                <a:solidFill>
                  <a:srgbClr val="00B050"/>
                </a:solidFill>
              </a:rPr>
              <a:t>44/47 soit 94% (soit 3 non conformes) </a:t>
            </a:r>
          </a:p>
          <a:p>
            <a:pPr lvl="0"/>
            <a:endParaRPr lang="fr-FR" dirty="0"/>
          </a:p>
          <a:p>
            <a:r>
              <a:rPr lang="fr-FR" dirty="0"/>
              <a:t>- Conformité de la durée de plus de 7 jours justifiée : </a:t>
            </a:r>
            <a:r>
              <a:rPr lang="fr-FR" b="1" dirty="0">
                <a:solidFill>
                  <a:srgbClr val="00B050"/>
                </a:solidFill>
              </a:rPr>
              <a:t>36/47 soit 77% (soit 11 non conformes)</a:t>
            </a:r>
          </a:p>
          <a:p>
            <a:pPr lvl="0"/>
            <a:endParaRPr lang="fr-FR" dirty="0"/>
          </a:p>
          <a:p>
            <a:r>
              <a:rPr lang="fr-FR" dirty="0"/>
              <a:t>- Conformité totale du dossier : </a:t>
            </a:r>
            <a:r>
              <a:rPr lang="fr-FR" b="1" dirty="0">
                <a:solidFill>
                  <a:srgbClr val="00B050"/>
                </a:solidFill>
              </a:rPr>
              <a:t>34/47 soit 72% (13 non conformes donc 1 dossier non conforme dans les deux cas)</a:t>
            </a:r>
            <a:endParaRPr lang="fr-FR" sz="20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dirty="0"/>
          </a:p>
          <a:p>
            <a:pPr lvl="0"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31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9659" y="387979"/>
            <a:ext cx="9182640" cy="461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&gt; 7 jours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77355" y="1240247"/>
            <a:ext cx="91636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RESULTATS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dirty="0"/>
          </a:p>
          <a:p>
            <a:pPr lvl="0" algn="just"/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311745"/>
              </p:ext>
            </p:extLst>
          </p:nvPr>
        </p:nvGraphicFramePr>
        <p:xfrm>
          <a:off x="1994263" y="1715589"/>
          <a:ext cx="7620000" cy="465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8969829" y="1240247"/>
            <a:ext cx="2577737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/>
              <a:t>Focus non conformités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396549" y="2325189"/>
            <a:ext cx="1968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13 non conformités totales/47</a:t>
            </a:r>
          </a:p>
        </p:txBody>
      </p:sp>
    </p:spTree>
    <p:extLst>
      <p:ext uri="{BB962C8B-B14F-4D97-AF65-F5344CB8AC3E}">
        <p14:creationId xmlns:p14="http://schemas.microsoft.com/office/powerpoint/2010/main" val="37736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9659" y="370561"/>
            <a:ext cx="9182640" cy="461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&gt; 7 jours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77355" y="1240247"/>
            <a:ext cx="91636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RESULTATS</a:t>
            </a:r>
          </a:p>
          <a:p>
            <a:endParaRPr lang="fr-FR" b="1" dirty="0">
              <a:solidFill>
                <a:srgbClr val="0070C0"/>
              </a:solidFill>
            </a:endParaRPr>
          </a:p>
          <a:p>
            <a:pPr lvl="0"/>
            <a:endParaRPr lang="fr-FR" dirty="0"/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  <a:p>
            <a:endParaRPr lang="fr-FR" dirty="0"/>
          </a:p>
          <a:p>
            <a:pPr lvl="0" algn="just"/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602320"/>
              </p:ext>
            </p:extLst>
          </p:nvPr>
        </p:nvGraphicFramePr>
        <p:xfrm>
          <a:off x="2020389" y="2617150"/>
          <a:ext cx="8158085" cy="2684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1617">
                  <a:extLst>
                    <a:ext uri="{9D8B030D-6E8A-4147-A177-3AD203B41FA5}">
                      <a16:colId xmlns:a16="http://schemas.microsoft.com/office/drawing/2014/main" val="2166473452"/>
                    </a:ext>
                  </a:extLst>
                </a:gridCol>
                <a:gridCol w="1631617">
                  <a:extLst>
                    <a:ext uri="{9D8B030D-6E8A-4147-A177-3AD203B41FA5}">
                      <a16:colId xmlns:a16="http://schemas.microsoft.com/office/drawing/2014/main" val="2524673842"/>
                    </a:ext>
                  </a:extLst>
                </a:gridCol>
                <a:gridCol w="1631617">
                  <a:extLst>
                    <a:ext uri="{9D8B030D-6E8A-4147-A177-3AD203B41FA5}">
                      <a16:colId xmlns:a16="http://schemas.microsoft.com/office/drawing/2014/main" val="2034468454"/>
                    </a:ext>
                  </a:extLst>
                </a:gridCol>
                <a:gridCol w="1631617">
                  <a:extLst>
                    <a:ext uri="{9D8B030D-6E8A-4147-A177-3AD203B41FA5}">
                      <a16:colId xmlns:a16="http://schemas.microsoft.com/office/drawing/2014/main" val="3425855636"/>
                    </a:ext>
                  </a:extLst>
                </a:gridCol>
                <a:gridCol w="1631617">
                  <a:extLst>
                    <a:ext uri="{9D8B030D-6E8A-4147-A177-3AD203B41FA5}">
                      <a16:colId xmlns:a16="http://schemas.microsoft.com/office/drawing/2014/main" val="2244883512"/>
                    </a:ext>
                  </a:extLst>
                </a:gridCol>
              </a:tblGrid>
              <a:tr h="709586"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>
                          <a:effectLst/>
                        </a:rPr>
                        <a:t>Nombre de dossiers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>
                          <a:effectLst/>
                        </a:rPr>
                        <a:t>Conformité à indication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>
                          <a:effectLst/>
                        </a:rPr>
                        <a:t>Conformité durée &gt; 7 jours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>
                          <a:effectLst/>
                        </a:rPr>
                        <a:t>Conformité totale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2223992"/>
                  </a:ext>
                </a:extLst>
              </a:tr>
              <a:tr h="726377"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>
                          <a:effectLst/>
                        </a:rPr>
                        <a:t>2023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>
                          <a:effectLst/>
                        </a:rPr>
                        <a:t>30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 dirty="0">
                          <a:effectLst/>
                        </a:rPr>
                        <a:t>27/30 soit 90 %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 dirty="0">
                          <a:effectLst/>
                        </a:rPr>
                        <a:t>21/30 soit 70 %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>
                          <a:effectLst/>
                        </a:rPr>
                        <a:t>20/30 soit 67%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3046930"/>
                  </a:ext>
                </a:extLst>
              </a:tr>
              <a:tr h="682356"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>
                          <a:effectLst/>
                        </a:rPr>
                        <a:t>2024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 b="1">
                          <a:solidFill>
                            <a:srgbClr val="00B050"/>
                          </a:solidFill>
                          <a:effectLst/>
                        </a:rPr>
                        <a:t>47</a:t>
                      </a:r>
                      <a:endParaRPr lang="fr-FR" sz="2000" b="1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 b="1" dirty="0">
                          <a:solidFill>
                            <a:srgbClr val="00B050"/>
                          </a:solidFill>
                          <a:effectLst/>
                        </a:rPr>
                        <a:t>44/47 soit</a:t>
                      </a:r>
                      <a:r>
                        <a:rPr lang="fr-FR" sz="1800" b="1" baseline="0" dirty="0">
                          <a:solidFill>
                            <a:srgbClr val="00B050"/>
                          </a:solidFill>
                          <a:effectLst/>
                        </a:rPr>
                        <a:t> 94%</a:t>
                      </a:r>
                      <a:endParaRPr lang="fr-FR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 b="1" dirty="0">
                          <a:solidFill>
                            <a:srgbClr val="00B050"/>
                          </a:solidFill>
                          <a:effectLst/>
                        </a:rPr>
                        <a:t>36/47 soit</a:t>
                      </a:r>
                      <a:r>
                        <a:rPr lang="fr-FR" sz="1800" b="1" baseline="0" dirty="0">
                          <a:solidFill>
                            <a:srgbClr val="00B050"/>
                          </a:solidFill>
                          <a:effectLst/>
                        </a:rPr>
                        <a:t> 77%</a:t>
                      </a:r>
                      <a:r>
                        <a:rPr lang="fr-FR" sz="18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fr-FR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 b="1" dirty="0">
                          <a:solidFill>
                            <a:srgbClr val="00B050"/>
                          </a:solidFill>
                          <a:effectLst/>
                        </a:rPr>
                        <a:t>34/47 soit 72%</a:t>
                      </a:r>
                      <a:endParaRPr lang="fr-FR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362375"/>
                  </a:ext>
                </a:extLst>
              </a:tr>
              <a:tr h="566203"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>
                          <a:effectLst/>
                        </a:rPr>
                        <a:t>Evolution</a:t>
                      </a:r>
                      <a:endParaRPr lang="fr-F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 dirty="0">
                          <a:effectLst/>
                        </a:rPr>
                        <a:t> +57%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 dirty="0">
                          <a:solidFill>
                            <a:srgbClr val="00B050"/>
                          </a:solidFill>
                          <a:effectLst/>
                        </a:rPr>
                        <a:t> +4%</a:t>
                      </a:r>
                      <a:endParaRPr lang="fr-FR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 dirty="0">
                          <a:solidFill>
                            <a:srgbClr val="00B050"/>
                          </a:solidFill>
                          <a:effectLst/>
                        </a:rPr>
                        <a:t> +7%</a:t>
                      </a:r>
                      <a:endParaRPr lang="fr-FR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95"/>
                        </a:spcAft>
                      </a:pPr>
                      <a:r>
                        <a:rPr lang="fr-FR" sz="1800" dirty="0">
                          <a:solidFill>
                            <a:srgbClr val="00B050"/>
                          </a:solidFill>
                          <a:effectLst/>
                        </a:rPr>
                        <a:t>+5%</a:t>
                      </a:r>
                      <a:endParaRPr lang="fr-FR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4432707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77355" y="1943275"/>
            <a:ext cx="57625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/>
              <a:t>Tableau comparatif 2023/2024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514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79659" y="370561"/>
            <a:ext cx="9182640" cy="461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&gt; 7 jours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6606" y="1589705"/>
            <a:ext cx="2152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DISCUSSION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698171" y="2560546"/>
            <a:ext cx="8952412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95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Résultats qui sont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amélioration par rapport à l’année 2023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95"/>
              </a:spcAft>
            </a:pP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conformité du choix de l’antibiotique à l’indication reste excellente. </a:t>
            </a:r>
            <a:endParaRPr lang="fr-FR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95"/>
              </a:spcAft>
            </a:pP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remarque une la non-conformité concerne essentiellement les  durées de traitements des dossiers de la sphère pulmonaire dont un audit est en cours de réalisation en parallèle.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Nouvelles recommandations pneumonies communautaires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67" y="1688497"/>
            <a:ext cx="8215721" cy="34788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90354" y="574490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u="sng" dirty="0">
                <a:hlinkClick r:id="rId4"/>
              </a:rPr>
              <a:t>https://www.em-consulte.com/article/1725740/actualisation-des-recommandations-de-prise-en-char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3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6528" y="1227909"/>
            <a:ext cx="891213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/>
              <a:t>1/ 15’ Bon usage des IOA, </a:t>
            </a:r>
            <a:r>
              <a:rPr lang="fr-FR" i="1" dirty="0"/>
              <a:t>Clément </a:t>
            </a:r>
            <a:r>
              <a:rPr lang="fr-FR" i="1" dirty="0" err="1"/>
              <a:t>Théis</a:t>
            </a:r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b="1" dirty="0"/>
              <a:t>2/ 20’ Proposition audit flash vaccination, </a:t>
            </a:r>
            <a:r>
              <a:rPr lang="fr-FR" i="1" dirty="0"/>
              <a:t>GT vaccination et immunodéprimés</a:t>
            </a:r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b="1" dirty="0"/>
              <a:t>3/ 40’ Retour sur les audits bon usage antibiotiques 2024</a:t>
            </a:r>
            <a:r>
              <a:rPr lang="fr-FR" dirty="0"/>
              <a:t>, </a:t>
            </a:r>
            <a:r>
              <a:rPr lang="fr-FR" i="1" dirty="0"/>
              <a:t>Léa Dusseaux</a:t>
            </a:r>
            <a:r>
              <a:rPr lang="fr-FR" dirty="0"/>
              <a:t>, </a:t>
            </a:r>
            <a:r>
              <a:rPr lang="fr-FR" i="1" dirty="0"/>
              <a:t>Guillaume Laurichesse</a:t>
            </a:r>
            <a:endParaRPr lang="fr-FR" dirty="0"/>
          </a:p>
          <a:p>
            <a:pPr lvl="0" algn="just">
              <a:lnSpc>
                <a:spcPct val="150000"/>
              </a:lnSpc>
            </a:pPr>
            <a:r>
              <a:rPr lang="fr-FR" dirty="0"/>
              <a:t>Audit justification des durées d’</a:t>
            </a:r>
            <a:r>
              <a:rPr lang="fr-FR" dirty="0" err="1"/>
              <a:t>Atbthérapies</a:t>
            </a:r>
            <a:r>
              <a:rPr lang="fr-FR" dirty="0"/>
              <a:t> de plus de 7 jours</a:t>
            </a:r>
          </a:p>
          <a:p>
            <a:pPr lvl="0" algn="just">
              <a:lnSpc>
                <a:spcPct val="150000"/>
              </a:lnSpc>
            </a:pP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0070C0"/>
                </a:solidFill>
                <a:sym typeface="Wingdings" panose="05000000000000000000" pitchFamily="2" charset="2"/>
              </a:rPr>
              <a:t>Nouvelles </a:t>
            </a:r>
            <a:r>
              <a:rPr lang="fr-FR" b="1" dirty="0" err="1">
                <a:solidFill>
                  <a:srgbClr val="0070C0"/>
                </a:solidFill>
                <a:sym typeface="Wingdings" panose="05000000000000000000" pitchFamily="2" charset="2"/>
              </a:rPr>
              <a:t>reco</a:t>
            </a:r>
            <a:r>
              <a:rPr lang="fr-FR" b="1" dirty="0">
                <a:solidFill>
                  <a:srgbClr val="0070C0"/>
                </a:solidFill>
                <a:sym typeface="Wingdings" panose="05000000000000000000" pitchFamily="2" charset="2"/>
              </a:rPr>
              <a:t> PNP </a:t>
            </a:r>
            <a:r>
              <a:rPr lang="fr-FR" b="1" dirty="0" err="1">
                <a:solidFill>
                  <a:srgbClr val="0070C0"/>
                </a:solidFill>
                <a:sym typeface="Wingdings" panose="05000000000000000000" pitchFamily="2" charset="2"/>
              </a:rPr>
              <a:t>bacteriennes</a:t>
            </a:r>
            <a:r>
              <a:rPr lang="fr-FR" b="1" dirty="0">
                <a:solidFill>
                  <a:srgbClr val="0070C0"/>
                </a:solidFill>
                <a:sym typeface="Wingdings" panose="05000000000000000000" pitchFamily="2" charset="2"/>
              </a:rPr>
              <a:t> SPILF 2025</a:t>
            </a:r>
            <a:endParaRPr lang="fr-FR" b="1" dirty="0">
              <a:solidFill>
                <a:srgbClr val="0070C0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fr-FR" dirty="0"/>
              <a:t>Audit sur les antibiothérapie dans les pneumopathies </a:t>
            </a:r>
            <a:r>
              <a:rPr lang="fr-FR" dirty="0" err="1"/>
              <a:t>bacteriennes</a:t>
            </a:r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rgbClr val="FF3399"/>
                </a:solidFill>
              </a:rPr>
              <a:t>Nouvelles recommandations pneumonies communautaires</a:t>
            </a:r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b="1" dirty="0"/>
              <a:t>4/ 10’ Nouvelles recommandations modalités </a:t>
            </a:r>
            <a:r>
              <a:rPr lang="fr-FR" b="1" dirty="0" err="1"/>
              <a:t>adm</a:t>
            </a:r>
            <a:r>
              <a:rPr lang="fr-FR" b="1" dirty="0"/>
              <a:t> des antibiotiques </a:t>
            </a:r>
          </a:p>
          <a:p>
            <a:pPr algn="just">
              <a:lnSpc>
                <a:spcPct val="150000"/>
              </a:lnSpc>
            </a:pPr>
            <a:r>
              <a:rPr lang="fr-FR" b="1" dirty="0"/>
              <a:t>5/ 10’ Répartition des présentations nouvelles molécules</a:t>
            </a:r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b="1" dirty="0"/>
              <a:t>6/ 20’ Informations diverses (Alerte DGS méningocoque, ruptures, ..)</a:t>
            </a:r>
            <a:endParaRPr lang="fr-FR" dirty="0"/>
          </a:p>
          <a:p>
            <a:pPr algn="just">
              <a:lnSpc>
                <a:spcPct val="150000"/>
              </a:lnSpc>
            </a:pPr>
            <a:endParaRPr lang="fr-FR" sz="2400" b="1" dirty="0"/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58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45B79-C50D-7766-0906-EB7CDD414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437D9F4-3FA8-E0F8-A3A8-3B870E624588}"/>
              </a:ext>
            </a:extLst>
          </p:cNvPr>
          <p:cNvSpPr txBox="1"/>
          <p:nvPr/>
        </p:nvSpPr>
        <p:spPr>
          <a:xfrm>
            <a:off x="1443871" y="2168164"/>
            <a:ext cx="9304257" cy="369331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fr-FR" sz="2400" b="1" u="sng" dirty="0">
                <a:solidFill>
                  <a:srgbClr val="0070C0"/>
                </a:solidFill>
              </a:rPr>
              <a:t>N’inclue pas 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b="1" dirty="0"/>
              <a:t>Les pneumopathies virales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b="1" dirty="0"/>
              <a:t>Les pneumopathies d’inhalations</a:t>
            </a:r>
            <a:endParaRPr lang="fr-FR" sz="20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b="1" dirty="0"/>
              <a:t>Dilatation de bronche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b="1" dirty="0"/>
              <a:t>ID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b="1" dirty="0"/>
              <a:t>Empyème/abcès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sz="20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sz="2000" dirty="0"/>
          </a:p>
          <a:p>
            <a:r>
              <a:rPr lang="fr-FR" sz="2400" b="1" u="sng" dirty="0">
                <a:solidFill>
                  <a:srgbClr val="0070C0"/>
                </a:solidFill>
              </a:rPr>
              <a:t>Mentionne 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b="1" dirty="0"/>
              <a:t>Les pneumopathies sévères </a:t>
            </a:r>
          </a:p>
          <a:p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C410CF-A82B-C2A9-944D-7574A8EDD4F6}"/>
              </a:ext>
            </a:extLst>
          </p:cNvPr>
          <p:cNvSpPr txBox="1"/>
          <p:nvPr/>
        </p:nvSpPr>
        <p:spPr>
          <a:xfrm>
            <a:off x="930471" y="407641"/>
            <a:ext cx="9182640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Actualisation des recommandations </a:t>
            </a:r>
            <a:r>
              <a:rPr lang="fr-FR" sz="2800" b="1" dirty="0" smtClean="0">
                <a:solidFill>
                  <a:schemeClr val="bg1"/>
                </a:solidFill>
              </a:rPr>
              <a:t>françaises </a:t>
            </a:r>
            <a:r>
              <a:rPr lang="fr-FR" sz="2800" b="1" dirty="0">
                <a:solidFill>
                  <a:schemeClr val="bg1"/>
                </a:solidFill>
              </a:rPr>
              <a:t>PAC</a:t>
            </a:r>
            <a:endParaRPr lang="fr-FR" sz="54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87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CC633-9C5D-379C-7632-AF6CCC6DB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11A370-DCC9-B427-3009-36D8373DE416}"/>
              </a:ext>
            </a:extLst>
          </p:cNvPr>
          <p:cNvSpPr txBox="1"/>
          <p:nvPr/>
        </p:nvSpPr>
        <p:spPr>
          <a:xfrm>
            <a:off x="1062446" y="492482"/>
            <a:ext cx="918264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Traitement ambulatoire </a:t>
            </a:r>
            <a:r>
              <a:rPr lang="fr-FR" sz="2400" b="1" dirty="0" smtClean="0">
                <a:solidFill>
                  <a:schemeClr val="bg1"/>
                </a:solidFill>
              </a:rPr>
              <a:t>probabiliste </a:t>
            </a:r>
            <a:r>
              <a:rPr lang="fr-FR" sz="2400" b="1" dirty="0">
                <a:solidFill>
                  <a:schemeClr val="bg1"/>
                </a:solidFill>
              </a:rPr>
              <a:t>des PAC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4B52045-1CD0-E8E0-5AAA-6D8047E308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05"/>
          <a:stretch/>
        </p:blipFill>
        <p:spPr>
          <a:xfrm>
            <a:off x="192412" y="1781666"/>
            <a:ext cx="11807176" cy="28734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C70412D-B4A0-72C9-7CC8-84ACA0EB1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58" y="5110143"/>
            <a:ext cx="11447283" cy="287663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0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BACBA-6834-DECC-7CDE-D65723850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F130DAC-0D27-DB39-816C-42FEA8CD7226}"/>
              </a:ext>
            </a:extLst>
          </p:cNvPr>
          <p:cNvSpPr txBox="1"/>
          <p:nvPr/>
        </p:nvSpPr>
        <p:spPr>
          <a:xfrm>
            <a:off x="1062446" y="335825"/>
            <a:ext cx="918264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PAC hospitalisées non graves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BA5759F-8405-3D7F-5835-1799A745F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7" y="899851"/>
            <a:ext cx="11485764" cy="205751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C3A18BE-B98C-72F3-5E6A-F41BE5A7B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7" y="3166595"/>
            <a:ext cx="7706088" cy="146808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724ED28-A897-E40E-75D3-3CC21DFBC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737" y="4540910"/>
            <a:ext cx="5201376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4DD03-2119-F806-E776-98B8DEBAF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8A7B952-18B5-39CD-CC3E-296B68B97D46}"/>
              </a:ext>
            </a:extLst>
          </p:cNvPr>
          <p:cNvSpPr txBox="1"/>
          <p:nvPr/>
        </p:nvSpPr>
        <p:spPr>
          <a:xfrm>
            <a:off x="1062446" y="492482"/>
            <a:ext cx="918264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Durée de traitement des pneumonies aigues communautaires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43A07C-001D-B928-5396-69AE669EC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1485899"/>
            <a:ext cx="9606496" cy="4448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86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8F4EE-7166-7C3F-FB7B-963706ED4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00CC49-3103-E5AD-0206-3D2CC6BABD8C}"/>
              </a:ext>
            </a:extLst>
          </p:cNvPr>
          <p:cNvSpPr txBox="1"/>
          <p:nvPr/>
        </p:nvSpPr>
        <p:spPr>
          <a:xfrm>
            <a:off x="1062446" y="1373777"/>
            <a:ext cx="98493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Non recommandée sauf :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PAC nécessitant des soins critiques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0FC6585-AB89-47BD-DCDF-05ADE6D0E6D0}"/>
              </a:ext>
            </a:extLst>
          </p:cNvPr>
          <p:cNvSpPr txBox="1"/>
          <p:nvPr/>
        </p:nvSpPr>
        <p:spPr>
          <a:xfrm>
            <a:off x="1062446" y="492482"/>
            <a:ext cx="918264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Corticothérapie pneumonies aigues communautaires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094D1B5-D4E0-A9A6-B871-69B004997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45" y="2358662"/>
            <a:ext cx="7367991" cy="275971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6D4293D-B34E-BD6A-C699-4E0A76114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230" y="5369343"/>
            <a:ext cx="4977349" cy="1258214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25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2446" y="1505775"/>
            <a:ext cx="9849394" cy="4892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Biologie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000" dirty="0"/>
              <a:t>Pas de dosage systématique de la CRP ou de la PCT pour le diagnostic ou le suivi des PAC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000" dirty="0"/>
              <a:t>Antigénurie L&amp;P pas systématique sauf en cas de PAC sévère (AE)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000" dirty="0"/>
              <a:t>Hémoculture non systématique sauf ID, doute, ou germe résistant (AE)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000" dirty="0"/>
              <a:t>ECBC non recommandé en ambulatoire, sous condition lors d’une hospitalisation (AE)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2000" dirty="0"/>
              <a:t>Tests PCR multiplex ne sont pas recommandés en ambulatoire (AE)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r>
              <a:rPr lang="fr-FR" sz="2400" b="1" dirty="0">
                <a:solidFill>
                  <a:srgbClr val="0070C0"/>
                </a:solidFill>
              </a:rPr>
              <a:t>Imagerie 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dirty="0"/>
              <a:t>Place de l’échographie pleuro pulmonaire (AE)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000" dirty="0"/>
              <a:t>TDM incertitude diagnostique, suspicion néoplasie (AE)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(recommandation en attente)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62446" y="492482"/>
            <a:ext cx="918264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Outils de diagnostic des pneumonies aigues communautaires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28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9659" y="387979"/>
            <a:ext cx="9870924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dans les pneumopathies bactériennes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095069" y="1316915"/>
            <a:ext cx="9163627" cy="3466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Contexte : </a:t>
            </a:r>
          </a:p>
          <a:p>
            <a:pPr algn="just"/>
            <a:r>
              <a:rPr lang="fr-FR" dirty="0"/>
              <a:t>Dans le cadre du suivi du bon usage des médicaments, il est important d’évaluer la pertinence des prescriptions.</a:t>
            </a:r>
          </a:p>
          <a:p>
            <a:pPr algn="just"/>
            <a:r>
              <a:rPr lang="fr-FR" dirty="0"/>
              <a:t>En 2023 et 2024, les audits communs région ARA se sont portés sur les antibiothérapies de 7 jours. Cependant, les antibiothérapies d’une durée inférieure à 7 jours n’ont pas été analysées dans notre établissement. De plus, de nouvelles recommandations SPILF 2024 sont sorties quant aux durées de traitements antibiotiques dans le cadre des pneumopathies.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 :</a:t>
            </a:r>
            <a:r>
              <a:rPr lang="fr-FR" dirty="0"/>
              <a:t> évaluer la conformité des pratiques de prescription en antibiothérapie dans le cadre de pneumopathies infectieuses bactériennes en termes de choix de molécules, de posologie  et de durée.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5069" y="4896947"/>
            <a:ext cx="7920204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95"/>
              </a:spcAft>
            </a:pP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Composition de l’équipe projet </a:t>
            </a:r>
            <a:endParaRPr lang="fr-FR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fr-FR" dirty="0"/>
              <a:t>Guillaume Laurichesse, pneumologue, service Pneumologie</a:t>
            </a:r>
          </a:p>
          <a:p>
            <a:pPr lvl="0"/>
            <a:r>
              <a:rPr lang="fr-FR" dirty="0"/>
              <a:t>Léa </a:t>
            </a:r>
            <a:r>
              <a:rPr lang="fr-FR" dirty="0" err="1"/>
              <a:t>Dusséaux</a:t>
            </a:r>
            <a:r>
              <a:rPr lang="fr-FR" dirty="0"/>
              <a:t>, interne en pharmacie, service Pharmacie</a:t>
            </a:r>
          </a:p>
          <a:p>
            <a:pPr lvl="0"/>
            <a:r>
              <a:rPr lang="fr-FR" dirty="0"/>
              <a:t>Claire Chatron, pharmacien, service Pharmacie</a:t>
            </a:r>
          </a:p>
        </p:txBody>
      </p:sp>
    </p:spTree>
    <p:extLst>
      <p:ext uri="{BB962C8B-B14F-4D97-AF65-F5344CB8AC3E}">
        <p14:creationId xmlns:p14="http://schemas.microsoft.com/office/powerpoint/2010/main" val="14565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42520" y="1107910"/>
            <a:ext cx="99909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b="1" dirty="0">
                <a:solidFill>
                  <a:srgbClr val="00B0F0"/>
                </a:solidFill>
              </a:rPr>
              <a:t>Méthodologie de l’audit clinique </a:t>
            </a:r>
            <a:endParaRPr lang="fr-FR" dirty="0">
              <a:solidFill>
                <a:srgbClr val="00B0F0"/>
              </a:solidFill>
            </a:endParaRPr>
          </a:p>
          <a:p>
            <a:pPr algn="just"/>
            <a:r>
              <a:rPr lang="fr-FR" b="1" dirty="0"/>
              <a:t> </a:t>
            </a:r>
            <a:endParaRPr lang="fr-FR" dirty="0"/>
          </a:p>
          <a:p>
            <a:pPr lvl="0" algn="just"/>
            <a:r>
              <a:rPr lang="fr-FR" dirty="0"/>
              <a:t>Etude rétrospective à partir des dossiers médicaux, année 2024</a:t>
            </a:r>
          </a:p>
          <a:p>
            <a:pPr lvl="0" algn="just"/>
            <a:r>
              <a:rPr lang="fr-FR" dirty="0"/>
              <a:t>Taille de l’échantillon : 40 dossiers</a:t>
            </a:r>
          </a:p>
          <a:p>
            <a:pPr lvl="0" algn="just"/>
            <a:endParaRPr lang="fr-FR" dirty="0"/>
          </a:p>
          <a:p>
            <a:pPr lvl="0" algn="just"/>
            <a:r>
              <a:rPr lang="fr-FR" b="1" dirty="0"/>
              <a:t>Mode de sélection des dossiers</a:t>
            </a:r>
            <a:r>
              <a:rPr lang="fr-FR" dirty="0"/>
              <a:t> : Sélection des dossiers sur l’hiver, dates où les pneumopathies bactériennes sont les plus importantes, en services de SMCAU et MPU sur 4 jours donnés en hiver 2024 : 15/01/2024, 01/02/2024, 15/02/2024, 01/03/2024</a:t>
            </a:r>
          </a:p>
          <a:p>
            <a:pPr algn="just"/>
            <a:r>
              <a:rPr lang="fr-FR" dirty="0"/>
              <a:t>Sur ces dates,  les prescriptions de tous les patients ont été consultées afin de ne sélectionner que les patients avec pneumopathie bactérienne communautaire traitée par antibiothérapie curative.</a:t>
            </a:r>
          </a:p>
          <a:p>
            <a:pPr algn="just"/>
            <a:r>
              <a:rPr lang="fr-FR" b="1" dirty="0"/>
              <a:t>Exclusion</a:t>
            </a:r>
            <a:r>
              <a:rPr lang="fr-FR" dirty="0"/>
              <a:t> : dossiers sans antibiothérapie, dossier sans pneumopathie bactérienne, post-PAVM, pneumopathie d’inhalation et immunodéprimés</a:t>
            </a:r>
          </a:p>
          <a:p>
            <a:pPr algn="just"/>
            <a:endParaRPr lang="fr-FR" dirty="0"/>
          </a:p>
          <a:p>
            <a:pPr algn="just"/>
            <a:r>
              <a:rPr lang="fr-FR" b="1" dirty="0">
                <a:solidFill>
                  <a:srgbClr val="FF3399"/>
                </a:solidFill>
              </a:rPr>
              <a:t>Critère principal : durée d’antibiothérapie</a:t>
            </a:r>
          </a:p>
          <a:p>
            <a:pPr algn="just"/>
            <a:r>
              <a:rPr lang="fr-FR" b="1" dirty="0"/>
              <a:t>Critères secondaires</a:t>
            </a:r>
            <a:r>
              <a:rPr lang="fr-FR" dirty="0"/>
              <a:t> : </a:t>
            </a:r>
          </a:p>
          <a:p>
            <a:pPr lvl="0" algn="just"/>
            <a:r>
              <a:rPr lang="fr-FR" dirty="0"/>
              <a:t>- en lien avec la population : description = sexe ratio, moyenne d’âge, antécédents, CKD initial, IMC, services de soins, répartition des indications</a:t>
            </a:r>
          </a:p>
          <a:p>
            <a:pPr lvl="0" algn="just"/>
            <a:r>
              <a:rPr lang="fr-FR" dirty="0"/>
              <a:t>- en lien avec l’antibiothérapie : durée, choix, posologie, avis infectiologie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9659" y="387979"/>
            <a:ext cx="9870924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dans les pneumopathies bactériennes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9659" y="370562"/>
            <a:ext cx="9870924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dans les pneumopathies bactériennes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2" y="1747112"/>
            <a:ext cx="11010900" cy="10477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3" y="3068690"/>
            <a:ext cx="7730778" cy="123822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1718" y="3068690"/>
            <a:ext cx="4134804" cy="11055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03" y="4616047"/>
            <a:ext cx="11951597" cy="144672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22218" y="1105003"/>
            <a:ext cx="192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Grille de recueil</a:t>
            </a:r>
          </a:p>
        </p:txBody>
      </p:sp>
    </p:spTree>
    <p:extLst>
      <p:ext uri="{BB962C8B-B14F-4D97-AF65-F5344CB8AC3E}">
        <p14:creationId xmlns:p14="http://schemas.microsoft.com/office/powerpoint/2010/main" val="34240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79" y="2123515"/>
            <a:ext cx="9762309" cy="20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95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Traitement des données </a:t>
            </a:r>
          </a:p>
          <a:p>
            <a:pPr algn="just">
              <a:spcAft>
                <a:spcPts val="195"/>
              </a:spcAft>
            </a:pPr>
            <a:endParaRPr lang="fr-FR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Sources : SPILF (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nouvelles recommandations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2025), POPI®, référentiels validés par la CAI de l'ES ou si elle est conforme à l’avis d’un référent en antibiothérapie, sur les critères établis.</a:t>
            </a:r>
          </a:p>
          <a:p>
            <a:pPr algn="just">
              <a:spcAft>
                <a:spcPts val="0"/>
              </a:spcAft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Une conformité totale de dossier est définie par une conformité de durée et d’indication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79659" y="370562"/>
            <a:ext cx="9870924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dans les pneumopathies bactériennes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4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Bon Usage des IOA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15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529" y="1494411"/>
            <a:ext cx="6587792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95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RESULTATS</a:t>
            </a:r>
          </a:p>
          <a:p>
            <a:pPr algn="just">
              <a:spcAft>
                <a:spcPts val="195"/>
              </a:spcAft>
            </a:pPr>
            <a:endParaRPr lang="fr-FR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fr-FR" dirty="0"/>
              <a:t>Nombre de dossiers étudiés au total : 35 dossiers.</a:t>
            </a:r>
          </a:p>
          <a:p>
            <a:pPr lvl="0"/>
            <a:r>
              <a:rPr lang="fr-FR" dirty="0"/>
              <a:t>54% au SMCAU et 46% au MPU</a:t>
            </a:r>
          </a:p>
          <a:p>
            <a:pPr lvl="0"/>
            <a:endParaRPr lang="fr-FR" dirty="0"/>
          </a:p>
          <a:p>
            <a:pPr lvl="0"/>
            <a:r>
              <a:rPr lang="fr-FR" b="1" dirty="0">
                <a:solidFill>
                  <a:srgbClr val="7030A0"/>
                </a:solidFill>
              </a:rPr>
              <a:t>Description de la population 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Sexe ratio :  51 % de femmes</a:t>
            </a:r>
          </a:p>
          <a:p>
            <a:pPr lvl="1"/>
            <a:r>
              <a:rPr lang="fr-FR" dirty="0"/>
              <a:t>Moyenne âge : 78 ans</a:t>
            </a:r>
          </a:p>
          <a:p>
            <a:pPr lvl="1"/>
            <a:r>
              <a:rPr lang="fr-FR" dirty="0"/>
              <a:t>Antécédents :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ATCD respiratoires : 13/35 (37%)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ATCD cardiologiques : 28/35 (80%)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ATCD DT2 : 13/35 (37%)</a:t>
            </a:r>
          </a:p>
          <a:p>
            <a:pPr lvl="1"/>
            <a:r>
              <a:rPr lang="fr-FR" dirty="0"/>
              <a:t>Moyenne CDK-EPI à l’initiation : 70 </a:t>
            </a:r>
            <a:r>
              <a:rPr lang="fr-FR" dirty="0" err="1"/>
              <a:t>mL</a:t>
            </a:r>
            <a:r>
              <a:rPr lang="fr-FR" dirty="0"/>
              <a:t>/min</a:t>
            </a:r>
          </a:p>
          <a:p>
            <a:pPr lvl="1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79659" y="370562"/>
            <a:ext cx="9870924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dans les pneumopathies bactériennes</a:t>
            </a:r>
            <a:endParaRPr lang="fr-FR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027858"/>
              </p:ext>
            </p:extLst>
          </p:nvPr>
        </p:nvGraphicFramePr>
        <p:xfrm>
          <a:off x="6514011" y="1750423"/>
          <a:ext cx="5007429" cy="377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97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529" y="1494411"/>
            <a:ext cx="5664682" cy="300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95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RESULTATS</a:t>
            </a:r>
          </a:p>
          <a:p>
            <a:pPr algn="just">
              <a:spcAft>
                <a:spcPts val="195"/>
              </a:spcAft>
            </a:pPr>
            <a:endParaRPr lang="fr-FR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/>
            <a:r>
              <a:rPr lang="fr-FR" dirty="0"/>
              <a:t>Nombre de dossiers étudiés au total : 35 dossiers.</a:t>
            </a:r>
          </a:p>
          <a:p>
            <a:pPr lvl="0" algn="just"/>
            <a:r>
              <a:rPr lang="fr-FR" dirty="0"/>
              <a:t>54% au SMCAU et 46% au MPU</a:t>
            </a:r>
          </a:p>
          <a:p>
            <a:pPr lvl="0" algn="just"/>
            <a:endParaRPr lang="fr-FR" b="1" dirty="0">
              <a:solidFill>
                <a:srgbClr val="7030A0"/>
              </a:solidFill>
            </a:endParaRPr>
          </a:p>
          <a:p>
            <a:pPr lvl="0" algn="just"/>
            <a:r>
              <a:rPr lang="fr-FR" b="1" dirty="0">
                <a:solidFill>
                  <a:srgbClr val="7030A0"/>
                </a:solidFill>
              </a:rPr>
              <a:t>Description de la population :</a:t>
            </a:r>
          </a:p>
          <a:p>
            <a:pPr algn="just"/>
            <a:r>
              <a:rPr lang="fr-FR" dirty="0"/>
              <a:t>Types de pathologies : 49% PNP ou PFLA, 51% surinfections virales</a:t>
            </a:r>
          </a:p>
          <a:p>
            <a:pPr lvl="0" algn="just"/>
            <a:endParaRPr lang="fr-FR" dirty="0"/>
          </a:p>
          <a:p>
            <a:pPr lvl="1" algn="just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79659" y="370562"/>
            <a:ext cx="9870924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dans les pneumopathies bactériennes</a:t>
            </a:r>
            <a:endParaRPr lang="fr-FR" sz="4800" dirty="0">
              <a:solidFill>
                <a:schemeClr val="bg1"/>
              </a:solidFill>
            </a:endParaRP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682385909"/>
              </p:ext>
            </p:extLst>
          </p:nvPr>
        </p:nvGraphicFramePr>
        <p:xfrm>
          <a:off x="5869577" y="1576251"/>
          <a:ext cx="5416731" cy="440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33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" y="1461664"/>
            <a:ext cx="5952309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95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RESULTATS</a:t>
            </a:r>
          </a:p>
          <a:p>
            <a:pPr algn="just">
              <a:spcAft>
                <a:spcPts val="195"/>
              </a:spcAft>
            </a:pPr>
            <a:endParaRPr lang="fr-FR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fr-FR" b="1" dirty="0">
                <a:solidFill>
                  <a:srgbClr val="7030A0"/>
                </a:solidFill>
              </a:rPr>
              <a:t>Antibiothérapie</a:t>
            </a:r>
            <a:r>
              <a:rPr lang="fr-FR" dirty="0">
                <a:solidFill>
                  <a:srgbClr val="7030A0"/>
                </a:solidFill>
              </a:rPr>
              <a:t> :</a:t>
            </a:r>
          </a:p>
          <a:p>
            <a:pPr lvl="1"/>
            <a:r>
              <a:rPr lang="fr-FR" dirty="0"/>
              <a:t>Initiation :</a:t>
            </a:r>
          </a:p>
          <a:p>
            <a:pPr marL="742950" lvl="1" indent="-285750">
              <a:buFontTx/>
              <a:buChar char="-"/>
            </a:pPr>
            <a:r>
              <a:rPr lang="fr-FR" b="1" dirty="0"/>
              <a:t>27 monothérapies</a:t>
            </a:r>
            <a:r>
              <a:rPr lang="fr-FR" dirty="0"/>
              <a:t> : 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16% C3G dont 4% de </a:t>
            </a:r>
            <a:r>
              <a:rPr lang="fr-FR" dirty="0" err="1"/>
              <a:t>cefotaxime</a:t>
            </a:r>
            <a:r>
              <a:rPr lang="fr-FR" dirty="0"/>
              <a:t> et 12% de </a:t>
            </a:r>
            <a:r>
              <a:rPr lang="fr-FR" dirty="0" err="1"/>
              <a:t>ceftriaxone</a:t>
            </a:r>
            <a:endParaRPr lang="fr-FR" dirty="0"/>
          </a:p>
          <a:p>
            <a:pPr marL="1200150" lvl="2" indent="-285750">
              <a:buFontTx/>
              <a:buChar char="-"/>
            </a:pPr>
            <a:r>
              <a:rPr lang="fr-FR" dirty="0"/>
              <a:t>84% amoxicilline + acide clavulanique AUGMENTIN® (dont 50% en IV et 50% en per os)</a:t>
            </a:r>
          </a:p>
          <a:p>
            <a:pPr marL="742950" lvl="1" indent="-285750">
              <a:buFontTx/>
              <a:buChar char="-"/>
            </a:pPr>
            <a:r>
              <a:rPr lang="fr-FR" b="1" dirty="0"/>
              <a:t>8 bithérapies</a:t>
            </a:r>
            <a:r>
              <a:rPr lang="fr-FR" dirty="0"/>
              <a:t> : </a:t>
            </a:r>
            <a:r>
              <a:rPr lang="fr-FR" b="1" dirty="0">
                <a:solidFill>
                  <a:srgbClr val="7030A0"/>
                </a:solidFill>
              </a:rPr>
              <a:t>7 avec un macrolide </a:t>
            </a:r>
            <a:r>
              <a:rPr lang="fr-FR" dirty="0"/>
              <a:t>et 1 avec un métronidazole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37% per os et 63% IV</a:t>
            </a:r>
          </a:p>
          <a:p>
            <a:pPr lvl="1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79659" y="370562"/>
            <a:ext cx="9870924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dans les pneumopathies bactériennes</a:t>
            </a:r>
            <a:endParaRPr lang="fr-FR" sz="4800" dirty="0">
              <a:solidFill>
                <a:schemeClr val="bg1"/>
              </a:solidFill>
            </a:endParaRP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263420"/>
              </p:ext>
            </p:extLst>
          </p:nvPr>
        </p:nvGraphicFramePr>
        <p:xfrm>
          <a:off x="7867467" y="40950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800380"/>
              </p:ext>
            </p:extLst>
          </p:nvPr>
        </p:nvGraphicFramePr>
        <p:xfrm>
          <a:off x="6444343" y="1558833"/>
          <a:ext cx="4955178" cy="440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1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" y="1461664"/>
            <a:ext cx="6957753" cy="4698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95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RESULTATS</a:t>
            </a:r>
          </a:p>
          <a:p>
            <a:pPr algn="just">
              <a:spcAft>
                <a:spcPts val="195"/>
              </a:spcAft>
            </a:pPr>
            <a:endParaRPr lang="fr-FR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fr-FR" b="1" dirty="0">
                <a:solidFill>
                  <a:srgbClr val="7030A0"/>
                </a:solidFill>
              </a:rPr>
              <a:t>Antibiothérapie</a:t>
            </a:r>
            <a:r>
              <a:rPr lang="fr-FR" dirty="0">
                <a:solidFill>
                  <a:srgbClr val="7030A0"/>
                </a:solidFill>
              </a:rPr>
              <a:t> :</a:t>
            </a:r>
          </a:p>
          <a:p>
            <a:pPr lvl="1"/>
            <a:r>
              <a:rPr lang="fr-FR" dirty="0"/>
              <a:t>Antibiothérapie totale</a:t>
            </a:r>
          </a:p>
          <a:p>
            <a:pPr lvl="2"/>
            <a:r>
              <a:rPr lang="fr-FR" b="1" dirty="0">
                <a:solidFill>
                  <a:srgbClr val="7030A0"/>
                </a:solidFill>
              </a:rPr>
              <a:t>Durée moyenne de antibiothérapie : 7.7 jours</a:t>
            </a:r>
          </a:p>
          <a:p>
            <a:pPr lvl="2"/>
            <a:r>
              <a:rPr lang="fr-FR" dirty="0"/>
              <a:t>Durée moyenne de macrolides : 5 jours 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Nombre de molécules utilisées au cours de l’antibiothérapie :</a:t>
            </a:r>
          </a:p>
          <a:p>
            <a:pPr marL="1200150" lvl="2" indent="-285750">
              <a:buFontTx/>
              <a:buChar char="-"/>
            </a:pPr>
            <a:r>
              <a:rPr lang="fr-FR" sz="1400" dirty="0"/>
              <a:t>71% : une molécule</a:t>
            </a:r>
          </a:p>
          <a:p>
            <a:pPr marL="1200150" lvl="2" indent="-285750">
              <a:buFontTx/>
              <a:buChar char="-"/>
            </a:pPr>
            <a:r>
              <a:rPr lang="fr-FR" sz="1400" dirty="0"/>
              <a:t>20% : deux molécules</a:t>
            </a:r>
          </a:p>
          <a:p>
            <a:pPr marL="1200150" lvl="2" indent="-285750">
              <a:buFontTx/>
              <a:buChar char="-"/>
            </a:pPr>
            <a:r>
              <a:rPr lang="fr-FR" sz="1400" dirty="0"/>
              <a:t>6% : trois molécules</a:t>
            </a:r>
          </a:p>
          <a:p>
            <a:pPr marL="1200150" lvl="2" indent="-285750">
              <a:buFontTx/>
              <a:buChar char="-"/>
            </a:pPr>
            <a:r>
              <a:rPr lang="fr-FR" sz="1400" dirty="0"/>
              <a:t>3% : 4 molécules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Avis référent </a:t>
            </a:r>
            <a:r>
              <a:rPr lang="fr-FR" dirty="0" err="1"/>
              <a:t>infectio</a:t>
            </a:r>
            <a:r>
              <a:rPr lang="fr-FR" dirty="0"/>
              <a:t> : 1 avis </a:t>
            </a:r>
            <a:r>
              <a:rPr lang="fr-FR" dirty="0" err="1"/>
              <a:t>infectio</a:t>
            </a:r>
            <a:r>
              <a:rPr lang="fr-FR" dirty="0"/>
              <a:t> donné</a:t>
            </a:r>
          </a:p>
          <a:p>
            <a:pPr lvl="1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79659" y="370562"/>
            <a:ext cx="9870924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dans les pneumopathies bactériennes</a:t>
            </a:r>
            <a:endParaRPr lang="fr-FR" sz="4800" dirty="0">
              <a:solidFill>
                <a:schemeClr val="bg1"/>
              </a:solidFill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992582"/>
              </p:ext>
            </p:extLst>
          </p:nvPr>
        </p:nvGraphicFramePr>
        <p:xfrm>
          <a:off x="6818811" y="1680754"/>
          <a:ext cx="4898177" cy="385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93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659" y="1461664"/>
            <a:ext cx="9762309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95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RESULTATS</a:t>
            </a:r>
          </a:p>
          <a:p>
            <a:pPr algn="just">
              <a:spcAft>
                <a:spcPts val="195"/>
              </a:spcAft>
            </a:pPr>
            <a:endParaRPr lang="fr-FR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195"/>
              </a:spcAft>
            </a:pPr>
            <a:r>
              <a:rPr lang="fr-FR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Biologie :</a:t>
            </a:r>
          </a:p>
          <a:p>
            <a:pPr lvl="0"/>
            <a:r>
              <a:rPr lang="fr-FR" dirty="0"/>
              <a:t>Germes non recherchés dans 25 dossiers soit 71%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Germes retrouvés quand recherché : </a:t>
            </a:r>
          </a:p>
          <a:p>
            <a:pPr lvl="0"/>
            <a:r>
              <a:rPr lang="fr-FR" dirty="0"/>
              <a:t>	- </a:t>
            </a:r>
            <a:r>
              <a:rPr lang="it-IT" dirty="0"/>
              <a:t>1 AgU legionelle</a:t>
            </a:r>
          </a:p>
          <a:p>
            <a:pPr lvl="0"/>
            <a:r>
              <a:rPr lang="it-IT" dirty="0"/>
              <a:t>	- H. Infliuenzae</a:t>
            </a:r>
          </a:p>
          <a:p>
            <a:pPr lvl="0"/>
            <a:r>
              <a:rPr lang="it-IT" dirty="0"/>
              <a:t>	- E. coli</a:t>
            </a:r>
          </a:p>
          <a:p>
            <a:pPr lvl="0"/>
            <a:r>
              <a:rPr lang="it-IT" dirty="0"/>
              <a:t>	- 1 M. pneumoniae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79659" y="370562"/>
            <a:ext cx="9870924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dans les pneumopathies bactériennes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66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779" y="1445039"/>
            <a:ext cx="9762309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95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RESULTATS</a:t>
            </a:r>
          </a:p>
          <a:p>
            <a:pPr algn="just">
              <a:spcAft>
                <a:spcPts val="195"/>
              </a:spcAft>
            </a:pPr>
            <a:endParaRPr lang="fr-FR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79659" y="353144"/>
            <a:ext cx="9870924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dans les pneumopathies bactériennes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778" y="2521530"/>
            <a:ext cx="9513873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95"/>
              </a:spcAft>
            </a:pPr>
            <a:r>
              <a:rPr lang="fr-FR" b="1" dirty="0">
                <a:solidFill>
                  <a:srgbClr val="7030A0"/>
                </a:solidFill>
              </a:rPr>
              <a:t>Conformité </a:t>
            </a:r>
          </a:p>
          <a:p>
            <a:pPr lvl="1" algn="just">
              <a:spcAft>
                <a:spcPts val="195"/>
              </a:spcAft>
            </a:pPr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spcAft>
                <a:spcPts val="195"/>
              </a:spcAft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Conformité uniquement sur la durée : 7/35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195"/>
              </a:spcAft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Conformité uniquement sur le choix : 13/35</a:t>
            </a:r>
          </a:p>
          <a:p>
            <a:pPr marL="742950" lvl="1" indent="-285750" algn="just">
              <a:spcAft>
                <a:spcPts val="195"/>
              </a:spcAft>
              <a:buFont typeface="Courier New" panose="02070309020205020404" pitchFamily="49" charset="0"/>
              <a:buChar char="o"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195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Conformité totale (choix + durée) : 9/35</a:t>
            </a:r>
          </a:p>
          <a:p>
            <a:pPr marL="742950" lvl="1" indent="-285750" algn="just">
              <a:spcAft>
                <a:spcPts val="195"/>
              </a:spcAft>
              <a:buFont typeface="Courier New" panose="02070309020205020404" pitchFamily="49" charset="0"/>
              <a:buChar char="o"/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195"/>
              </a:spcAft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Conformité posologie uniquement étudiée dans le cadre d’un conformité de choix :  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195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Non-conformité (choix et durée) : 6/35</a:t>
            </a:r>
            <a:endParaRPr lang="fr-FR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9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779" y="1445039"/>
            <a:ext cx="9762309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95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  <a:p>
            <a:pPr algn="just">
              <a:spcAft>
                <a:spcPts val="195"/>
              </a:spcAft>
            </a:pPr>
            <a:endParaRPr lang="fr-FR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79659" y="353144"/>
            <a:ext cx="9870924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dans les pneumopathies bactériennes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66651" y="2028581"/>
            <a:ext cx="1035449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678180" algn="l"/>
              </a:tabLst>
            </a:pPr>
            <a:r>
              <a:rPr lang="fr-F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Services des urgences sont représentatifs du type de pathologie concerné par l’audit : PNP </a:t>
            </a:r>
            <a:r>
              <a:rPr lang="fr-FR" sz="15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bactériennes </a:t>
            </a:r>
            <a:r>
              <a:rPr lang="fr-F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graves</a:t>
            </a:r>
            <a:endParaRPr lang="fr-FR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678180" algn="l"/>
              </a:tabLst>
            </a:pPr>
            <a:r>
              <a:rPr lang="fr-F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est important de noter que les nouvelles recommandations sortent en février 2025 mais l’étude a porté sur 2024 donc la non-conformité importante est explicable.</a:t>
            </a:r>
            <a:endParaRPr lang="fr-FR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678180" algn="l"/>
              </a:tabLst>
            </a:pPr>
            <a:r>
              <a:rPr lang="fr-F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durée de l’ATB est généralement trop longue et la durée minimale retrouvée dans l’audit est de 5 jours.</a:t>
            </a:r>
            <a:endParaRPr lang="fr-FR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678180" algn="l"/>
              </a:tabLst>
            </a:pPr>
            <a:r>
              <a:rPr lang="fr-F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L’amoxicilline n’a jamais été utilisée en probabiliste.</a:t>
            </a:r>
            <a:endParaRPr lang="fr-FR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678180" algn="l"/>
              </a:tabLst>
            </a:pPr>
            <a:r>
              <a:rPr lang="fr-F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15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fluoroquinolones</a:t>
            </a:r>
            <a:r>
              <a:rPr lang="fr-F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 sont quasi pas utilisées, ce qui est rassurant au regard des actualités concernant la place des FQ dans ces PNP non graves.</a:t>
            </a:r>
            <a:endParaRPr lang="fr-FR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678180" algn="l"/>
              </a:tabLst>
            </a:pPr>
            <a:r>
              <a:rPr lang="fr-F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bithérapie avec des macrolides peut </a:t>
            </a:r>
            <a:r>
              <a:rPr lang="fr-FR" sz="15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être </a:t>
            </a:r>
            <a:r>
              <a:rPr lang="fr-F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associé au fait que :</a:t>
            </a:r>
            <a:endParaRPr lang="fr-FR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135380" algn="l"/>
              </a:tabLst>
            </a:pPr>
            <a:r>
              <a:rPr lang="fr-F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cette période il y a eu une épidémie récente de mycoplasme, bactéries intracellulaire donc traitée par macrolides</a:t>
            </a:r>
            <a:endParaRPr lang="fr-FR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135380" algn="l"/>
              </a:tabLst>
            </a:pPr>
            <a:r>
              <a:rPr lang="fr-F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dernières </a:t>
            </a:r>
            <a:r>
              <a:rPr lang="fr-FR" sz="15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</a:t>
            </a:r>
            <a:r>
              <a:rPr lang="fr-F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(hors 2010) américaines de 2019 rapportent une utilisation de bithérapie d’emblée</a:t>
            </a:r>
            <a:endParaRPr lang="fr-FR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>
              <a:spcAft>
                <a:spcPts val="0"/>
              </a:spcAft>
            </a:pP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Metlay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JP,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Waterer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GW, Long AC,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Anzueto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Brozek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J,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Crothers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K, Cooley LA, Dean NC, Fine MJ,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Flanders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SA, Griffin MR,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Metersky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ML,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Musher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DM,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Restrepo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MI, Whitney CG.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Adults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Community-acquired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Pneumonia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An Official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Practice Guideline of the American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Thoracic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Society and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Infectious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Diseases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Society of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Am J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Respir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Med. 2019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1;200(7):e45-e67. </a:t>
            </a:r>
            <a:r>
              <a:rPr lang="fr-FR" sz="11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fr-FR" sz="11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10.1164/rccm.201908-1581ST. PMID: 31573350; PMCID: PMC6812437.</a:t>
            </a:r>
            <a:endParaRPr lang="fr-FR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808044"/>
            <a:ext cx="8569234" cy="3475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95"/>
              </a:spcAft>
              <a:buFont typeface="Wingdings" panose="05000000000000000000" pitchFamily="2" charset="2"/>
              <a:buChar char="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Axes amélioration :</a:t>
            </a:r>
          </a:p>
          <a:p>
            <a:pPr marL="342900" lvl="0" indent="-342900" algn="just">
              <a:lnSpc>
                <a:spcPct val="150000"/>
              </a:lnSpc>
              <a:spcAft>
                <a:spcPts val="195"/>
              </a:spcAft>
              <a:buFont typeface="Calibri" panose="020F0502020204030204" pitchFamily="34" charset="0"/>
              <a:buChar char="-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Staff spécifiques en services de MPU, SMCAU, pneumologie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95"/>
              </a:spcAft>
              <a:buFont typeface="Calibri" panose="020F0502020204030204" pitchFamily="34" charset="0"/>
              <a:buChar char="-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Fiche de Bon usage sur les durées d’antibiothérapies dans les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penumopathies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bacteriennes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communautaire à destination du CHU et les hôpitaux de la région Auvergne : pour CAI de septembre 2025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95"/>
              </a:spcAft>
              <a:buFont typeface="Calibri" panose="020F0502020204030204" pitchFamily="34" charset="0"/>
              <a:buChar char="-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Intégration du sujet dans e-learning en cours de création sur 2025 à destination des internes en médecine et médecins du CHU : pour novembre 2025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95"/>
              </a:spcAft>
              <a:buFont typeface="Calibri" panose="020F0502020204030204" pitchFamily="34" charset="0"/>
              <a:buChar char="-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tour d’audit en 2026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79659" y="353144"/>
            <a:ext cx="9870924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dans les pneumopathies bactériennes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80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Modalités administration des antibiotiques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337007" y="1994263"/>
            <a:ext cx="8886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1- Présentation de Lucie Germon sur les dispositifs d’administration sur la CAI de mars 2024 et en CAI régionale en janvier 2025</a:t>
            </a:r>
          </a:p>
          <a:p>
            <a:endParaRPr lang="fr-FR" dirty="0"/>
          </a:p>
          <a:p>
            <a:r>
              <a:rPr lang="fr-FR" dirty="0"/>
              <a:t>2- Sortie de la recommandations sur les modalités d’administration en perfusion prolongée SPILF : </a:t>
            </a:r>
            <a:r>
              <a:rPr lang="fr-FR" u="sng" dirty="0">
                <a:hlinkClick r:id="rId3"/>
              </a:rPr>
              <a:t>https://www.sciencedirect.com/science/article/pii/S2666991924001854?via%3Dihub</a:t>
            </a:r>
            <a:endParaRPr lang="fr-FR" u="sng" dirty="0"/>
          </a:p>
          <a:p>
            <a:endParaRPr lang="fr-FR" u="sng" dirty="0"/>
          </a:p>
          <a:p>
            <a:r>
              <a:rPr lang="fr-FR" dirty="0"/>
              <a:t>3- Bilan des bibliographies notamment de </a:t>
            </a:r>
            <a:r>
              <a:rPr lang="fr-FR" dirty="0" err="1"/>
              <a:t>Diamantis</a:t>
            </a:r>
            <a:r>
              <a:rPr lang="fr-FR" dirty="0"/>
              <a:t> 2020 et 2021, How to </a:t>
            </a:r>
            <a:r>
              <a:rPr lang="fr-FR" dirty="0" err="1"/>
              <a:t>avoid</a:t>
            </a:r>
            <a:r>
              <a:rPr lang="fr-FR" dirty="0"/>
              <a:t> </a:t>
            </a:r>
            <a:r>
              <a:rPr lang="fr-FR" dirty="0" err="1"/>
              <a:t>Playing</a:t>
            </a:r>
            <a:r>
              <a:rPr lang="fr-FR" dirty="0"/>
              <a:t> </a:t>
            </a:r>
            <a:r>
              <a:rPr lang="fr-FR" dirty="0" err="1"/>
              <a:t>God</a:t>
            </a:r>
            <a:r>
              <a:rPr lang="fr-FR" dirty="0"/>
              <a:t>, tableau aide HUG et Tourcoing avec la dernière recommandations SPILF 2025</a:t>
            </a:r>
          </a:p>
          <a:p>
            <a:endParaRPr lang="fr-FR" dirty="0"/>
          </a:p>
          <a:p>
            <a:r>
              <a:rPr lang="fr-FR" dirty="0"/>
              <a:t>4- Réflexion pour le CHU : équipe de Vincent Pinon pour paramétrage </a:t>
            </a:r>
            <a:r>
              <a:rPr lang="fr-FR" dirty="0" err="1"/>
              <a:t>Easily</a:t>
            </a:r>
            <a:r>
              <a:rPr lang="fr-FR" dirty="0"/>
              <a:t> + services de maladies infectieuses (IDE, cadre de santé et médecin)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Liste de molécules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Paramétrage </a:t>
            </a:r>
            <a:r>
              <a:rPr lang="fr-FR" dirty="0" err="1">
                <a:sym typeface="Wingdings" panose="05000000000000000000" pitchFamily="2" charset="2"/>
              </a:rPr>
              <a:t>easily</a:t>
            </a: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Document aide pour IDE</a:t>
            </a:r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400800" y="1445623"/>
            <a:ext cx="424978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Travail initié il y a …. Quelque temps!</a:t>
            </a:r>
          </a:p>
        </p:txBody>
      </p:sp>
    </p:spTree>
    <p:extLst>
      <p:ext uri="{BB962C8B-B14F-4D97-AF65-F5344CB8AC3E}">
        <p14:creationId xmlns:p14="http://schemas.microsoft.com/office/powerpoint/2010/main" val="17289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Modalités administration des antibiotiques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45" y="259307"/>
            <a:ext cx="11110963" cy="60017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58194" y="764212"/>
            <a:ext cx="870857" cy="54381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72845" y="764211"/>
            <a:ext cx="959993" cy="543819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3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 flash vaccination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93761" y="1638329"/>
            <a:ext cx="87259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/>
              <a:t>Contexte : </a:t>
            </a:r>
          </a:p>
          <a:p>
            <a:pPr algn="just"/>
            <a:r>
              <a:rPr lang="fr-FR" dirty="0"/>
              <a:t>Vaccination est un enjeu de santé publique</a:t>
            </a:r>
          </a:p>
          <a:p>
            <a:pPr algn="just"/>
            <a:r>
              <a:rPr lang="fr-FR" dirty="0"/>
              <a:t>Convention avec l’assurance maladie sur une liste de vaccins dans le but d’augmenter la couverture vaccinale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Objectifs</a:t>
            </a:r>
          </a:p>
          <a:p>
            <a:pPr algn="just"/>
            <a:r>
              <a:rPr lang="fr-FR" dirty="0"/>
              <a:t>Principal : Evaluer le statut vaccinal des patients en consultation</a:t>
            </a:r>
          </a:p>
          <a:p>
            <a:pPr algn="just"/>
            <a:r>
              <a:rPr lang="fr-FR" dirty="0"/>
              <a:t>Secondaires : Décrire la population et Connaître le motif de refus de vaccination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Critère d’inclusion :</a:t>
            </a:r>
            <a:endParaRPr lang="fr-FR" dirty="0"/>
          </a:p>
          <a:p>
            <a:pPr algn="just"/>
            <a:r>
              <a:rPr lang="fr-FR" dirty="0"/>
              <a:t>Population : </a:t>
            </a:r>
            <a:r>
              <a:rPr lang="fr-FR" b="1" u="sng" dirty="0"/>
              <a:t>tous les services de consultation et HDJ de médecine</a:t>
            </a:r>
          </a:p>
          <a:p>
            <a:pPr algn="just"/>
            <a:endParaRPr lang="fr-FR" b="1" u="sng" dirty="0"/>
          </a:p>
          <a:p>
            <a:pPr algn="just"/>
            <a:r>
              <a:rPr lang="fr-FR" b="1" dirty="0"/>
              <a:t>Exclusion : </a:t>
            </a:r>
            <a:r>
              <a:rPr lang="fr-FR" dirty="0"/>
              <a:t>chirurgies, réanimations, pédiatrie et gynécologie/mater, psychiatrie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Vaccins concernés </a:t>
            </a:r>
            <a:r>
              <a:rPr lang="fr-FR" dirty="0"/>
              <a:t>: grippe, </a:t>
            </a:r>
            <a:r>
              <a:rPr lang="fr-FR" dirty="0" err="1"/>
              <a:t>covid</a:t>
            </a:r>
            <a:r>
              <a:rPr lang="fr-FR" dirty="0"/>
              <a:t>, pneumocoque, DTP </a:t>
            </a:r>
            <a:r>
              <a:rPr lang="fr-FR" dirty="0" err="1"/>
              <a:t>DTPc</a:t>
            </a:r>
            <a:r>
              <a:rPr lang="fr-FR" dirty="0"/>
              <a:t>, Zona, hépatite B et rougeole</a:t>
            </a:r>
          </a:p>
        </p:txBody>
      </p:sp>
    </p:spTree>
    <p:extLst>
      <p:ext uri="{BB962C8B-B14F-4D97-AF65-F5344CB8AC3E}">
        <p14:creationId xmlns:p14="http://schemas.microsoft.com/office/powerpoint/2010/main" val="40842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Modalités administration des antibiotiques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06" y="239876"/>
            <a:ext cx="10143733" cy="63015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51047" y="505097"/>
            <a:ext cx="959993" cy="60363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79268" y="505096"/>
            <a:ext cx="827315" cy="60363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Modalités administration des antibiotiques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337007" y="1994263"/>
            <a:ext cx="8886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En cours :</a:t>
            </a:r>
          </a:p>
          <a:p>
            <a:endParaRPr lang="fr-FR" dirty="0"/>
          </a:p>
          <a:p>
            <a:r>
              <a:rPr lang="fr-FR" dirty="0"/>
              <a:t>Vérification des tableaux de synthèse,</a:t>
            </a:r>
          </a:p>
          <a:p>
            <a:r>
              <a:rPr lang="fr-FR" dirty="0"/>
              <a:t>Des concentrations maximales,</a:t>
            </a:r>
          </a:p>
          <a:p>
            <a:r>
              <a:rPr lang="fr-FR" dirty="0"/>
              <a:t>Des modalités de dilution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Puis relecture des doc par IDE MIT volontaires</a:t>
            </a:r>
          </a:p>
          <a:p>
            <a:endParaRPr lang="fr-FR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b="1" dirty="0">
                <a:solidFill>
                  <a:srgbClr val="0070C0"/>
                </a:solidFill>
                <a:sym typeface="Wingdings" panose="05000000000000000000" pitchFamily="2" charset="2"/>
              </a:rPr>
              <a:t>A qui donner la disponibilité des protocoles sur </a:t>
            </a:r>
            <a:r>
              <a:rPr lang="fr-FR" b="1" dirty="0" err="1">
                <a:solidFill>
                  <a:srgbClr val="0070C0"/>
                </a:solidFill>
                <a:sym typeface="Wingdings" panose="05000000000000000000" pitchFamily="2" charset="2"/>
              </a:rPr>
              <a:t>Easily</a:t>
            </a:r>
            <a:r>
              <a:rPr lang="fr-FR" b="1" dirty="0">
                <a:solidFill>
                  <a:srgbClr val="0070C0"/>
                </a:solidFill>
                <a:sym typeface="Wingdings" panose="05000000000000000000" pitchFamily="2" charset="2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Rappel : les dispositifs médicaux type pompes volumétriques : </a:t>
            </a:r>
            <a:r>
              <a:rPr lang="fr-FR" b="1" dirty="0">
                <a:solidFill>
                  <a:srgbClr val="0070C0"/>
                </a:solidFill>
                <a:sym typeface="Wingdings" panose="05000000000000000000" pitchFamily="2" charset="2"/>
              </a:rPr>
              <a:t>demande à faire auprès du CAL via le chef de service de l’unité</a:t>
            </a:r>
            <a:endParaRPr lang="fr-FR" b="1" dirty="0">
              <a:solidFill>
                <a:srgbClr val="0070C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08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7007" y="1587242"/>
            <a:ext cx="1030635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Aztréonam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avibactam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EMBLAVEO®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quelle place au CHU ?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ès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dérogatoire actuellement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 début du travail possible 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Rézafungine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quelle place potentielle au CHU ?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Maxime MONIOT Laboratoire de Mycologie, Claire Chatron, pharmacie ; Natacha Mrozek, MIT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è"/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è"/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fr-FR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Cefepime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fr-FR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Emetazobactam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EXBLIEP® 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spectre : BLSE uniquement Evaluation par labo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bactério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début 2025 -&gt;&gt; Fréderic</a:t>
            </a:r>
          </a:p>
          <a:p>
            <a:pPr marL="285750" lvl="0" indent="-285750">
              <a:buFontTx/>
              <a:buChar char="-"/>
            </a:pPr>
            <a:r>
              <a:rPr lang="fr-FR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Céfépime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fr-FR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zidebactam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spectre : idem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aztreonam+avibactam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éval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labo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bacterio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/CNR résistances des entérobactéries</a:t>
            </a:r>
          </a:p>
          <a:p>
            <a:pPr marL="285750" lvl="0" indent="-285750">
              <a:buFontTx/>
              <a:buChar char="-"/>
            </a:pPr>
            <a:r>
              <a:rPr lang="fr-FR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Céfépime+taniborbactam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évalué en début d’année par labo de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bactério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Une association anti-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acinetobacter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baumanii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   </a:t>
            </a:r>
            <a:r>
              <a:rPr lang="fr-FR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Carbapeneme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voie orale 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(mais pas à court terme)</a:t>
            </a:r>
          </a:p>
        </p:txBody>
      </p:sp>
      <p:sp>
        <p:nvSpPr>
          <p:cNvPr id="3" name="Rectangle 2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Nouvelles thérapeutiques </a:t>
            </a:r>
            <a:r>
              <a:rPr lang="fr-FR" sz="2400" b="1" dirty="0">
                <a:solidFill>
                  <a:schemeClr val="bg1"/>
                </a:solidFill>
              </a:rPr>
              <a:t> 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1" y="2099744"/>
            <a:ext cx="822851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Rappels Alerte </a:t>
            </a:r>
            <a:r>
              <a:rPr lang="fr-FR" sz="2400" b="1" dirty="0" smtClean="0">
                <a:solidFill>
                  <a:schemeClr val="bg1"/>
                </a:solidFill>
              </a:rPr>
              <a:t>DGS : </a:t>
            </a:r>
            <a:r>
              <a:rPr lang="fr-FR" sz="2400" b="1" dirty="0" err="1" smtClean="0">
                <a:solidFill>
                  <a:schemeClr val="bg1"/>
                </a:solidFill>
              </a:rPr>
              <a:t>méningo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2503" y="1282157"/>
            <a:ext cx="682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bullnat_infections_invasives_meningo_20250219.pdf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281" y="1822745"/>
            <a:ext cx="8035869" cy="37619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88525" y="5917536"/>
            <a:ext cx="6662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/>
              <a:t>Situation des infections invasives à méningocoque en France au 31 janvier 2025. Bulletin. Édition nationale. Saint-Maurice : Santé publique France, 2 p. Février 2025</a:t>
            </a:r>
          </a:p>
        </p:txBody>
      </p:sp>
    </p:spTree>
    <p:extLst>
      <p:ext uri="{BB962C8B-B14F-4D97-AF65-F5344CB8AC3E}">
        <p14:creationId xmlns:p14="http://schemas.microsoft.com/office/powerpoint/2010/main" val="36469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40" y="1550126"/>
            <a:ext cx="6474904" cy="41005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817" y="404268"/>
            <a:ext cx="7905750" cy="9810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405" y="5713641"/>
            <a:ext cx="8010525" cy="7429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852" y="3206592"/>
            <a:ext cx="4562475" cy="22860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02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777" y="921094"/>
            <a:ext cx="7934325" cy="1019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53394" y="5998899"/>
            <a:ext cx="6662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/>
              <a:t>Situation des infections invasives à méningocoque en France au 31 janvier 2025. Bulletin. Édition nationale. Saint-Maurice : Santé publique France, 2 p. Février 2025</a:t>
            </a:r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777" y="2425336"/>
            <a:ext cx="7810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3406" y="20956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7 infections à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</a:rPr>
              <a:t>Meningo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 depuis 1 an : </a:t>
            </a:r>
            <a:endParaRPr lang="fr-FR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</a:rPr>
              <a:t>3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à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</a:rPr>
              <a:t>sérotype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 B en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</a:rPr>
              <a:t>2025 1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en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</a:rPr>
              <a:t>2024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</a:rPr>
              <a:t>3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à W dont une arthrite.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14196" y="623111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Méningo</a:t>
            </a:r>
            <a:r>
              <a:rPr lang="fr-FR" sz="2400" b="1" dirty="0" smtClean="0">
                <a:solidFill>
                  <a:schemeClr val="bg1"/>
                </a:solidFill>
              </a:rPr>
              <a:t> au CHU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3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Autres informations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2354" y="2177142"/>
            <a:ext cx="8778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Mise en place d’un sous groupe 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Circuit pour obtenir le BAT = sérothérapie = antitoxine botulique</a:t>
            </a:r>
          </a:p>
          <a:p>
            <a:r>
              <a:rPr lang="fr-FR" dirty="0" smtClean="0"/>
              <a:t>Médicament en accès dérogatoire</a:t>
            </a:r>
          </a:p>
          <a:p>
            <a:r>
              <a:rPr lang="fr-FR" dirty="0" smtClean="0"/>
              <a:t>Pas de dose d’avance dans les hôpitaux, tout est centralisé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Retour sur les cas en cours par les médecins présents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ym typeface="Wingdings" panose="05000000000000000000" pitchFamily="2" charset="2"/>
              </a:rPr>
              <a:t>Rifampicine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Plus besoin du document pour le laboratoire SANOFI en intra CHU ni pour la ville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Ce sont les pharmaciens de ville qui appellent le laboratoire pour continuer l’approvisionnement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Pour rappel, attention aux interactions avec cette molécule : puissant inducteur enzymatique du CYP 3A4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10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 flash vaccination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337007" y="1939393"/>
            <a:ext cx="95664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Modalités de recueil </a:t>
            </a:r>
          </a:p>
          <a:p>
            <a:endParaRPr lang="fr-FR" b="1" dirty="0"/>
          </a:p>
          <a:p>
            <a:r>
              <a:rPr lang="fr-FR" b="1" dirty="0"/>
              <a:t>1 jour donné avant vacances d’avril </a:t>
            </a:r>
          </a:p>
          <a:p>
            <a:endParaRPr lang="fr-FR" dirty="0"/>
          </a:p>
          <a:p>
            <a:r>
              <a:rPr lang="fr-FR" dirty="0"/>
              <a:t>Recueil sur grille d’audit papier définissant :</a:t>
            </a:r>
          </a:p>
          <a:p>
            <a:r>
              <a:rPr lang="fr-FR" dirty="0"/>
              <a:t>-Population : servie, âge, sexe, </a:t>
            </a:r>
            <a:r>
              <a:rPr lang="fr-FR" dirty="0" err="1"/>
              <a:t>comobidités</a:t>
            </a:r>
            <a:r>
              <a:rPr lang="fr-FR" dirty="0"/>
              <a:t>, </a:t>
            </a:r>
            <a:r>
              <a:rPr lang="fr-FR" dirty="0" smtClean="0"/>
              <a:t>professionnels </a:t>
            </a:r>
            <a:r>
              <a:rPr lang="fr-FR" dirty="0"/>
              <a:t>de santé </a:t>
            </a:r>
            <a:r>
              <a:rPr lang="fr-FR" dirty="0" smtClean="0"/>
              <a:t>impliqués </a:t>
            </a:r>
            <a:r>
              <a:rPr lang="fr-FR" dirty="0"/>
              <a:t>dans le suivi de la vaccination du patient, carnet de vaccination</a:t>
            </a:r>
          </a:p>
          <a:p>
            <a:r>
              <a:rPr lang="fr-FR" dirty="0"/>
              <a:t>-Vaccins</a:t>
            </a:r>
          </a:p>
          <a:p>
            <a:r>
              <a:rPr lang="fr-FR" dirty="0"/>
              <a:t>-Raison de non vaccination</a:t>
            </a:r>
          </a:p>
          <a:p>
            <a:endParaRPr lang="fr-FR" dirty="0"/>
          </a:p>
          <a:p>
            <a:r>
              <a:rPr lang="fr-FR" dirty="0"/>
              <a:t>Tous les documents papier sont ensuite à envoyer par courrier à la pharmacie pour centralisation</a:t>
            </a:r>
          </a:p>
          <a:p>
            <a:endParaRPr lang="fr-FR" dirty="0"/>
          </a:p>
          <a:p>
            <a:r>
              <a:rPr lang="fr-FR" dirty="0"/>
              <a:t>Saisie dans un Excel commun de résultats par externe en pharmacie détaché sur cette mission</a:t>
            </a:r>
          </a:p>
        </p:txBody>
      </p:sp>
    </p:spTree>
    <p:extLst>
      <p:ext uri="{BB962C8B-B14F-4D97-AF65-F5344CB8AC3E}">
        <p14:creationId xmlns:p14="http://schemas.microsoft.com/office/powerpoint/2010/main" val="19999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 flash vaccination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74" y="139481"/>
            <a:ext cx="10257284" cy="64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 flash vaccination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76252" y="1506828"/>
            <a:ext cx="377952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Autre information du GT vaccination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4033" y="2611959"/>
            <a:ext cx="96142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- Semaine de la vaccination : 27 avril au 3 mai</a:t>
            </a:r>
          </a:p>
          <a:p>
            <a:endParaRPr lang="fr-FR" b="1" dirty="0"/>
          </a:p>
          <a:p>
            <a:r>
              <a:rPr lang="fr-FR" dirty="0"/>
              <a:t>Power point de communication qui passera sur les télé des consultations de tout le CHU</a:t>
            </a:r>
          </a:p>
          <a:p>
            <a:r>
              <a:rPr lang="fr-FR" dirty="0"/>
              <a:t>Formalisation par le GT prochainement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/>
              <a:t>Affiches pour communiquer autour de la vaccination pour les patients</a:t>
            </a:r>
          </a:p>
          <a:p>
            <a:r>
              <a:rPr lang="fr-FR" dirty="0"/>
              <a:t>« ICI on vaccine au CHU »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93461"/>
            <a:ext cx="1048149" cy="73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64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763" y="360608"/>
            <a:ext cx="193183" cy="1146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7007" y="649236"/>
            <a:ext cx="9182640" cy="46166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706880" y="2307771"/>
            <a:ext cx="804672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/>
              <a:t>1- </a:t>
            </a:r>
            <a:r>
              <a:rPr lang="fr-FR" sz="2000" b="1" dirty="0"/>
              <a:t>Justification des antibiothérapies de plus de 7 jours</a:t>
            </a:r>
          </a:p>
          <a:p>
            <a:pPr algn="just">
              <a:lnSpc>
                <a:spcPct val="150000"/>
              </a:lnSpc>
            </a:pPr>
            <a:r>
              <a:rPr lang="fr-FR" sz="2000" dirty="0"/>
              <a:t>Audit obligatoire et imposé pour le CAQES 2024</a:t>
            </a:r>
          </a:p>
          <a:p>
            <a:pPr algn="just">
              <a:lnSpc>
                <a:spcPct val="150000"/>
              </a:lnSpc>
            </a:pPr>
            <a:endParaRPr lang="fr-FR" sz="2000" dirty="0"/>
          </a:p>
          <a:p>
            <a:pPr algn="just">
              <a:lnSpc>
                <a:spcPct val="150000"/>
              </a:lnSpc>
            </a:pPr>
            <a:r>
              <a:rPr lang="fr-FR" sz="2000" b="1" dirty="0"/>
              <a:t>2-Bon usage des antibiotiques dans le cadre des pneumopathies bactériennes </a:t>
            </a:r>
          </a:p>
          <a:p>
            <a:pPr algn="just">
              <a:lnSpc>
                <a:spcPct val="150000"/>
              </a:lnSpc>
            </a:pPr>
            <a:r>
              <a:rPr lang="fr-FR" sz="2000" dirty="0"/>
              <a:t>Audit libre</a:t>
            </a:r>
          </a:p>
        </p:txBody>
      </p:sp>
    </p:spTree>
    <p:extLst>
      <p:ext uri="{BB962C8B-B14F-4D97-AF65-F5344CB8AC3E}">
        <p14:creationId xmlns:p14="http://schemas.microsoft.com/office/powerpoint/2010/main" val="24796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9659" y="387979"/>
            <a:ext cx="9182640" cy="461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Audits bon usage de l’antibiothérapie &gt; 7 jours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448" y="5885646"/>
            <a:ext cx="1048149" cy="73409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77355" y="1240247"/>
            <a:ext cx="9163627" cy="2133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Contexte 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 cadre du suivi du bon usage des médicaments, il est important d’évaluer la pertinence des prescriptions.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 :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évaluer la conformité des pratiques de prescription en antibiothérapie en terme de durée par rapport aux référentiels en vigueur, pour les traitements antibiotiques curatifs de plus de 7 jours en hospitalisation complète ou initiés à l’hôpital.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659" y="3764833"/>
            <a:ext cx="7920204" cy="248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95"/>
              </a:spcAft>
            </a:pP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Composition de l’équipe projet </a:t>
            </a:r>
            <a:endParaRPr lang="fr-FR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95"/>
              </a:spcAft>
              <a:buFont typeface="Calibri" panose="020F0502020204030204" pitchFamily="34" charset="0"/>
              <a:buChar char="-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Magali Vidal, infectiologue, service Maladies Infectieuses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95"/>
              </a:spcAft>
              <a:buFont typeface="Calibri" panose="020F0502020204030204" pitchFamily="34" charset="0"/>
              <a:buChar char="-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Natacha Mrozek, infectiologue, service Maladies Infectieuses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95"/>
              </a:spcAft>
              <a:buFont typeface="Calibri" panose="020F0502020204030204" pitchFamily="34" charset="0"/>
              <a:buChar char="-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Clément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Théis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infectiologue, service Maladies Infectieuses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95"/>
              </a:spcAft>
              <a:buFont typeface="Calibri" panose="020F0502020204030204" pitchFamily="34" charset="0"/>
              <a:buChar char="-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Léa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Dusséaux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interne en pharmacie, service Pharmacie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95"/>
              </a:spcAft>
              <a:buFont typeface="Calibri" panose="020F0502020204030204" pitchFamily="34" charset="0"/>
              <a:buChar char="-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Olivier Baud, médecin hygiéniste, service d’Hygiène Hospitalière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95"/>
              </a:spcAft>
              <a:buFont typeface="Calibri" panose="020F0502020204030204" pitchFamily="34" charset="0"/>
              <a:buChar char="-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Fabienne Tavani, médecin hygiéniste, service d’Hygiène Hospitalière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95"/>
              </a:spcAft>
              <a:buFont typeface="Calibri" panose="020F0502020204030204" pitchFamily="34" charset="0"/>
              <a:buChar char="-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Claire Chatron, pharmacien hospitalier, service Pharmacie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2858</Words>
  <Application>Microsoft Office PowerPoint</Application>
  <PresentationFormat>Grand écran</PresentationFormat>
  <Paragraphs>399</Paragraphs>
  <Slides>47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Courier New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 de Clermont-Fd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Chatron Claire</dc:creator>
  <cp:lastModifiedBy>Chatron Claire</cp:lastModifiedBy>
  <cp:revision>150</cp:revision>
  <dcterms:created xsi:type="dcterms:W3CDTF">2024-03-14T16:44:30Z</dcterms:created>
  <dcterms:modified xsi:type="dcterms:W3CDTF">2025-03-17T16:50:05Z</dcterms:modified>
</cp:coreProperties>
</file>