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329" r:id="rId3"/>
    <p:sldId id="303" r:id="rId4"/>
    <p:sldId id="304" r:id="rId5"/>
    <p:sldId id="305" r:id="rId6"/>
    <p:sldId id="326" r:id="rId7"/>
    <p:sldId id="309" r:id="rId8"/>
    <p:sldId id="327" r:id="rId9"/>
    <p:sldId id="306" r:id="rId10"/>
    <p:sldId id="323" r:id="rId11"/>
    <p:sldId id="311" r:id="rId12"/>
    <p:sldId id="312" r:id="rId13"/>
    <p:sldId id="313" r:id="rId14"/>
    <p:sldId id="315" r:id="rId15"/>
    <p:sldId id="317" r:id="rId16"/>
    <p:sldId id="316" r:id="rId17"/>
    <p:sldId id="318" r:id="rId18"/>
    <p:sldId id="320" r:id="rId19"/>
    <p:sldId id="273" r:id="rId20"/>
    <p:sldId id="272" r:id="rId21"/>
    <p:sldId id="262" r:id="rId22"/>
    <p:sldId id="271" r:id="rId23"/>
    <p:sldId id="263" r:id="rId24"/>
    <p:sldId id="322" r:id="rId25"/>
    <p:sldId id="264" r:id="rId26"/>
    <p:sldId id="274" r:id="rId27"/>
    <p:sldId id="328" r:id="rId28"/>
    <p:sldId id="267" r:id="rId29"/>
  </p:sldIdLst>
  <p:sldSz cx="18288000" cy="10287000"/>
  <p:notesSz cx="6797675" cy="9928225"/>
  <p:embeddedFontLst>
    <p:embeddedFont>
      <p:font typeface="Public Sans" panose="020B0604020202020204" charset="0"/>
      <p:regular r:id="rId31"/>
    </p:embeddedFont>
    <p:embeddedFont>
      <p:font typeface="Cambria" panose="02040503050406030204" pitchFamily="18" charset="0"/>
      <p:regular r:id="rId32"/>
      <p:bold r:id="rId33"/>
      <p:italic r:id="rId34"/>
      <p:boldItalic r:id="rId35"/>
    </p:embeddedFont>
    <p:embeddedFont>
      <p:font typeface="Playfair Display" panose="020B0604020202020204" charset="0"/>
      <p:regular r:id="rId36"/>
      <p:bold r:id="rId37"/>
      <p:italic r:id="rId38"/>
      <p:boldItalic r:id="rId39"/>
    </p:embeddedFont>
    <p:embeddedFont>
      <p:font typeface="Leelawadee" panose="020B0502040204020203" pitchFamily="34" charset="-34"/>
      <p:regular r:id="rId40"/>
      <p:bold r:id="rId41"/>
    </p:embeddedFont>
    <p:embeddedFont>
      <p:font typeface="ＭＳ Ｐゴシック" panose="020B0600070205080204" pitchFamily="34" charset="-128"/>
      <p:regular r:id="rId42"/>
    </p:embeddedFont>
    <p:embeddedFont>
      <p:font typeface="Calibri" panose="020F0502020204030204" pitchFamily="34" charset="0"/>
      <p:regular r:id="rId43"/>
      <p:bold r:id="rId44"/>
      <p:italic r:id="rId45"/>
      <p:boldItalic r:id="rId46"/>
    </p:embeddedFont>
    <p:embeddedFont>
      <p:font typeface="Playfair Display Italics"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ureyras Melanie" initials="LM" lastIdx="22" clrIdx="0">
    <p:extLst>
      <p:ext uri="{19B8F6BF-5375-455C-9EA6-DF929625EA0E}">
        <p15:presenceInfo xmlns:p15="http://schemas.microsoft.com/office/powerpoint/2012/main" userId="Laboureyras Melanie" providerId="None"/>
      </p:ext>
    </p:extLst>
  </p:cmAuthor>
  <p:cmAuthor id="2" name="Jacomet Christine" initials="JC" lastIdx="1" clrIdx="2">
    <p:extLst>
      <p:ext uri="{19B8F6BF-5375-455C-9EA6-DF929625EA0E}">
        <p15:presenceInfo xmlns:p15="http://schemas.microsoft.com/office/powerpoint/2012/main" userId="S-1-5-21-596637696-429993262-3554767669-9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4BB"/>
    <a:srgbClr val="F4F3EE"/>
    <a:srgbClr val="64685A"/>
    <a:srgbClr val="778980"/>
    <a:srgbClr val="5A6861"/>
    <a:srgbClr val="7C9082"/>
    <a:srgbClr val="FF9966"/>
    <a:srgbClr val="E5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89639" autoAdjust="0"/>
  </p:normalViewPr>
  <p:slideViewPr>
    <p:cSldViewPr>
      <p:cViewPr varScale="1">
        <p:scale>
          <a:sx n="67" d="100"/>
          <a:sy n="67" d="100"/>
        </p:scale>
        <p:origin x="4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89815965959455E-2"/>
          <c:y val="2.3069052593476726E-2"/>
          <c:w val="0.71062259909536107"/>
          <c:h val="0.92827985122194967"/>
        </c:manualLayout>
      </c:layout>
      <c:lineChart>
        <c:grouping val="standard"/>
        <c:varyColors val="0"/>
        <c:ser>
          <c:idx val="0"/>
          <c:order val="0"/>
          <c:tx>
            <c:strRef>
              <c:f>Résultats!$A$6</c:f>
              <c:strCache>
                <c:ptCount val="1"/>
                <c:pt idx="0">
                  <c:v>Lyon Vallée du Rhône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Résultats!$B$3:$I$3</c:f>
              <c:numCache>
                <c:formatCode>@</c:formatCode>
                <c:ptCount val="8"/>
                <c:pt idx="0">
                  <c:v>2016</c:v>
                </c:pt>
                <c:pt idx="1">
                  <c:v>2017</c:v>
                </c:pt>
                <c:pt idx="2">
                  <c:v>2018</c:v>
                </c:pt>
                <c:pt idx="3">
                  <c:v>2019</c:v>
                </c:pt>
                <c:pt idx="4">
                  <c:v>2020</c:v>
                </c:pt>
                <c:pt idx="5">
                  <c:v>2021</c:v>
                </c:pt>
                <c:pt idx="6" formatCode="General">
                  <c:v>2022</c:v>
                </c:pt>
                <c:pt idx="7" formatCode="General">
                  <c:v>2023</c:v>
                </c:pt>
              </c:numCache>
            </c:numRef>
          </c:cat>
          <c:val>
            <c:numRef>
              <c:f>Résultats!$B$6:$I$6</c:f>
              <c:numCache>
                <c:formatCode>General</c:formatCode>
                <c:ptCount val="8"/>
                <c:pt idx="0">
                  <c:v>186</c:v>
                </c:pt>
                <c:pt idx="1">
                  <c:v>157</c:v>
                </c:pt>
                <c:pt idx="2">
                  <c:v>156</c:v>
                </c:pt>
                <c:pt idx="3">
                  <c:v>134</c:v>
                </c:pt>
                <c:pt idx="4">
                  <c:v>116</c:v>
                </c:pt>
                <c:pt idx="5">
                  <c:v>118</c:v>
                </c:pt>
                <c:pt idx="6">
                  <c:v>127</c:v>
                </c:pt>
                <c:pt idx="7">
                  <c:v>137</c:v>
                </c:pt>
              </c:numCache>
            </c:numRef>
          </c:val>
          <c:smooth val="0"/>
          <c:extLst>
            <c:ext xmlns:c16="http://schemas.microsoft.com/office/drawing/2014/chart" uri="{C3380CC4-5D6E-409C-BE32-E72D297353CC}">
              <c16:uniqueId val="{00000000-E22E-4E1D-9B5D-5ACE60EDB81C}"/>
            </c:ext>
          </c:extLst>
        </c:ser>
        <c:ser>
          <c:idx val="1"/>
          <c:order val="1"/>
          <c:tx>
            <c:strRef>
              <c:f>Résultats!$A$5</c:f>
              <c:strCache>
                <c:ptCount val="1"/>
                <c:pt idx="0">
                  <c:v>Auvergne-Loire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Résultats!$B$3:$I$3</c:f>
              <c:numCache>
                <c:formatCode>@</c:formatCode>
                <c:ptCount val="8"/>
                <c:pt idx="0">
                  <c:v>2016</c:v>
                </c:pt>
                <c:pt idx="1">
                  <c:v>2017</c:v>
                </c:pt>
                <c:pt idx="2">
                  <c:v>2018</c:v>
                </c:pt>
                <c:pt idx="3">
                  <c:v>2019</c:v>
                </c:pt>
                <c:pt idx="4">
                  <c:v>2020</c:v>
                </c:pt>
                <c:pt idx="5">
                  <c:v>2021</c:v>
                </c:pt>
                <c:pt idx="6" formatCode="General">
                  <c:v>2022</c:v>
                </c:pt>
                <c:pt idx="7" formatCode="General">
                  <c:v>2023</c:v>
                </c:pt>
              </c:numCache>
            </c:numRef>
          </c:cat>
          <c:val>
            <c:numRef>
              <c:f>Résultats!$B$5:$I$5</c:f>
              <c:numCache>
                <c:formatCode>General</c:formatCode>
                <c:ptCount val="8"/>
                <c:pt idx="0">
                  <c:v>61</c:v>
                </c:pt>
                <c:pt idx="1">
                  <c:v>81</c:v>
                </c:pt>
                <c:pt idx="2">
                  <c:v>90</c:v>
                </c:pt>
                <c:pt idx="3">
                  <c:v>64</c:v>
                </c:pt>
                <c:pt idx="4">
                  <c:v>63</c:v>
                </c:pt>
                <c:pt idx="5">
                  <c:v>62</c:v>
                </c:pt>
                <c:pt idx="6">
                  <c:v>70</c:v>
                </c:pt>
                <c:pt idx="7">
                  <c:v>67</c:v>
                </c:pt>
              </c:numCache>
            </c:numRef>
          </c:val>
          <c:smooth val="0"/>
          <c:extLst>
            <c:ext xmlns:c16="http://schemas.microsoft.com/office/drawing/2014/chart" uri="{C3380CC4-5D6E-409C-BE32-E72D297353CC}">
              <c16:uniqueId val="{00000001-E22E-4E1D-9B5D-5ACE60EDB81C}"/>
            </c:ext>
          </c:extLst>
        </c:ser>
        <c:ser>
          <c:idx val="2"/>
          <c:order val="2"/>
          <c:tx>
            <c:strRef>
              <c:f>Résultats!$A$4</c:f>
              <c:strCache>
                <c:ptCount val="1"/>
                <c:pt idx="0">
                  <c:v>Arc alpin</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Résultats!$B$3:$I$3</c:f>
              <c:numCache>
                <c:formatCode>@</c:formatCode>
                <c:ptCount val="8"/>
                <c:pt idx="0">
                  <c:v>2016</c:v>
                </c:pt>
                <c:pt idx="1">
                  <c:v>2017</c:v>
                </c:pt>
                <c:pt idx="2">
                  <c:v>2018</c:v>
                </c:pt>
                <c:pt idx="3">
                  <c:v>2019</c:v>
                </c:pt>
                <c:pt idx="4">
                  <c:v>2020</c:v>
                </c:pt>
                <c:pt idx="5">
                  <c:v>2021</c:v>
                </c:pt>
                <c:pt idx="6" formatCode="General">
                  <c:v>2022</c:v>
                </c:pt>
                <c:pt idx="7" formatCode="General">
                  <c:v>2023</c:v>
                </c:pt>
              </c:numCache>
            </c:numRef>
          </c:cat>
          <c:val>
            <c:numRef>
              <c:f>Résultats!$B$4:$I$4</c:f>
              <c:numCache>
                <c:formatCode>General</c:formatCode>
                <c:ptCount val="8"/>
                <c:pt idx="0">
                  <c:v>86</c:v>
                </c:pt>
                <c:pt idx="1">
                  <c:v>114</c:v>
                </c:pt>
                <c:pt idx="2">
                  <c:v>118</c:v>
                </c:pt>
                <c:pt idx="3">
                  <c:v>86</c:v>
                </c:pt>
                <c:pt idx="4">
                  <c:v>79</c:v>
                </c:pt>
                <c:pt idx="5">
                  <c:v>56</c:v>
                </c:pt>
                <c:pt idx="6">
                  <c:v>84</c:v>
                </c:pt>
                <c:pt idx="7">
                  <c:v>99</c:v>
                </c:pt>
              </c:numCache>
            </c:numRef>
          </c:val>
          <c:smooth val="0"/>
          <c:extLst>
            <c:ext xmlns:c16="http://schemas.microsoft.com/office/drawing/2014/chart" uri="{C3380CC4-5D6E-409C-BE32-E72D297353CC}">
              <c16:uniqueId val="{00000002-E22E-4E1D-9B5D-5ACE60EDB81C}"/>
            </c:ext>
          </c:extLst>
        </c:ser>
        <c:ser>
          <c:idx val="3"/>
          <c:order val="3"/>
          <c:tx>
            <c:strRef>
              <c:f>Résultats!$A$7</c:f>
              <c:strCache>
                <c:ptCount val="1"/>
                <c:pt idx="0">
                  <c:v>Auvergne-Rhône-Alpes</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Résultats!$B$3:$I$3</c:f>
              <c:numCache>
                <c:formatCode>@</c:formatCode>
                <c:ptCount val="8"/>
                <c:pt idx="0">
                  <c:v>2016</c:v>
                </c:pt>
                <c:pt idx="1">
                  <c:v>2017</c:v>
                </c:pt>
                <c:pt idx="2">
                  <c:v>2018</c:v>
                </c:pt>
                <c:pt idx="3">
                  <c:v>2019</c:v>
                </c:pt>
                <c:pt idx="4">
                  <c:v>2020</c:v>
                </c:pt>
                <c:pt idx="5">
                  <c:v>2021</c:v>
                </c:pt>
                <c:pt idx="6" formatCode="General">
                  <c:v>2022</c:v>
                </c:pt>
                <c:pt idx="7" formatCode="General">
                  <c:v>2023</c:v>
                </c:pt>
              </c:numCache>
            </c:numRef>
          </c:cat>
          <c:val>
            <c:numRef>
              <c:f>Résultats!$B$7:$I$7</c:f>
              <c:numCache>
                <c:formatCode>General</c:formatCode>
                <c:ptCount val="8"/>
                <c:pt idx="0">
                  <c:v>333</c:v>
                </c:pt>
                <c:pt idx="1">
                  <c:v>352</c:v>
                </c:pt>
                <c:pt idx="2">
                  <c:v>364</c:v>
                </c:pt>
                <c:pt idx="3">
                  <c:v>284</c:v>
                </c:pt>
                <c:pt idx="4">
                  <c:v>258</c:v>
                </c:pt>
                <c:pt idx="5">
                  <c:v>236</c:v>
                </c:pt>
                <c:pt idx="6">
                  <c:v>281</c:v>
                </c:pt>
                <c:pt idx="7">
                  <c:v>303</c:v>
                </c:pt>
              </c:numCache>
            </c:numRef>
          </c:val>
          <c:smooth val="0"/>
          <c:extLst>
            <c:ext xmlns:c16="http://schemas.microsoft.com/office/drawing/2014/chart" uri="{C3380CC4-5D6E-409C-BE32-E72D297353CC}">
              <c16:uniqueId val="{00000003-E22E-4E1D-9B5D-5ACE60EDB81C}"/>
            </c:ext>
          </c:extLst>
        </c:ser>
        <c:dLbls>
          <c:dLblPos val="ctr"/>
          <c:showLegendKey val="0"/>
          <c:showVal val="1"/>
          <c:showCatName val="0"/>
          <c:showSerName val="0"/>
          <c:showPercent val="0"/>
          <c:showBubbleSize val="0"/>
        </c:dLbls>
        <c:marker val="1"/>
        <c:smooth val="0"/>
        <c:axId val="606643080"/>
        <c:axId val="606627336"/>
      </c:lineChart>
      <c:catAx>
        <c:axId val="606643080"/>
        <c:scaling>
          <c:orientation val="minMax"/>
        </c:scaling>
        <c:delete val="0"/>
        <c:axPos val="b"/>
        <c:numFmt formatCode="@"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606627336"/>
        <c:crosses val="autoZero"/>
        <c:auto val="1"/>
        <c:lblAlgn val="ctr"/>
        <c:lblOffset val="100"/>
        <c:noMultiLvlLbl val="0"/>
      </c:catAx>
      <c:valAx>
        <c:axId val="6066273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06643080"/>
        <c:crosses val="autoZero"/>
        <c:crossBetween val="between"/>
      </c:valAx>
      <c:spPr>
        <a:noFill/>
        <a:ln>
          <a:noFill/>
        </a:ln>
        <a:effectLst/>
      </c:spPr>
    </c:plotArea>
    <c:legend>
      <c:legendPos val="b"/>
      <c:layout>
        <c:manualLayout>
          <c:xMode val="edge"/>
          <c:yMode val="edge"/>
          <c:x val="5.1199609664176603E-2"/>
          <c:y val="0.89889538807649039"/>
          <c:w val="0.79361217668304296"/>
          <c:h val="3.443794525684289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lumMod val="75000"/>
          <a:lumOff val="2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1179331750197893E-2"/>
          <c:y val="1.6517319638157543E-2"/>
          <c:w val="0.91510160520715067"/>
          <c:h val="0.81772856082232748"/>
        </c:manualLayout>
      </c:layout>
      <c:barChart>
        <c:barDir val="col"/>
        <c:grouping val="clustered"/>
        <c:varyColors val="0"/>
        <c:ser>
          <c:idx val="0"/>
          <c:order val="0"/>
          <c:tx>
            <c:strRef>
              <c:f>Résultats!$K$38</c:f>
              <c:strCache>
                <c:ptCount val="1"/>
                <c:pt idx="0">
                  <c:v>France</c:v>
                </c:pt>
              </c:strCache>
            </c:strRef>
          </c:tx>
          <c:spPr>
            <a:solidFill>
              <a:srgbClr val="FF0066"/>
            </a:solidFill>
            <a:ln>
              <a:solidFill>
                <a:srgbClr val="FF006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Résultats!$L$37:$N$37</c:f>
              <c:strCache>
                <c:ptCount val="3"/>
                <c:pt idx="0">
                  <c:v>Masculin</c:v>
                </c:pt>
                <c:pt idx="1">
                  <c:v>Féminin</c:v>
                </c:pt>
                <c:pt idx="2">
                  <c:v>Transgenre</c:v>
                </c:pt>
              </c:strCache>
            </c:strRef>
          </c:cat>
          <c:val>
            <c:numRef>
              <c:f>Résultats!$L$38:$N$38</c:f>
              <c:numCache>
                <c:formatCode>0%</c:formatCode>
                <c:ptCount val="3"/>
                <c:pt idx="0">
                  <c:v>0.55958549222797926</c:v>
                </c:pt>
                <c:pt idx="1">
                  <c:v>0.13725490196078433</c:v>
                </c:pt>
                <c:pt idx="2">
                  <c:v>0.14285714285714285</c:v>
                </c:pt>
              </c:numCache>
            </c:numRef>
          </c:val>
          <c:extLst>
            <c:ext xmlns:c16="http://schemas.microsoft.com/office/drawing/2014/chart" uri="{C3380CC4-5D6E-409C-BE32-E72D297353CC}">
              <c16:uniqueId val="{00000000-C7E6-459E-8C88-2DA947EA30E4}"/>
            </c:ext>
          </c:extLst>
        </c:ser>
        <c:ser>
          <c:idx val="1"/>
          <c:order val="1"/>
          <c:tx>
            <c:strRef>
              <c:f>Résultats!$K$39</c:f>
              <c:strCache>
                <c:ptCount val="1"/>
                <c:pt idx="0">
                  <c:v>Pays d'Afrique sub-saharienne</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Résultats!$L$37:$N$37</c:f>
              <c:strCache>
                <c:ptCount val="3"/>
                <c:pt idx="0">
                  <c:v>Masculin</c:v>
                </c:pt>
                <c:pt idx="1">
                  <c:v>Féminin</c:v>
                </c:pt>
                <c:pt idx="2">
                  <c:v>Transgenre</c:v>
                </c:pt>
              </c:strCache>
            </c:strRef>
          </c:cat>
          <c:val>
            <c:numRef>
              <c:f>Résultats!$L$39:$N$39</c:f>
              <c:numCache>
                <c:formatCode>0%</c:formatCode>
                <c:ptCount val="3"/>
                <c:pt idx="0">
                  <c:v>0.23834196891191708</c:v>
                </c:pt>
                <c:pt idx="1">
                  <c:v>0.78431372549019607</c:v>
                </c:pt>
                <c:pt idx="2">
                  <c:v>0</c:v>
                </c:pt>
              </c:numCache>
            </c:numRef>
          </c:val>
          <c:extLst>
            <c:ext xmlns:c16="http://schemas.microsoft.com/office/drawing/2014/chart" uri="{C3380CC4-5D6E-409C-BE32-E72D297353CC}">
              <c16:uniqueId val="{00000001-C7E6-459E-8C88-2DA947EA30E4}"/>
            </c:ext>
          </c:extLst>
        </c:ser>
        <c:ser>
          <c:idx val="2"/>
          <c:order val="2"/>
          <c:tx>
            <c:strRef>
              <c:f>Résultats!$K$40</c:f>
              <c:strCache>
                <c:ptCount val="1"/>
                <c:pt idx="0">
                  <c:v>Autres</c:v>
                </c:pt>
              </c:strCache>
            </c:strRef>
          </c:tx>
          <c:spPr>
            <a:solidFill>
              <a:schemeClr val="bg1">
                <a:lumMod val="65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Résultats!$L$37:$N$37</c:f>
              <c:strCache>
                <c:ptCount val="3"/>
                <c:pt idx="0">
                  <c:v>Masculin</c:v>
                </c:pt>
                <c:pt idx="1">
                  <c:v>Féminin</c:v>
                </c:pt>
                <c:pt idx="2">
                  <c:v>Transgenre</c:v>
                </c:pt>
              </c:strCache>
            </c:strRef>
          </c:cat>
          <c:val>
            <c:numRef>
              <c:f>Résultats!$L$40:$N$40</c:f>
              <c:numCache>
                <c:formatCode>0%</c:formatCode>
                <c:ptCount val="3"/>
                <c:pt idx="0">
                  <c:v>0.20207253886010362</c:v>
                </c:pt>
                <c:pt idx="1">
                  <c:v>7.8431372549019607E-2</c:v>
                </c:pt>
                <c:pt idx="2">
                  <c:v>0.8571428571428571</c:v>
                </c:pt>
              </c:numCache>
            </c:numRef>
          </c:val>
          <c:extLst>
            <c:ext xmlns:c16="http://schemas.microsoft.com/office/drawing/2014/chart" uri="{C3380CC4-5D6E-409C-BE32-E72D297353CC}">
              <c16:uniqueId val="{00000002-C7E6-459E-8C88-2DA947EA30E4}"/>
            </c:ext>
          </c:extLst>
        </c:ser>
        <c:dLbls>
          <c:showLegendKey val="0"/>
          <c:showVal val="0"/>
          <c:showCatName val="0"/>
          <c:showSerName val="0"/>
          <c:showPercent val="0"/>
          <c:showBubbleSize val="0"/>
        </c:dLbls>
        <c:gapWidth val="219"/>
        <c:overlap val="-27"/>
        <c:axId val="536308704"/>
        <c:axId val="536309032"/>
      </c:barChart>
      <c:catAx>
        <c:axId val="53630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536309032"/>
        <c:crosses val="autoZero"/>
        <c:auto val="1"/>
        <c:lblAlgn val="ctr"/>
        <c:lblOffset val="100"/>
        <c:noMultiLvlLbl val="0"/>
      </c:catAx>
      <c:valAx>
        <c:axId val="536309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536308704"/>
        <c:crosses val="autoZero"/>
        <c:crossBetween val="between"/>
      </c:valAx>
      <c:spPr>
        <a:noFill/>
        <a:ln>
          <a:noFill/>
        </a:ln>
        <a:effectLst/>
      </c:spPr>
    </c:plotArea>
    <c:legend>
      <c:legendPos val="b"/>
      <c:layout>
        <c:manualLayout>
          <c:xMode val="edge"/>
          <c:yMode val="edge"/>
          <c:x val="0.1822388513492551"/>
          <c:y val="0.9220859344773138"/>
          <c:w val="0.63552204910556398"/>
          <c:h val="7.791406552268616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lumMod val="75000"/>
          <a:lumOff val="25000"/>
        </a:schemeClr>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1179331750197893E-2"/>
          <c:y val="1.9448395479145071E-2"/>
          <c:w val="0.76485960088322291"/>
          <c:h val="0.91499011239408656"/>
        </c:manualLayout>
      </c:layout>
      <c:barChart>
        <c:barDir val="col"/>
        <c:grouping val="clustered"/>
        <c:varyColors val="0"/>
        <c:ser>
          <c:idx val="0"/>
          <c:order val="0"/>
          <c:tx>
            <c:strRef>
              <c:f>Résultats!$K$28</c:f>
              <c:strCache>
                <c:ptCount val="1"/>
                <c:pt idx="0">
                  <c:v>Moins de 20 ans</c:v>
                </c:pt>
              </c:strCache>
            </c:strRef>
          </c:tx>
          <c:spPr>
            <a:solidFill>
              <a:schemeClr val="accent1">
                <a:shade val="53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Résultats!$L$27:$N$27</c:f>
              <c:strCache>
                <c:ptCount val="3"/>
                <c:pt idx="0">
                  <c:v>Arc alpin</c:v>
                </c:pt>
                <c:pt idx="1">
                  <c:v>Auvergne-Loire</c:v>
                </c:pt>
                <c:pt idx="2">
                  <c:v>Lyon Vallée du Rhône</c:v>
                </c:pt>
              </c:strCache>
            </c:strRef>
          </c:cat>
          <c:val>
            <c:numRef>
              <c:f>Résultats!$L$28:$N$28</c:f>
              <c:numCache>
                <c:formatCode>0%</c:formatCode>
                <c:ptCount val="3"/>
                <c:pt idx="0">
                  <c:v>8.0808080808080815E-2</c:v>
                </c:pt>
                <c:pt idx="1">
                  <c:v>7.4626865671641784E-2</c:v>
                </c:pt>
                <c:pt idx="2">
                  <c:v>8.0291970802919707E-2</c:v>
                </c:pt>
              </c:numCache>
            </c:numRef>
          </c:val>
          <c:extLst>
            <c:ext xmlns:c16="http://schemas.microsoft.com/office/drawing/2014/chart" uri="{C3380CC4-5D6E-409C-BE32-E72D297353CC}">
              <c16:uniqueId val="{00000000-53E7-422E-9ADC-362CA315F62B}"/>
            </c:ext>
          </c:extLst>
        </c:ser>
        <c:ser>
          <c:idx val="1"/>
          <c:order val="1"/>
          <c:tx>
            <c:strRef>
              <c:f>Résultats!$K$29</c:f>
              <c:strCache>
                <c:ptCount val="1"/>
                <c:pt idx="0">
                  <c:v>20-29 ans</c:v>
                </c:pt>
              </c:strCache>
            </c:strRef>
          </c:tx>
          <c:spPr>
            <a:solidFill>
              <a:schemeClr val="accent1">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Résultats!$L$27:$N$27</c:f>
              <c:strCache>
                <c:ptCount val="3"/>
                <c:pt idx="0">
                  <c:v>Arc alpin</c:v>
                </c:pt>
                <c:pt idx="1">
                  <c:v>Auvergne-Loire</c:v>
                </c:pt>
                <c:pt idx="2">
                  <c:v>Lyon Vallée du Rhône</c:v>
                </c:pt>
              </c:strCache>
            </c:strRef>
          </c:cat>
          <c:val>
            <c:numRef>
              <c:f>Résultats!$L$29:$N$29</c:f>
              <c:numCache>
                <c:formatCode>0%</c:formatCode>
                <c:ptCount val="3"/>
                <c:pt idx="0">
                  <c:v>0.28282828282828282</c:v>
                </c:pt>
                <c:pt idx="1">
                  <c:v>0.35820895522388058</c:v>
                </c:pt>
                <c:pt idx="2">
                  <c:v>0.31386861313868614</c:v>
                </c:pt>
              </c:numCache>
            </c:numRef>
          </c:val>
          <c:extLst>
            <c:ext xmlns:c16="http://schemas.microsoft.com/office/drawing/2014/chart" uri="{C3380CC4-5D6E-409C-BE32-E72D297353CC}">
              <c16:uniqueId val="{00000001-53E7-422E-9ADC-362CA315F62B}"/>
            </c:ext>
          </c:extLst>
        </c:ser>
        <c:ser>
          <c:idx val="2"/>
          <c:order val="2"/>
          <c:tx>
            <c:strRef>
              <c:f>Résultats!$K$30</c:f>
              <c:strCache>
                <c:ptCount val="1"/>
                <c:pt idx="0">
                  <c:v>30-39 ans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Résultats!$L$27:$N$27</c:f>
              <c:strCache>
                <c:ptCount val="3"/>
                <c:pt idx="0">
                  <c:v>Arc alpin</c:v>
                </c:pt>
                <c:pt idx="1">
                  <c:v>Auvergne-Loire</c:v>
                </c:pt>
                <c:pt idx="2">
                  <c:v>Lyon Vallée du Rhône</c:v>
                </c:pt>
              </c:strCache>
            </c:strRef>
          </c:cat>
          <c:val>
            <c:numRef>
              <c:f>Résultats!$L$30:$N$30</c:f>
              <c:numCache>
                <c:formatCode>0%</c:formatCode>
                <c:ptCount val="3"/>
                <c:pt idx="0">
                  <c:v>0.18181818181818182</c:v>
                </c:pt>
                <c:pt idx="1">
                  <c:v>0.20895522388059701</c:v>
                </c:pt>
                <c:pt idx="2">
                  <c:v>0.24817518248175183</c:v>
                </c:pt>
              </c:numCache>
            </c:numRef>
          </c:val>
          <c:extLst>
            <c:ext xmlns:c16="http://schemas.microsoft.com/office/drawing/2014/chart" uri="{C3380CC4-5D6E-409C-BE32-E72D297353CC}">
              <c16:uniqueId val="{00000002-53E7-422E-9ADC-362CA315F62B}"/>
            </c:ext>
          </c:extLst>
        </c:ser>
        <c:ser>
          <c:idx val="3"/>
          <c:order val="3"/>
          <c:tx>
            <c:strRef>
              <c:f>Résultats!$K$31</c:f>
              <c:strCache>
                <c:ptCount val="1"/>
                <c:pt idx="0">
                  <c:v>40-49 ans</c:v>
                </c:pt>
              </c:strCache>
            </c:strRef>
          </c:tx>
          <c:spPr>
            <a:solidFill>
              <a:schemeClr val="accent1">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Résultats!$L$27:$N$27</c:f>
              <c:strCache>
                <c:ptCount val="3"/>
                <c:pt idx="0">
                  <c:v>Arc alpin</c:v>
                </c:pt>
                <c:pt idx="1">
                  <c:v>Auvergne-Loire</c:v>
                </c:pt>
                <c:pt idx="2">
                  <c:v>Lyon Vallée du Rhône</c:v>
                </c:pt>
              </c:strCache>
            </c:strRef>
          </c:cat>
          <c:val>
            <c:numRef>
              <c:f>Résultats!$L$31:$N$31</c:f>
              <c:numCache>
                <c:formatCode>0%</c:formatCode>
                <c:ptCount val="3"/>
                <c:pt idx="0">
                  <c:v>0.25252525252525254</c:v>
                </c:pt>
                <c:pt idx="1">
                  <c:v>0.17910447761194029</c:v>
                </c:pt>
                <c:pt idx="2">
                  <c:v>0.16788321167883211</c:v>
                </c:pt>
              </c:numCache>
            </c:numRef>
          </c:val>
          <c:extLst>
            <c:ext xmlns:c16="http://schemas.microsoft.com/office/drawing/2014/chart" uri="{C3380CC4-5D6E-409C-BE32-E72D297353CC}">
              <c16:uniqueId val="{00000003-53E7-422E-9ADC-362CA315F62B}"/>
            </c:ext>
          </c:extLst>
        </c:ser>
        <c:ser>
          <c:idx val="4"/>
          <c:order val="4"/>
          <c:tx>
            <c:strRef>
              <c:f>Résultats!$K$32</c:f>
              <c:strCache>
                <c:ptCount val="1"/>
                <c:pt idx="0">
                  <c:v>50 ans et plus</c:v>
                </c:pt>
              </c:strCache>
            </c:strRef>
          </c:tx>
          <c:spPr>
            <a:solidFill>
              <a:schemeClr val="accent1">
                <a:tint val="54000"/>
                <a:alpha val="85000"/>
              </a:schemeClr>
            </a:solidFill>
            <a:ln w="9525" cap="flat" cmpd="sng" algn="ctr">
              <a:solidFill>
                <a:schemeClr val="tx1">
                  <a:lumMod val="75000"/>
                  <a:lumOff val="2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Résultats!$L$27:$N$27</c:f>
              <c:strCache>
                <c:ptCount val="3"/>
                <c:pt idx="0">
                  <c:v>Arc alpin</c:v>
                </c:pt>
                <c:pt idx="1">
                  <c:v>Auvergne-Loire</c:v>
                </c:pt>
                <c:pt idx="2">
                  <c:v>Lyon Vallée du Rhône</c:v>
                </c:pt>
              </c:strCache>
            </c:strRef>
          </c:cat>
          <c:val>
            <c:numRef>
              <c:f>Résultats!$L$32:$N$32</c:f>
              <c:numCache>
                <c:formatCode>0%</c:formatCode>
                <c:ptCount val="3"/>
                <c:pt idx="0">
                  <c:v>0.20202020202020202</c:v>
                </c:pt>
                <c:pt idx="1">
                  <c:v>0.17910447761194029</c:v>
                </c:pt>
                <c:pt idx="2">
                  <c:v>0.18978102189781021</c:v>
                </c:pt>
              </c:numCache>
            </c:numRef>
          </c:val>
          <c:extLst>
            <c:ext xmlns:c16="http://schemas.microsoft.com/office/drawing/2014/chart" uri="{C3380CC4-5D6E-409C-BE32-E72D297353CC}">
              <c16:uniqueId val="{00000004-53E7-422E-9ADC-362CA315F62B}"/>
            </c:ext>
          </c:extLst>
        </c:ser>
        <c:dLbls>
          <c:dLblPos val="inEnd"/>
          <c:showLegendKey val="0"/>
          <c:showVal val="1"/>
          <c:showCatName val="0"/>
          <c:showSerName val="0"/>
          <c:showPercent val="0"/>
          <c:showBubbleSize val="0"/>
        </c:dLbls>
        <c:gapWidth val="65"/>
        <c:axId val="643700216"/>
        <c:axId val="643700872"/>
      </c:barChart>
      <c:catAx>
        <c:axId val="643700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643700872"/>
        <c:crosses val="autoZero"/>
        <c:auto val="1"/>
        <c:lblAlgn val="ctr"/>
        <c:lblOffset val="100"/>
        <c:noMultiLvlLbl val="0"/>
      </c:catAx>
      <c:valAx>
        <c:axId val="643700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437002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lumMod val="75000"/>
          <a:lumOff val="2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2AE7831-235D-4D4A-BDB5-A53A073F1DBC}" type="datetimeFigureOut">
              <a:rPr lang="fr-FR" smtClean="0"/>
              <a:t>28/01/2025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E687B83-F14A-4E84-BFFB-5DA28681CB3F}" type="slidenum">
              <a:rPr lang="fr-FR" smtClean="0"/>
              <a:t>‹N°›</a:t>
            </a:fld>
            <a:endParaRPr lang="fr-FR"/>
          </a:p>
        </p:txBody>
      </p:sp>
    </p:spTree>
    <p:extLst>
      <p:ext uri="{BB962C8B-B14F-4D97-AF65-F5344CB8AC3E}">
        <p14:creationId xmlns:p14="http://schemas.microsoft.com/office/powerpoint/2010/main" val="111970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a:t>
            </a:fld>
            <a:endParaRPr lang="fr-FR"/>
          </a:p>
        </p:txBody>
      </p:sp>
    </p:spTree>
    <p:extLst>
      <p:ext uri="{BB962C8B-B14F-4D97-AF65-F5344CB8AC3E}">
        <p14:creationId xmlns:p14="http://schemas.microsoft.com/office/powerpoint/2010/main" val="398322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10</a:t>
            </a:fld>
            <a:endParaRPr lang="fr-FR"/>
          </a:p>
        </p:txBody>
      </p:sp>
    </p:spTree>
    <p:extLst>
      <p:ext uri="{BB962C8B-B14F-4D97-AF65-F5344CB8AC3E}">
        <p14:creationId xmlns:p14="http://schemas.microsoft.com/office/powerpoint/2010/main" val="5692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11</a:t>
            </a:fld>
            <a:endParaRPr lang="fr-FR"/>
          </a:p>
        </p:txBody>
      </p:sp>
    </p:spTree>
    <p:extLst>
      <p:ext uri="{BB962C8B-B14F-4D97-AF65-F5344CB8AC3E}">
        <p14:creationId xmlns:p14="http://schemas.microsoft.com/office/powerpoint/2010/main" val="64202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12</a:t>
            </a:fld>
            <a:endParaRPr lang="fr-FR"/>
          </a:p>
        </p:txBody>
      </p:sp>
    </p:spTree>
    <p:extLst>
      <p:ext uri="{BB962C8B-B14F-4D97-AF65-F5344CB8AC3E}">
        <p14:creationId xmlns:p14="http://schemas.microsoft.com/office/powerpoint/2010/main" val="164767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13</a:t>
            </a:fld>
            <a:endParaRPr lang="fr-FR"/>
          </a:p>
        </p:txBody>
      </p:sp>
    </p:spTree>
    <p:extLst>
      <p:ext uri="{BB962C8B-B14F-4D97-AF65-F5344CB8AC3E}">
        <p14:creationId xmlns:p14="http://schemas.microsoft.com/office/powerpoint/2010/main" val="375394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14</a:t>
            </a:fld>
            <a:endParaRPr lang="fr-FR"/>
          </a:p>
        </p:txBody>
      </p:sp>
    </p:spTree>
    <p:extLst>
      <p:ext uri="{BB962C8B-B14F-4D97-AF65-F5344CB8AC3E}">
        <p14:creationId xmlns:p14="http://schemas.microsoft.com/office/powerpoint/2010/main" val="31267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15</a:t>
            </a:fld>
            <a:endParaRPr lang="fr-FR"/>
          </a:p>
        </p:txBody>
      </p:sp>
    </p:spTree>
    <p:extLst>
      <p:ext uri="{BB962C8B-B14F-4D97-AF65-F5344CB8AC3E}">
        <p14:creationId xmlns:p14="http://schemas.microsoft.com/office/powerpoint/2010/main" val="18799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16</a:t>
            </a:fld>
            <a:endParaRPr lang="fr-FR"/>
          </a:p>
        </p:txBody>
      </p:sp>
    </p:spTree>
    <p:extLst>
      <p:ext uri="{BB962C8B-B14F-4D97-AF65-F5344CB8AC3E}">
        <p14:creationId xmlns:p14="http://schemas.microsoft.com/office/powerpoint/2010/main" val="2227516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17</a:t>
            </a:fld>
            <a:endParaRPr lang="fr-FR"/>
          </a:p>
        </p:txBody>
      </p:sp>
    </p:spTree>
    <p:extLst>
      <p:ext uri="{BB962C8B-B14F-4D97-AF65-F5344CB8AC3E}">
        <p14:creationId xmlns:p14="http://schemas.microsoft.com/office/powerpoint/2010/main" val="413388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18</a:t>
            </a:fld>
            <a:endParaRPr lang="fr-FR"/>
          </a:p>
        </p:txBody>
      </p:sp>
    </p:spTree>
    <p:extLst>
      <p:ext uri="{BB962C8B-B14F-4D97-AF65-F5344CB8AC3E}">
        <p14:creationId xmlns:p14="http://schemas.microsoft.com/office/powerpoint/2010/main" val="214562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19</a:t>
            </a:fld>
            <a:endParaRPr lang="fr-FR"/>
          </a:p>
        </p:txBody>
      </p:sp>
    </p:spTree>
    <p:extLst>
      <p:ext uri="{BB962C8B-B14F-4D97-AF65-F5344CB8AC3E}">
        <p14:creationId xmlns:p14="http://schemas.microsoft.com/office/powerpoint/2010/main" val="271820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87B83-F14A-4E84-BFFB-5DA28681CB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728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20</a:t>
            </a:fld>
            <a:endParaRPr lang="fr-FR"/>
          </a:p>
        </p:txBody>
      </p:sp>
    </p:spTree>
    <p:extLst>
      <p:ext uri="{BB962C8B-B14F-4D97-AF65-F5344CB8AC3E}">
        <p14:creationId xmlns:p14="http://schemas.microsoft.com/office/powerpoint/2010/main" val="309095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21</a:t>
            </a:fld>
            <a:endParaRPr lang="fr-FR"/>
          </a:p>
        </p:txBody>
      </p:sp>
    </p:spTree>
    <p:extLst>
      <p:ext uri="{BB962C8B-B14F-4D97-AF65-F5344CB8AC3E}">
        <p14:creationId xmlns:p14="http://schemas.microsoft.com/office/powerpoint/2010/main" val="1572817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22</a:t>
            </a:fld>
            <a:endParaRPr lang="fr-FR"/>
          </a:p>
        </p:txBody>
      </p:sp>
    </p:spTree>
    <p:extLst>
      <p:ext uri="{BB962C8B-B14F-4D97-AF65-F5344CB8AC3E}">
        <p14:creationId xmlns:p14="http://schemas.microsoft.com/office/powerpoint/2010/main" val="2249754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23</a:t>
            </a:fld>
            <a:endParaRPr lang="fr-FR"/>
          </a:p>
        </p:txBody>
      </p:sp>
    </p:spTree>
    <p:extLst>
      <p:ext uri="{BB962C8B-B14F-4D97-AF65-F5344CB8AC3E}">
        <p14:creationId xmlns:p14="http://schemas.microsoft.com/office/powerpoint/2010/main" val="3870422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24</a:t>
            </a:fld>
            <a:endParaRPr lang="fr-FR"/>
          </a:p>
        </p:txBody>
      </p:sp>
    </p:spTree>
    <p:extLst>
      <p:ext uri="{BB962C8B-B14F-4D97-AF65-F5344CB8AC3E}">
        <p14:creationId xmlns:p14="http://schemas.microsoft.com/office/powerpoint/2010/main" val="1036839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25</a:t>
            </a:fld>
            <a:endParaRPr lang="fr-FR"/>
          </a:p>
        </p:txBody>
      </p:sp>
    </p:spTree>
    <p:extLst>
      <p:ext uri="{BB962C8B-B14F-4D97-AF65-F5344CB8AC3E}">
        <p14:creationId xmlns:p14="http://schemas.microsoft.com/office/powerpoint/2010/main" val="94423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26</a:t>
            </a:fld>
            <a:endParaRPr lang="fr-FR"/>
          </a:p>
        </p:txBody>
      </p:sp>
    </p:spTree>
    <p:extLst>
      <p:ext uri="{BB962C8B-B14F-4D97-AF65-F5344CB8AC3E}">
        <p14:creationId xmlns:p14="http://schemas.microsoft.com/office/powerpoint/2010/main" val="440517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27</a:t>
            </a:fld>
            <a:endParaRPr lang="fr-FR"/>
          </a:p>
        </p:txBody>
      </p:sp>
    </p:spTree>
    <p:extLst>
      <p:ext uri="{BB962C8B-B14F-4D97-AF65-F5344CB8AC3E}">
        <p14:creationId xmlns:p14="http://schemas.microsoft.com/office/powerpoint/2010/main" val="165687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28</a:t>
            </a:fld>
            <a:endParaRPr lang="fr-FR"/>
          </a:p>
        </p:txBody>
      </p:sp>
    </p:spTree>
    <p:extLst>
      <p:ext uri="{BB962C8B-B14F-4D97-AF65-F5344CB8AC3E}">
        <p14:creationId xmlns:p14="http://schemas.microsoft.com/office/powerpoint/2010/main" val="206207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smtClean="0">
                <a:solidFill>
                  <a:srgbClr val="212427"/>
                </a:solidFill>
                <a:effectLst/>
                <a:latin typeface="Alegreya"/>
              </a:rPr>
              <a:t>CISIH : développer une pratique de soins spécialisée, d’intégrer les différentes disciplines concernées (cliniques, virologiques, immunologiques, etc.) et de promouvoir une recherche clinique indispensable. La multidisciplinarité des </a:t>
            </a:r>
            <a:r>
              <a:rPr lang="fr-FR" b="0" i="0" dirty="0" err="1" smtClean="0">
                <a:solidFill>
                  <a:srgbClr val="212427"/>
                </a:solidFill>
                <a:effectLst/>
                <a:latin typeface="Alegreya"/>
              </a:rPr>
              <a:t>Cisih</a:t>
            </a:r>
            <a:r>
              <a:rPr lang="fr-FR" b="0" i="0" dirty="0" smtClean="0">
                <a:solidFill>
                  <a:srgbClr val="212427"/>
                </a:solidFill>
                <a:effectLst/>
                <a:latin typeface="Alegreya"/>
              </a:rPr>
              <a:t>, leur travail en lien étroit avec l’Agence nationale de recherche sur le sida (ANRS), le financement de professionnels travaillant à l’interface entre les services cliniques et l’ANRS (techniciens et moniteurs d’études cliniques), vont permettre le développement de nombreuses équipes de recherche clinique de grande compétence dans la plupart des régions françaises touchées par l’épidémie et faire de la France un pôle de recherche reconnu.</a:t>
            </a:r>
          </a:p>
          <a:p>
            <a:endParaRPr lang="fr-FR" b="0" i="0" dirty="0" smtClean="0">
              <a:solidFill>
                <a:srgbClr val="212427"/>
              </a:solidFill>
              <a:effectLst/>
              <a:latin typeface="Alegreya"/>
            </a:endParaRPr>
          </a:p>
          <a:p>
            <a:r>
              <a:rPr lang="fr-FR" b="0" i="0" dirty="0" smtClean="0">
                <a:solidFill>
                  <a:srgbClr val="212427"/>
                </a:solidFill>
                <a:effectLst/>
                <a:latin typeface="Alegreya"/>
              </a:rPr>
              <a:t>COREVIH :</a:t>
            </a:r>
            <a:r>
              <a:rPr lang="fr-FR" b="0" i="0" dirty="0" smtClean="0">
                <a:solidFill>
                  <a:srgbClr val="202122"/>
                </a:solidFill>
                <a:effectLst/>
                <a:latin typeface="Arial" panose="020B0604020202020204" pitchFamily="34" charset="0"/>
              </a:rPr>
              <a:t>Après plusieurs années de préparation, les COREVIH sont officiellement installés fin 2007. Ce qui les différencie des </a:t>
            </a:r>
            <a:r>
              <a:rPr lang="fr-FR" b="1" i="0" dirty="0" smtClean="0">
                <a:solidFill>
                  <a:srgbClr val="202122"/>
                </a:solidFill>
                <a:effectLst/>
                <a:latin typeface="Arial" panose="020B0604020202020204" pitchFamily="34" charset="0"/>
              </a:rPr>
              <a:t>CISIH</a:t>
            </a:r>
            <a:r>
              <a:rPr lang="fr-FR" b="0" i="0" dirty="0" smtClean="0">
                <a:solidFill>
                  <a:srgbClr val="202122"/>
                </a:solidFill>
                <a:effectLst/>
                <a:latin typeface="Arial" panose="020B0604020202020204" pitchFamily="34" charset="0"/>
              </a:rPr>
              <a:t> (</a:t>
            </a:r>
            <a:r>
              <a:rPr lang="fr-FR" b="1" i="0" dirty="0" smtClean="0">
                <a:solidFill>
                  <a:srgbClr val="202122"/>
                </a:solidFill>
                <a:effectLst/>
                <a:latin typeface="Arial" panose="020B0604020202020204" pitchFamily="34" charset="0"/>
              </a:rPr>
              <a:t>C</a:t>
            </a:r>
            <a:r>
              <a:rPr lang="fr-FR" b="0" i="0" dirty="0" smtClean="0">
                <a:solidFill>
                  <a:srgbClr val="202122"/>
                </a:solidFill>
                <a:effectLst/>
                <a:latin typeface="Arial" panose="020B0604020202020204" pitchFamily="34" charset="0"/>
              </a:rPr>
              <a:t>entre </a:t>
            </a:r>
            <a:r>
              <a:rPr lang="fr-FR" b="1" i="0" dirty="0" smtClean="0">
                <a:solidFill>
                  <a:srgbClr val="202122"/>
                </a:solidFill>
                <a:effectLst/>
                <a:latin typeface="Arial" panose="020B0604020202020204" pitchFamily="34" charset="0"/>
              </a:rPr>
              <a:t>H</a:t>
            </a:r>
            <a:r>
              <a:rPr lang="fr-FR" b="0" i="0" dirty="0" smtClean="0">
                <a:solidFill>
                  <a:srgbClr val="202122"/>
                </a:solidFill>
                <a:effectLst/>
                <a:latin typeface="Arial" panose="020B0604020202020204" pitchFamily="34" charset="0"/>
              </a:rPr>
              <a:t>ospitalier d’</a:t>
            </a:r>
            <a:r>
              <a:rPr lang="fr-FR" b="1" i="0" dirty="0" smtClean="0">
                <a:solidFill>
                  <a:srgbClr val="202122"/>
                </a:solidFill>
                <a:effectLst/>
                <a:latin typeface="Arial" panose="020B0604020202020204" pitchFamily="34" charset="0"/>
              </a:rPr>
              <a:t>I</a:t>
            </a:r>
            <a:r>
              <a:rPr lang="fr-FR" b="0" i="0" dirty="0" smtClean="0">
                <a:solidFill>
                  <a:srgbClr val="202122"/>
                </a:solidFill>
                <a:effectLst/>
                <a:latin typeface="Arial" panose="020B0604020202020204" pitchFamily="34" charset="0"/>
              </a:rPr>
              <a:t>nformation et de </a:t>
            </a:r>
            <a:r>
              <a:rPr lang="fr-FR" b="1" i="0" dirty="0" smtClean="0">
                <a:solidFill>
                  <a:srgbClr val="202122"/>
                </a:solidFill>
                <a:effectLst/>
                <a:latin typeface="Arial" panose="020B0604020202020204" pitchFamily="34" charset="0"/>
              </a:rPr>
              <a:t>S</a:t>
            </a:r>
            <a:r>
              <a:rPr lang="fr-FR" b="0" i="0" dirty="0" smtClean="0">
                <a:solidFill>
                  <a:srgbClr val="202122"/>
                </a:solidFill>
                <a:effectLst/>
                <a:latin typeface="Arial" panose="020B0604020202020204" pitchFamily="34" charset="0"/>
              </a:rPr>
              <a:t>oins de l’</a:t>
            </a:r>
            <a:r>
              <a:rPr lang="fr-FR" b="1" i="0" dirty="0" smtClean="0">
                <a:solidFill>
                  <a:srgbClr val="202122"/>
                </a:solidFill>
                <a:effectLst/>
                <a:latin typeface="Arial" panose="020B0604020202020204" pitchFamily="34" charset="0"/>
              </a:rPr>
              <a:t>I</a:t>
            </a:r>
            <a:r>
              <a:rPr lang="fr-FR" b="0" i="0" dirty="0" smtClean="0">
                <a:solidFill>
                  <a:srgbClr val="202122"/>
                </a:solidFill>
                <a:effectLst/>
                <a:latin typeface="Arial" panose="020B0604020202020204" pitchFamily="34" charset="0"/>
              </a:rPr>
              <a:t>mmunodéficience </a:t>
            </a:r>
            <a:r>
              <a:rPr lang="fr-FR" b="1" i="0" dirty="0" smtClean="0">
                <a:solidFill>
                  <a:srgbClr val="202122"/>
                </a:solidFill>
                <a:effectLst/>
                <a:latin typeface="Arial" panose="020B0604020202020204" pitchFamily="34" charset="0"/>
              </a:rPr>
              <a:t>H</a:t>
            </a:r>
            <a:r>
              <a:rPr lang="fr-FR" b="0" i="0" dirty="0" smtClean="0">
                <a:solidFill>
                  <a:srgbClr val="202122"/>
                </a:solidFill>
                <a:effectLst/>
                <a:latin typeface="Arial" panose="020B0604020202020204" pitchFamily="34" charset="0"/>
              </a:rPr>
              <a:t>umaine) réside dans l'association de ses membres : des acteurs de la recherche et des soins, de la prévention et du dépistage, qu'ils travaillent au sein des hôpitaux ou à l'extérieur, des membres d'associations de malades et d'usagers du système de santé qui représentent au moins 20 % des membres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87B83-F14A-4E84-BFFB-5DA28681CB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16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87B83-F14A-4E84-BFFB-5DA28681CB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11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87B83-F14A-4E84-BFFB-5DA28681CB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99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87B83-F14A-4E84-BFFB-5DA28681CB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73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7</a:t>
            </a:fld>
            <a:endParaRPr lang="fr-FR"/>
          </a:p>
        </p:txBody>
      </p:sp>
    </p:spTree>
    <p:extLst>
      <p:ext uri="{BB962C8B-B14F-4D97-AF65-F5344CB8AC3E}">
        <p14:creationId xmlns:p14="http://schemas.microsoft.com/office/powerpoint/2010/main" val="356152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687B83-F14A-4E84-BFFB-5DA28681CB3F}" type="slidenum">
              <a:rPr lang="fr-FR" smtClean="0"/>
              <a:t>8</a:t>
            </a:fld>
            <a:endParaRPr lang="fr-FR"/>
          </a:p>
        </p:txBody>
      </p:sp>
    </p:spTree>
    <p:extLst>
      <p:ext uri="{BB962C8B-B14F-4D97-AF65-F5344CB8AC3E}">
        <p14:creationId xmlns:p14="http://schemas.microsoft.com/office/powerpoint/2010/main" val="54218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87B83-F14A-4E84-BFFB-5DA28681CB3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45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6.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7" name="Freeform 7"/>
          <p:cNvSpPr/>
          <p:nvPr/>
        </p:nvSpPr>
        <p:spPr>
          <a:xfrm rot="16200000">
            <a:off x="15925800" y="51955"/>
            <a:ext cx="2438400" cy="2286000"/>
          </a:xfrm>
          <a:custGeom>
            <a:avLst/>
            <a:gdLst/>
            <a:ahLst/>
            <a:cxnLst/>
            <a:rect l="l" t="t" r="r" b="b"/>
            <a:pathLst>
              <a:path w="3170177" h="2999780">
                <a:moveTo>
                  <a:pt x="0" y="0"/>
                </a:moveTo>
                <a:lnTo>
                  <a:pt x="3170178" y="0"/>
                </a:lnTo>
                <a:lnTo>
                  <a:pt x="3170178" y="2999781"/>
                </a:lnTo>
                <a:lnTo>
                  <a:pt x="0" y="2999781"/>
                </a:lnTo>
                <a:lnTo>
                  <a:pt x="0" y="0"/>
                </a:lnTo>
                <a:close/>
              </a:path>
            </a:pathLst>
          </a:custGeom>
          <a:blipFill>
            <a:blip r:embed="rId3">
              <a:extLst>
                <a:ext uri="{96DAC541-7B7A-43D3-8B79-37D633B846F1}">
                  <asvg:svgBlip xmlns="" xmlns:asvg="http://schemas.microsoft.com/office/drawing/2016/SVG/main" r:embed="rId5"/>
                </a:ext>
              </a:extLst>
            </a:blip>
            <a:srcRect/>
            <a:stretch>
              <a:fillRect r="-30010" b="-31224"/>
            </a:stretch>
          </a:blipFill>
        </p:spPr>
      </p:sp>
      <p:sp>
        <p:nvSpPr>
          <p:cNvPr id="2" name="TextBox 2"/>
          <p:cNvSpPr txBox="1"/>
          <p:nvPr/>
        </p:nvSpPr>
        <p:spPr>
          <a:xfrm>
            <a:off x="3209770" y="3086100"/>
            <a:ext cx="11868459" cy="3488134"/>
          </a:xfrm>
          <a:prstGeom prst="rect">
            <a:avLst/>
          </a:prstGeom>
        </p:spPr>
        <p:txBody>
          <a:bodyPr wrap="square" lIns="0" tIns="0" rIns="0" bIns="0" rtlCol="0" anchor="t">
            <a:spAutoFit/>
          </a:bodyPr>
          <a:lstStyle/>
          <a:p>
            <a:pPr algn="ctr">
              <a:lnSpc>
                <a:spcPts val="13620"/>
              </a:lnSpc>
            </a:pPr>
            <a:r>
              <a:rPr lang="en-US" sz="14490" spc="-898" dirty="0" err="1" smtClean="0">
                <a:solidFill>
                  <a:srgbClr val="303030"/>
                </a:solidFill>
                <a:latin typeface="Playfair Display"/>
                <a:ea typeface="Playfair Display"/>
                <a:cs typeface="Playfair Display"/>
                <a:sym typeface="Playfair Display"/>
              </a:rPr>
              <a:t>Mise</a:t>
            </a:r>
            <a:r>
              <a:rPr lang="en-US" sz="14490" spc="-898" dirty="0" smtClean="0">
                <a:solidFill>
                  <a:srgbClr val="303030"/>
                </a:solidFill>
                <a:latin typeface="Playfair Display"/>
                <a:ea typeface="Playfair Display"/>
                <a:cs typeface="Playfair Display"/>
                <a:sym typeface="Playfair Display"/>
              </a:rPr>
              <a:t> </a:t>
            </a:r>
            <a:r>
              <a:rPr lang="en-US" sz="14490" spc="-898" dirty="0" err="1" smtClean="0">
                <a:solidFill>
                  <a:srgbClr val="303030"/>
                </a:solidFill>
                <a:latin typeface="Playfair Display"/>
                <a:ea typeface="Playfair Display"/>
                <a:cs typeface="Playfair Display"/>
                <a:sym typeface="Playfair Display"/>
              </a:rPr>
              <a:t>en</a:t>
            </a:r>
            <a:r>
              <a:rPr lang="en-US" sz="14490" spc="-898" dirty="0" smtClean="0">
                <a:solidFill>
                  <a:srgbClr val="303030"/>
                </a:solidFill>
                <a:latin typeface="Playfair Display"/>
                <a:ea typeface="Playfair Display"/>
                <a:cs typeface="Playfair Display"/>
                <a:sym typeface="Playfair Display"/>
              </a:rPr>
              <a:t> place d’un CoReSS</a:t>
            </a:r>
            <a:endParaRPr lang="en-US" sz="14490" i="1" spc="-898" dirty="0">
              <a:solidFill>
                <a:srgbClr val="303030"/>
              </a:solidFill>
              <a:latin typeface="Playfair Display Italics"/>
              <a:ea typeface="Playfair Display Italics"/>
              <a:cs typeface="Playfair Display Italics"/>
              <a:sym typeface="Playfair Display Italics"/>
            </a:endParaRPr>
          </a:p>
        </p:txBody>
      </p:sp>
      <p:sp>
        <p:nvSpPr>
          <p:cNvPr id="4" name="TextBox 4"/>
          <p:cNvSpPr txBox="1"/>
          <p:nvPr/>
        </p:nvSpPr>
        <p:spPr>
          <a:xfrm>
            <a:off x="5715000" y="6811264"/>
            <a:ext cx="7295789" cy="553998"/>
          </a:xfrm>
          <a:prstGeom prst="rect">
            <a:avLst/>
          </a:prstGeom>
        </p:spPr>
        <p:txBody>
          <a:bodyPr wrap="square" lIns="0" tIns="0" rIns="0" bIns="0" rtlCol="0" anchor="t">
            <a:spAutoFit/>
          </a:bodyPr>
          <a:lstStyle/>
          <a:p>
            <a:pPr algn="ctr">
              <a:spcBef>
                <a:spcPct val="0"/>
              </a:spcBef>
            </a:pPr>
            <a:r>
              <a:rPr lang="en-US" sz="3600" spc="370" dirty="0" err="1" smtClean="0">
                <a:solidFill>
                  <a:srgbClr val="000000"/>
                </a:solidFill>
                <a:latin typeface="Public Sans"/>
                <a:ea typeface="Public Sans"/>
                <a:cs typeface="Public Sans"/>
                <a:sym typeface="Public Sans"/>
              </a:rPr>
              <a:t>Territoire</a:t>
            </a:r>
            <a:r>
              <a:rPr lang="en-US" sz="3600" spc="370" dirty="0" smtClean="0">
                <a:solidFill>
                  <a:srgbClr val="000000"/>
                </a:solidFill>
                <a:latin typeface="Public Sans"/>
                <a:ea typeface="Public Sans"/>
                <a:cs typeface="Public Sans"/>
                <a:sym typeface="Public Sans"/>
              </a:rPr>
              <a:t> Auvergne-Loire</a:t>
            </a:r>
            <a:endParaRPr lang="en-US" sz="3600" spc="370" dirty="0">
              <a:solidFill>
                <a:srgbClr val="000000"/>
              </a:solidFill>
              <a:latin typeface="Public Sans"/>
              <a:ea typeface="Public Sans"/>
              <a:cs typeface="Public Sans"/>
              <a:sym typeface="Public Sans"/>
            </a:endParaRPr>
          </a:p>
        </p:txBody>
      </p:sp>
      <p:sp>
        <p:nvSpPr>
          <p:cNvPr id="6" name="Freeform 6"/>
          <p:cNvSpPr/>
          <p:nvPr/>
        </p:nvSpPr>
        <p:spPr>
          <a:xfrm rot="10800000">
            <a:off x="-10232" y="8156291"/>
            <a:ext cx="3557772" cy="2000297"/>
          </a:xfrm>
          <a:custGeom>
            <a:avLst/>
            <a:gdLst/>
            <a:ahLst/>
            <a:cxnLst/>
            <a:rect l="l" t="t" r="r" b="b"/>
            <a:pathLst>
              <a:path w="3783068" h="2000297">
                <a:moveTo>
                  <a:pt x="0" y="0"/>
                </a:moveTo>
                <a:lnTo>
                  <a:pt x="3783068" y="0"/>
                </a:lnTo>
                <a:lnTo>
                  <a:pt x="3783068" y="2000297"/>
                </a:lnTo>
                <a:lnTo>
                  <a:pt x="0" y="2000297"/>
                </a:lnTo>
                <a:lnTo>
                  <a:pt x="0" y="0"/>
                </a:lnTo>
                <a:close/>
              </a:path>
            </a:pathLst>
          </a:custGeom>
          <a:blipFill>
            <a:blip r:embed="rId6">
              <a:extLst>
                <a:ext uri="{96DAC541-7B7A-43D3-8B79-37D633B846F1}">
                  <asvg:svgBlip xmlns="" xmlns:asvg="http://schemas.microsoft.com/office/drawing/2016/SVG/main" r:embed="rId7"/>
                </a:ext>
              </a:extLst>
            </a:blip>
            <a:srcRect/>
            <a:stretch>
              <a:fillRect l="-1" r="-6333"/>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9" name="Group 2"/>
          <p:cNvGrpSpPr/>
          <p:nvPr/>
        </p:nvGrpSpPr>
        <p:grpSpPr>
          <a:xfrm>
            <a:off x="-2362200" y="1257301"/>
            <a:ext cx="20878800" cy="9067800"/>
            <a:chOff x="0" y="-57150"/>
            <a:chExt cx="2348089" cy="2776411"/>
          </a:xfrm>
        </p:grpSpPr>
        <p:sp>
          <p:nvSpPr>
            <p:cNvPr id="11" name="Freeform 3"/>
            <p:cNvSpPr/>
            <p:nvPr/>
          </p:nvSpPr>
          <p:spPr>
            <a:xfrm>
              <a:off x="269039" y="9928"/>
              <a:ext cx="2053495" cy="2709333"/>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12" name="TextBox 4"/>
            <p:cNvSpPr txBox="1"/>
            <p:nvPr/>
          </p:nvSpPr>
          <p:spPr>
            <a:xfrm>
              <a:off x="0" y="-57150"/>
              <a:ext cx="2348089" cy="276648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Espace réservé du contenu 7">
            <a:extLst>
              <a:ext uri="{FF2B5EF4-FFF2-40B4-BE49-F238E27FC236}">
                <a16:creationId xmlns:a16="http://schemas.microsoft.com/office/drawing/2014/main" id="{826D871B-2913-4F3F-B846-9EAC5B03B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389" y="4231858"/>
            <a:ext cx="2654885" cy="3696350"/>
          </a:xfrm>
          <a:prstGeom prst="rect">
            <a:avLst/>
          </a:prstGeom>
          <a:ln>
            <a:solidFill>
              <a:srgbClr val="64685A"/>
            </a:solidFill>
          </a:ln>
        </p:spPr>
      </p:pic>
      <p:pic>
        <p:nvPicPr>
          <p:cNvPr id="17" name="Image 16">
            <a:extLst>
              <a:ext uri="{FF2B5EF4-FFF2-40B4-BE49-F238E27FC236}">
                <a16:creationId xmlns:a16="http://schemas.microsoft.com/office/drawing/2014/main" id="{F49EEC72-FFAE-4FF4-AF88-F7DC8143C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433" y="2236528"/>
            <a:ext cx="2697031" cy="3755029"/>
          </a:xfrm>
          <a:prstGeom prst="rect">
            <a:avLst/>
          </a:prstGeom>
          <a:ln>
            <a:solidFill>
              <a:srgbClr val="64685A"/>
            </a:solidFill>
          </a:ln>
        </p:spPr>
      </p:pic>
      <p:pic>
        <p:nvPicPr>
          <p:cNvPr id="19" name="Picture 2" descr="X:\Maladies infectieuses\COREVIH\Commission QVQS\prison\Kit santé droits prisons\2018-01-26-Kit-d'informations-sur-la-santé-et-les-droits-en-prison---Site-web-V1---InterCOREVIH-AUR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5308" b="49067"/>
          <a:stretch/>
        </p:blipFill>
        <p:spPr bwMode="auto">
          <a:xfrm>
            <a:off x="152400" y="6437241"/>
            <a:ext cx="5010960" cy="3811659"/>
          </a:xfrm>
          <a:prstGeom prst="round1Rect">
            <a:avLst/>
          </a:prstGeom>
          <a:noFill/>
          <a:ln>
            <a:solidFill>
              <a:srgbClr val="64685A"/>
            </a:solidFill>
          </a:ln>
          <a:extLst>
            <a:ext uri="{909E8E84-426E-40DD-AFC4-6F175D3DCCD1}">
              <a14:hiddenFill xmlns:a14="http://schemas.microsoft.com/office/drawing/2010/main">
                <a:solidFill>
                  <a:srgbClr val="FFFFFF"/>
                </a:solidFill>
              </a14:hiddenFill>
            </a:ext>
          </a:extLst>
        </p:spPr>
      </p:pic>
      <p:sp>
        <p:nvSpPr>
          <p:cNvPr id="22" name="TextBox 6"/>
          <p:cNvSpPr txBox="1"/>
          <p:nvPr/>
        </p:nvSpPr>
        <p:spPr>
          <a:xfrm>
            <a:off x="239706" y="5490007"/>
            <a:ext cx="3411790" cy="738664"/>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400" spc="-87" dirty="0" smtClean="0">
                <a:solidFill>
                  <a:prstClr val="black">
                    <a:lumMod val="75000"/>
                    <a:lumOff val="25000"/>
                  </a:prstClr>
                </a:solidFill>
                <a:ea typeface="Public Sans"/>
                <a:cs typeface="Public Sans"/>
                <a:sym typeface="Public Sans"/>
              </a:rPr>
              <a:t>La c</a:t>
            </a:r>
            <a:r>
              <a:rPr lang="en-US" sz="2400" spc="-87" noProof="0" dirty="0" err="1" smtClean="0">
                <a:solidFill>
                  <a:prstClr val="black">
                    <a:lumMod val="75000"/>
                    <a:lumOff val="25000"/>
                  </a:prstClr>
                </a:solidFill>
                <a:ea typeface="Public Sans"/>
                <a:cs typeface="Public Sans"/>
                <a:sym typeface="Public Sans"/>
              </a:rPr>
              <a:t>réation</a:t>
            </a:r>
            <a:r>
              <a:rPr lang="en-US" sz="2400" spc="-87" noProof="0" dirty="0" smtClean="0">
                <a:solidFill>
                  <a:prstClr val="black">
                    <a:lumMod val="75000"/>
                    <a:lumOff val="25000"/>
                  </a:prstClr>
                </a:solidFill>
                <a:ea typeface="Public Sans"/>
                <a:cs typeface="Public Sans"/>
                <a:sym typeface="Public Sans"/>
              </a:rPr>
              <a:t> du </a:t>
            </a:r>
            <a:r>
              <a:rPr lang="en-US" sz="2400" spc="-87" noProof="0" dirty="0" err="1" smtClean="0">
                <a:solidFill>
                  <a:prstClr val="black">
                    <a:lumMod val="75000"/>
                    <a:lumOff val="25000"/>
                  </a:prstClr>
                </a:solidFill>
                <a:ea typeface="Public Sans"/>
                <a:cs typeface="Public Sans"/>
                <a:sym typeface="Public Sans"/>
              </a:rPr>
              <a:t>groupe</a:t>
            </a:r>
            <a:r>
              <a:rPr lang="en-US" sz="2400" spc="-87" noProof="0" dirty="0" smtClean="0">
                <a:solidFill>
                  <a:prstClr val="black">
                    <a:lumMod val="75000"/>
                    <a:lumOff val="25000"/>
                  </a:prstClr>
                </a:solidFill>
                <a:ea typeface="Public Sans"/>
                <a:cs typeface="Public Sans"/>
                <a:sym typeface="Public Sans"/>
              </a:rPr>
              <a:t> INTERCOREVIH “prison”</a:t>
            </a:r>
            <a:endParaRPr kumimoji="0" lang="en-US"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endParaRPr>
          </a:p>
        </p:txBody>
      </p:sp>
      <p:sp>
        <p:nvSpPr>
          <p:cNvPr id="23" name="TextBox 6"/>
          <p:cNvSpPr txBox="1"/>
          <p:nvPr/>
        </p:nvSpPr>
        <p:spPr>
          <a:xfrm>
            <a:off x="4355078" y="3354755"/>
            <a:ext cx="3135355" cy="1107996"/>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400" spc="-87" dirty="0" err="1" smtClean="0">
                <a:solidFill>
                  <a:prstClr val="black">
                    <a:lumMod val="75000"/>
                    <a:lumOff val="25000"/>
                  </a:prstClr>
                </a:solidFill>
                <a:ea typeface="Public Sans"/>
                <a:cs typeface="Public Sans"/>
                <a:sym typeface="Public Sans"/>
              </a:rPr>
              <a:t>Une</a:t>
            </a:r>
            <a:r>
              <a:rPr lang="en-US" sz="2400" spc="-87" dirty="0" smtClean="0">
                <a:solidFill>
                  <a:prstClr val="black">
                    <a:lumMod val="75000"/>
                    <a:lumOff val="25000"/>
                  </a:prstClr>
                </a:solidFill>
                <a:ea typeface="Public Sans"/>
                <a:cs typeface="Public Sans"/>
                <a:sym typeface="Public Sans"/>
              </a:rPr>
              <a:t> c</a:t>
            </a:r>
            <a:r>
              <a:rPr lang="en-US" sz="2400" spc="-87" noProof="0" dirty="0" err="1" smtClean="0">
                <a:solidFill>
                  <a:prstClr val="black">
                    <a:lumMod val="75000"/>
                    <a:lumOff val="25000"/>
                  </a:prstClr>
                </a:solidFill>
                <a:ea typeface="Public Sans"/>
                <a:cs typeface="Public Sans"/>
                <a:sym typeface="Public Sans"/>
              </a:rPr>
              <a:t>ampagne</a:t>
            </a:r>
            <a:r>
              <a:rPr lang="en-US" sz="2400" spc="-87" noProof="0" dirty="0" smtClean="0">
                <a:solidFill>
                  <a:prstClr val="black">
                    <a:lumMod val="75000"/>
                    <a:lumOff val="25000"/>
                  </a:prstClr>
                </a:solidFill>
                <a:ea typeface="Public Sans"/>
                <a:cs typeface="Public Sans"/>
                <a:sym typeface="Public Sans"/>
              </a:rPr>
              <a:t> de communication </a:t>
            </a:r>
            <a:r>
              <a:rPr lang="en-US" sz="2400" spc="-87" noProof="0" dirty="0" err="1" smtClean="0">
                <a:solidFill>
                  <a:prstClr val="black">
                    <a:lumMod val="75000"/>
                    <a:lumOff val="25000"/>
                  </a:prstClr>
                </a:solidFill>
                <a:ea typeface="Public Sans"/>
                <a:cs typeface="Public Sans"/>
                <a:sym typeface="Public Sans"/>
              </a:rPr>
              <a:t>régionale</a:t>
            </a:r>
            <a:r>
              <a:rPr lang="en-US" sz="2400" spc="-87" noProof="0" dirty="0" smtClean="0">
                <a:solidFill>
                  <a:prstClr val="black">
                    <a:lumMod val="75000"/>
                    <a:lumOff val="25000"/>
                  </a:prstClr>
                </a:solidFill>
                <a:ea typeface="Public Sans"/>
                <a:cs typeface="Public Sans"/>
                <a:sym typeface="Public Sans"/>
              </a:rPr>
              <a:t> “VIH Test”</a:t>
            </a:r>
            <a:endParaRPr kumimoji="0" lang="en-US"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endParaRP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4100" y="2386551"/>
            <a:ext cx="3666876" cy="5184046"/>
          </a:xfrm>
          <a:prstGeom prst="rect">
            <a:avLst/>
          </a:prstGeom>
        </p:spPr>
      </p:pic>
      <p:sp>
        <p:nvSpPr>
          <p:cNvPr id="28" name="TextBox 6"/>
          <p:cNvSpPr txBox="1"/>
          <p:nvPr/>
        </p:nvSpPr>
        <p:spPr>
          <a:xfrm>
            <a:off x="16026267" y="8343900"/>
            <a:ext cx="2163648" cy="738664"/>
          </a:xfrm>
          <a:prstGeom prst="rect">
            <a:avLst/>
          </a:prstGeom>
        </p:spPr>
        <p:txBody>
          <a:bodyPr wrap="square" lIns="0" tIns="0" rIns="0" bIns="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400" spc="-87" dirty="0" smtClean="0">
                <a:solidFill>
                  <a:prstClr val="black">
                    <a:lumMod val="75000"/>
                    <a:lumOff val="25000"/>
                  </a:prstClr>
                </a:solidFill>
                <a:ea typeface="Public Sans"/>
                <a:cs typeface="Public Sans"/>
                <a:sym typeface="Public Sans"/>
              </a:rPr>
              <a:t>Des temps </a:t>
            </a:r>
            <a:r>
              <a:rPr lang="en-US" sz="2400" spc="-87" dirty="0" err="1" smtClean="0">
                <a:solidFill>
                  <a:prstClr val="black">
                    <a:lumMod val="75000"/>
                    <a:lumOff val="25000"/>
                  </a:prstClr>
                </a:solidFill>
                <a:ea typeface="Public Sans"/>
                <a:cs typeface="Public Sans"/>
                <a:sym typeface="Public Sans"/>
              </a:rPr>
              <a:t>d’échanges</a:t>
            </a:r>
            <a:r>
              <a:rPr lang="en-US" sz="2400" spc="-87" dirty="0" smtClean="0">
                <a:solidFill>
                  <a:prstClr val="black">
                    <a:lumMod val="75000"/>
                    <a:lumOff val="25000"/>
                  </a:prstClr>
                </a:solidFill>
                <a:ea typeface="Public Sans"/>
                <a:cs typeface="Public Sans"/>
                <a:sym typeface="Public Sans"/>
              </a:rPr>
              <a:t> divers</a:t>
            </a:r>
            <a:endParaRPr kumimoji="0" lang="en-US"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endParaRPr>
          </a:p>
        </p:txBody>
      </p:sp>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1840" y="3908753"/>
            <a:ext cx="3280525" cy="4639836"/>
          </a:xfrm>
          <a:prstGeom prst="rect">
            <a:avLst/>
          </a:prstGeom>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32103" y="5969499"/>
            <a:ext cx="3048909" cy="4312624"/>
          </a:xfrm>
          <a:prstGeom prst="rect">
            <a:avLst/>
          </a:prstGeom>
          <a:ln>
            <a:solidFill>
              <a:srgbClr val="64685A"/>
            </a:solidFill>
          </a:ln>
        </p:spPr>
      </p:pic>
      <p:sp>
        <p:nvSpPr>
          <p:cNvPr id="29" name="ZoneTexte 28">
            <a:extLst>
              <a:ext uri="{FF2B5EF4-FFF2-40B4-BE49-F238E27FC236}">
                <a16:creationId xmlns:a16="http://schemas.microsoft.com/office/drawing/2014/main" id="{991C6B6D-66EE-363D-AFA6-2B98A48368F1}"/>
              </a:ext>
            </a:extLst>
          </p:cNvPr>
          <p:cNvSpPr txBox="1"/>
          <p:nvPr/>
        </p:nvSpPr>
        <p:spPr>
          <a:xfrm>
            <a:off x="5258518" y="573085"/>
            <a:ext cx="7924081" cy="523220"/>
          </a:xfrm>
          <a:prstGeom prst="rect">
            <a:avLst/>
          </a:prstGeom>
          <a:no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smtClean="0">
                <a:solidFill>
                  <a:prstClr val="black">
                    <a:lumMod val="75000"/>
                    <a:lumOff val="25000"/>
                  </a:prstClr>
                </a:solidFill>
                <a:latin typeface="Calibri"/>
              </a:rPr>
              <a:t>Des réussites : quelques exemples </a:t>
            </a:r>
            <a:r>
              <a:rPr kumimoji="0" lang="fr-FR" sz="28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d’actions</a:t>
            </a:r>
            <a:r>
              <a:rPr kumimoji="0" lang="fr-FR" sz="2800" b="1" i="0" u="none" strike="noStrike" kern="1200" cap="none" spc="0" normalizeH="0" noProof="0" dirty="0" smtClean="0">
                <a:ln>
                  <a:noFill/>
                </a:ln>
                <a:solidFill>
                  <a:prstClr val="black">
                    <a:lumMod val="75000"/>
                    <a:lumOff val="25000"/>
                  </a:prstClr>
                </a:solidFill>
                <a:effectLst/>
                <a:uLnTx/>
                <a:uFillTx/>
                <a:latin typeface="Calibri"/>
                <a:ea typeface="+mn-ea"/>
                <a:cs typeface="+mn-cs"/>
              </a:rPr>
              <a:t> menées</a:t>
            </a:r>
            <a:endParaRPr kumimoji="0" lang="fr-F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744144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grpSp>
        <p:nvGrpSpPr>
          <p:cNvPr id="9" name="Group 2"/>
          <p:cNvGrpSpPr/>
          <p:nvPr/>
        </p:nvGrpSpPr>
        <p:grpSpPr>
          <a:xfrm>
            <a:off x="0" y="11180"/>
            <a:ext cx="18288000" cy="2770120"/>
            <a:chOff x="0" y="-57150"/>
            <a:chExt cx="2348089" cy="2766483"/>
          </a:xfrm>
          <a:solidFill>
            <a:srgbClr val="F4F3EE"/>
          </a:solidFill>
        </p:grpSpPr>
        <p:sp>
          <p:nvSpPr>
            <p:cNvPr id="10" name="Freeform 3"/>
            <p:cNvSpPr/>
            <p:nvPr/>
          </p:nvSpPr>
          <p:spPr>
            <a:xfrm>
              <a:off x="294594" y="0"/>
              <a:ext cx="2053495" cy="2709333"/>
            </a:xfrm>
            <a:custGeom>
              <a:avLst/>
              <a:gdLst/>
              <a:ahLst/>
              <a:cxnLst/>
              <a:rect l="l" t="t" r="r" b="b"/>
              <a:pathLst>
                <a:path w="2348089" h="2709333">
                  <a:moveTo>
                    <a:pt x="0" y="0"/>
                  </a:moveTo>
                  <a:lnTo>
                    <a:pt x="2348089" y="0"/>
                  </a:lnTo>
                  <a:lnTo>
                    <a:pt x="2348089" y="2709333"/>
                  </a:lnTo>
                  <a:lnTo>
                    <a:pt x="0" y="2709333"/>
                  </a:lnTo>
                  <a:close/>
                </a:path>
              </a:pathLst>
            </a:custGeom>
            <a:grpFill/>
          </p:spPr>
        </p:sp>
        <p:sp>
          <p:nvSpPr>
            <p:cNvPr id="11" name="TextBox 4"/>
            <p:cNvSpPr txBox="1"/>
            <p:nvPr/>
          </p:nvSpPr>
          <p:spPr>
            <a:xfrm>
              <a:off x="0" y="-57150"/>
              <a:ext cx="2348089" cy="2766483"/>
            </a:xfrm>
            <a:prstGeom prst="rect">
              <a:avLst/>
            </a:prstGeom>
            <a:grpFill/>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ZoneTexte 5">
            <a:extLst>
              <a:ext uri="{FF2B5EF4-FFF2-40B4-BE49-F238E27FC236}">
                <a16:creationId xmlns:a16="http://schemas.microsoft.com/office/drawing/2014/main" id="{991C6B6D-66EE-363D-AFA6-2B98A48368F1}"/>
              </a:ext>
            </a:extLst>
          </p:cNvPr>
          <p:cNvSpPr txBox="1"/>
          <p:nvPr/>
        </p:nvSpPr>
        <p:spPr>
          <a:xfrm>
            <a:off x="3987813" y="647700"/>
            <a:ext cx="10224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Pourquoi créer une coordination</a:t>
            </a:r>
            <a:r>
              <a:rPr kumimoji="0" lang="fr-FR" sz="3600" b="1" i="0" u="none" strike="noStrike" kern="1200" cap="none" spc="0" normalizeH="0" noProof="0" dirty="0" smtClean="0">
                <a:ln>
                  <a:noFill/>
                </a:ln>
                <a:solidFill>
                  <a:prstClr val="black">
                    <a:lumMod val="75000"/>
                    <a:lumOff val="25000"/>
                  </a:prstClr>
                </a:solidFill>
                <a:effectLst/>
                <a:uLnTx/>
                <a:uFillTx/>
                <a:latin typeface="Calibri"/>
                <a:ea typeface="+mn-ea"/>
                <a:cs typeface="+mn-cs"/>
              </a:rPr>
              <a:t> en</a:t>
            </a:r>
            <a:r>
              <a:rPr kumimoji="0" lang="fr-FR" sz="3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 santé sexuelle ?</a:t>
            </a:r>
            <a:endParaRPr kumimoji="0" lang="fr-FR" sz="3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7" name="Espace réservé du contenu 3"/>
          <p:cNvPicPr>
            <a:picLocks noChangeAspect="1"/>
          </p:cNvPicPr>
          <p:nvPr/>
        </p:nvPicPr>
        <p:blipFill>
          <a:blip r:embed="rId3"/>
          <a:stretch>
            <a:fillRect/>
          </a:stretch>
        </p:blipFill>
        <p:spPr>
          <a:xfrm>
            <a:off x="4849927" y="3695700"/>
            <a:ext cx="13168366" cy="6413692"/>
          </a:xfrm>
          <a:prstGeom prst="rect">
            <a:avLst/>
          </a:prstGeom>
          <a:ln>
            <a:solidFill>
              <a:schemeClr val="tx1">
                <a:lumMod val="75000"/>
                <a:lumOff val="25000"/>
              </a:schemeClr>
            </a:solidFill>
          </a:ln>
        </p:spPr>
      </p:pic>
      <p:sp>
        <p:nvSpPr>
          <p:cNvPr id="8" name="ZoneTexte 7">
            <a:extLst>
              <a:ext uri="{FF2B5EF4-FFF2-40B4-BE49-F238E27FC236}">
                <a16:creationId xmlns:a16="http://schemas.microsoft.com/office/drawing/2014/main" id="{7F4F7B35-68DF-0A07-79A5-24FF1BFE8D80}"/>
              </a:ext>
            </a:extLst>
          </p:cNvPr>
          <p:cNvSpPr txBox="1"/>
          <p:nvPr/>
        </p:nvSpPr>
        <p:spPr>
          <a:xfrm>
            <a:off x="845565" y="6914003"/>
            <a:ext cx="3162301"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Les violences sexuelles</a:t>
            </a:r>
            <a:endParaRPr kumimoji="0" lang="fr-FR"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2" name="Rectangle 1"/>
          <p:cNvSpPr/>
          <p:nvPr/>
        </p:nvSpPr>
        <p:spPr>
          <a:xfrm>
            <a:off x="718262" y="1480410"/>
            <a:ext cx="17722137" cy="523220"/>
          </a:xfrm>
          <a:prstGeom prst="rect">
            <a:avLst/>
          </a:prstGeom>
        </p:spPr>
        <p:txBody>
          <a:bodyPr wrap="square">
            <a:spAutoFit/>
          </a:bodyPr>
          <a:lstStyle/>
          <a:p>
            <a:r>
              <a:rPr lang="fr-FR" sz="2800" dirty="0" smtClean="0">
                <a:solidFill>
                  <a:schemeClr val="tx1">
                    <a:lumMod val="75000"/>
                    <a:lumOff val="25000"/>
                  </a:schemeClr>
                </a:solidFill>
              </a:rPr>
              <a:t>Intégrer </a:t>
            </a:r>
            <a:r>
              <a:rPr lang="fr-FR" sz="2800" dirty="0">
                <a:solidFill>
                  <a:schemeClr val="tx1">
                    <a:lumMod val="75000"/>
                    <a:lumOff val="25000"/>
                  </a:schemeClr>
                </a:solidFill>
              </a:rPr>
              <a:t>les autres dimensions de la santé sexuelle afin de mieux répondre à l’évolution des besoins des populations</a:t>
            </a:r>
          </a:p>
        </p:txBody>
      </p:sp>
      <p:sp>
        <p:nvSpPr>
          <p:cNvPr id="15" name="ZoneTexte 14">
            <a:extLst>
              <a:ext uri="{FF2B5EF4-FFF2-40B4-BE49-F238E27FC236}">
                <a16:creationId xmlns:a16="http://schemas.microsoft.com/office/drawing/2014/main" id="{7F4F7B35-68DF-0A07-79A5-24FF1BFE8D80}"/>
              </a:ext>
            </a:extLst>
          </p:cNvPr>
          <p:cNvSpPr txBox="1"/>
          <p:nvPr/>
        </p:nvSpPr>
        <p:spPr>
          <a:xfrm>
            <a:off x="861607" y="6210300"/>
            <a:ext cx="3162301" cy="461665"/>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Quelques</a:t>
            </a:r>
            <a:r>
              <a:rPr kumimoji="0" lang="fr-FR" sz="2400" b="1"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mn-cs"/>
              </a:rPr>
              <a:t> exemples</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669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30" name="Group 2"/>
          <p:cNvGrpSpPr/>
          <p:nvPr/>
        </p:nvGrpSpPr>
        <p:grpSpPr>
          <a:xfrm>
            <a:off x="7605900" y="-217420"/>
            <a:ext cx="10668000" cy="10524717"/>
            <a:chOff x="0" y="-57150"/>
            <a:chExt cx="2348089" cy="2766483"/>
          </a:xfrm>
        </p:grpSpPr>
        <p:sp>
          <p:nvSpPr>
            <p:cNvPr id="31" name="Freeform 3"/>
            <p:cNvSpPr/>
            <p:nvPr/>
          </p:nvSpPr>
          <p:spPr>
            <a:xfrm>
              <a:off x="294594" y="0"/>
              <a:ext cx="2053495" cy="2709333"/>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32" name="TextBox 4"/>
            <p:cNvSpPr txBox="1"/>
            <p:nvPr/>
          </p:nvSpPr>
          <p:spPr>
            <a:xfrm>
              <a:off x="0" y="-57150"/>
              <a:ext cx="2348089" cy="276648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Espace réservé du contenu 3"/>
          <p:cNvPicPr>
            <a:picLocks noChangeAspect="1"/>
          </p:cNvPicPr>
          <p:nvPr/>
        </p:nvPicPr>
        <p:blipFill>
          <a:blip r:embed="rId3"/>
          <a:stretch>
            <a:fillRect/>
          </a:stretch>
        </p:blipFill>
        <p:spPr>
          <a:xfrm>
            <a:off x="838200" y="5676900"/>
            <a:ext cx="6572893" cy="4027974"/>
          </a:xfrm>
          <a:prstGeom prst="rect">
            <a:avLst/>
          </a:prstGeom>
          <a:ln>
            <a:solidFill>
              <a:schemeClr val="tx1">
                <a:lumMod val="75000"/>
                <a:lumOff val="25000"/>
              </a:schemeClr>
            </a:solidFill>
          </a:ln>
        </p:spPr>
      </p:pic>
      <p:pic>
        <p:nvPicPr>
          <p:cNvPr id="6" name="Image 5"/>
          <p:cNvPicPr>
            <a:picLocks noChangeAspect="1"/>
          </p:cNvPicPr>
          <p:nvPr/>
        </p:nvPicPr>
        <p:blipFill rotWithShape="1">
          <a:blip r:embed="rId4"/>
          <a:srcRect t="73803" r="85085"/>
          <a:stretch/>
        </p:blipFill>
        <p:spPr>
          <a:xfrm>
            <a:off x="2305049" y="4519536"/>
            <a:ext cx="762000" cy="838477"/>
          </a:xfrm>
          <a:prstGeom prst="rect">
            <a:avLst/>
          </a:prstGeom>
        </p:spPr>
      </p:pic>
      <p:sp>
        <p:nvSpPr>
          <p:cNvPr id="2" name="ZoneTexte 1"/>
          <p:cNvSpPr txBox="1"/>
          <p:nvPr/>
        </p:nvSpPr>
        <p:spPr>
          <a:xfrm>
            <a:off x="2114736" y="3147936"/>
            <a:ext cx="4194491" cy="1200329"/>
          </a:xfrm>
          <a:prstGeom prst="rect">
            <a:avLst/>
          </a:prstGeom>
          <a:no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Utilisent un préservatif lors de leur premier rapport sexuel avec un ou une partenaire </a:t>
            </a:r>
            <a:r>
              <a:rPr kumimoji="0" lang="fr-FR" sz="1800" b="0" i="0" u="none" strike="noStrike" kern="1200" cap="none" spc="0" normalizeH="0" baseline="0" noProof="0" dirty="0" err="1" smtClean="0">
                <a:ln>
                  <a:noFill/>
                </a:ln>
                <a:solidFill>
                  <a:prstClr val="black">
                    <a:lumMod val="75000"/>
                    <a:lumOff val="25000"/>
                  </a:prstClr>
                </a:solidFill>
                <a:effectLst/>
                <a:uLnTx/>
                <a:uFillTx/>
                <a:latin typeface="Calibri"/>
                <a:ea typeface="+mn-ea"/>
                <a:cs typeface="+mn-cs"/>
              </a:rPr>
              <a:t>rencontré,e</a:t>
            </a: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 dans les 12 derniers mois</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2" name="Image 11"/>
          <p:cNvPicPr>
            <a:picLocks noChangeAspect="1"/>
          </p:cNvPicPr>
          <p:nvPr/>
        </p:nvPicPr>
        <p:blipFill rotWithShape="1">
          <a:blip r:embed="rId4"/>
          <a:srcRect t="11894" r="82848" b="66679"/>
          <a:stretch/>
        </p:blipFill>
        <p:spPr>
          <a:xfrm>
            <a:off x="2300286" y="2290865"/>
            <a:ext cx="876300" cy="685800"/>
          </a:xfrm>
          <a:prstGeom prst="rect">
            <a:avLst/>
          </a:prstGeom>
        </p:spPr>
      </p:pic>
      <p:sp>
        <p:nvSpPr>
          <p:cNvPr id="11" name="Flèche courbée vers le bas 10"/>
          <p:cNvSpPr/>
          <p:nvPr/>
        </p:nvSpPr>
        <p:spPr>
          <a:xfrm rot="1526520">
            <a:off x="3284198" y="2459239"/>
            <a:ext cx="986308" cy="407570"/>
          </a:xfrm>
          <a:prstGeom prst="curvedDownArrow">
            <a:avLst/>
          </a:prstGeom>
          <a:solidFill>
            <a:srgbClr val="C2D4BB"/>
          </a:solidFill>
          <a:ln>
            <a:solidFill>
              <a:srgbClr val="778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lèche courbée vers le haut 12"/>
          <p:cNvSpPr/>
          <p:nvPr/>
        </p:nvSpPr>
        <p:spPr>
          <a:xfrm rot="20640410">
            <a:off x="3107726" y="4671671"/>
            <a:ext cx="1118128" cy="457200"/>
          </a:xfrm>
          <a:prstGeom prst="curvedUpArrow">
            <a:avLst/>
          </a:prstGeom>
          <a:solidFill>
            <a:srgbClr val="C2D4BB"/>
          </a:solidFill>
          <a:ln>
            <a:solidFill>
              <a:srgbClr val="778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ZoneTexte 15"/>
          <p:cNvSpPr txBox="1"/>
          <p:nvPr/>
        </p:nvSpPr>
        <p:spPr>
          <a:xfrm>
            <a:off x="4124646" y="2264433"/>
            <a:ext cx="152400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52,6%</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 name="ZoneTexte 16"/>
          <p:cNvSpPr txBox="1"/>
          <p:nvPr/>
        </p:nvSpPr>
        <p:spPr>
          <a:xfrm>
            <a:off x="4124646" y="4845342"/>
            <a:ext cx="129540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49,4%</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9" name="Rectangle 18"/>
          <p:cNvSpPr/>
          <p:nvPr/>
        </p:nvSpPr>
        <p:spPr>
          <a:xfrm>
            <a:off x="5659958" y="896246"/>
            <a:ext cx="6840548"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La prévention </a:t>
            </a:r>
            <a:r>
              <a:rPr kumimoji="0" lang="fr-FR"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en début de vie sexuelle </a:t>
            </a:r>
          </a:p>
        </p:txBody>
      </p:sp>
      <p:grpSp>
        <p:nvGrpSpPr>
          <p:cNvPr id="14" name="Groupe 13">
            <a:extLst>
              <a:ext uri="{FF2B5EF4-FFF2-40B4-BE49-F238E27FC236}">
                <a16:creationId xmlns:a16="http://schemas.microsoft.com/office/drawing/2014/main" id="{7C088EDF-F425-825C-151B-8386D2FCA328}"/>
              </a:ext>
            </a:extLst>
          </p:cNvPr>
          <p:cNvGrpSpPr/>
          <p:nvPr/>
        </p:nvGrpSpPr>
        <p:grpSpPr>
          <a:xfrm>
            <a:off x="10749793" y="8147609"/>
            <a:ext cx="5867400" cy="1973456"/>
            <a:chOff x="1937615" y="2572608"/>
            <a:chExt cx="6490612" cy="1986664"/>
          </a:xfrm>
        </p:grpSpPr>
        <p:grpSp>
          <p:nvGrpSpPr>
            <p:cNvPr id="18" name="Groupe 17">
              <a:extLst>
                <a:ext uri="{FF2B5EF4-FFF2-40B4-BE49-F238E27FC236}">
                  <a16:creationId xmlns:a16="http://schemas.microsoft.com/office/drawing/2014/main" id="{7739AE41-6A32-2C45-94DF-C73FB056FBC5}"/>
                </a:ext>
              </a:extLst>
            </p:cNvPr>
            <p:cNvGrpSpPr/>
            <p:nvPr/>
          </p:nvGrpSpPr>
          <p:grpSpPr>
            <a:xfrm>
              <a:off x="4623809" y="2732797"/>
              <a:ext cx="3344612" cy="600715"/>
              <a:chOff x="12305342" y="3171769"/>
              <a:chExt cx="3667242" cy="635567"/>
            </a:xfrm>
          </p:grpSpPr>
          <p:pic>
            <p:nvPicPr>
              <p:cNvPr id="26" name="Picture 2" descr="Symbole masculin - Icônes formes gratuites">
                <a:extLst>
                  <a:ext uri="{FF2B5EF4-FFF2-40B4-BE49-F238E27FC236}">
                    <a16:creationId xmlns:a16="http://schemas.microsoft.com/office/drawing/2014/main" id="{2AEB7BD8-155B-9FF3-4A8A-BBFC8E0C2B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05342" y="3171769"/>
                <a:ext cx="613046" cy="606946"/>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F5F7FE36-3342-CC1C-71E9-5B94FE4FF256}"/>
                  </a:ext>
                </a:extLst>
              </p:cNvPr>
              <p:cNvSpPr txBox="1"/>
              <p:nvPr/>
            </p:nvSpPr>
            <p:spPr>
              <a:xfrm>
                <a:off x="12709932" y="3413960"/>
                <a:ext cx="3262652" cy="3933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84,5%</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grpSp>
        <p:grpSp>
          <p:nvGrpSpPr>
            <p:cNvPr id="20" name="Groupe 19">
              <a:extLst>
                <a:ext uri="{FF2B5EF4-FFF2-40B4-BE49-F238E27FC236}">
                  <a16:creationId xmlns:a16="http://schemas.microsoft.com/office/drawing/2014/main" id="{2910496F-887E-2598-1F7F-DD080D27D646}"/>
                </a:ext>
              </a:extLst>
            </p:cNvPr>
            <p:cNvGrpSpPr/>
            <p:nvPr/>
          </p:nvGrpSpPr>
          <p:grpSpPr>
            <a:xfrm>
              <a:off x="3787463" y="3894018"/>
              <a:ext cx="2909768" cy="665254"/>
              <a:chOff x="11145257" y="3579281"/>
              <a:chExt cx="3059451" cy="703852"/>
            </a:xfrm>
          </p:grpSpPr>
          <p:pic>
            <p:nvPicPr>
              <p:cNvPr id="24" name="Picture 4" descr="Symbole féminin - Icônes signalisation gratuites">
                <a:extLst>
                  <a:ext uri="{FF2B5EF4-FFF2-40B4-BE49-F238E27FC236}">
                    <a16:creationId xmlns:a16="http://schemas.microsoft.com/office/drawing/2014/main" id="{A2AAB578-2914-FCCB-A602-DCAF00E08F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5257" y="3579281"/>
                <a:ext cx="703852" cy="703852"/>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F86F8011-932A-BF57-7033-230040B0214B}"/>
                  </a:ext>
                </a:extLst>
              </p:cNvPr>
              <p:cNvSpPr txBox="1"/>
              <p:nvPr/>
            </p:nvSpPr>
            <p:spPr>
              <a:xfrm>
                <a:off x="11760423" y="3600830"/>
                <a:ext cx="2444285" cy="3907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75,2%</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grpSp>
        <p:sp>
          <p:nvSpPr>
            <p:cNvPr id="21" name="ZoneTexte 20">
              <a:extLst>
                <a:ext uri="{FF2B5EF4-FFF2-40B4-BE49-F238E27FC236}">
                  <a16:creationId xmlns:a16="http://schemas.microsoft.com/office/drawing/2014/main" id="{A6E9C37B-2E54-E409-5CD9-DB75EC65688B}"/>
                </a:ext>
              </a:extLst>
            </p:cNvPr>
            <p:cNvSpPr txBox="1"/>
            <p:nvPr/>
          </p:nvSpPr>
          <p:spPr>
            <a:xfrm>
              <a:off x="1937615" y="3406239"/>
              <a:ext cx="6490612" cy="371804"/>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Utilisent un préservatif </a:t>
              </a:r>
              <a:r>
                <a:rPr kumimoji="0" lang="fr-FR"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lors </a:t>
              </a: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de leur premier rapport sexuel </a:t>
              </a:r>
            </a:p>
          </p:txBody>
        </p:sp>
        <p:sp>
          <p:nvSpPr>
            <p:cNvPr id="22" name="Flèche : courbe vers le bas 24">
              <a:extLst>
                <a:ext uri="{FF2B5EF4-FFF2-40B4-BE49-F238E27FC236}">
                  <a16:creationId xmlns:a16="http://schemas.microsoft.com/office/drawing/2014/main" id="{FA9EF872-3A57-B213-18A0-20B781D29E87}"/>
                </a:ext>
              </a:extLst>
            </p:cNvPr>
            <p:cNvSpPr/>
            <p:nvPr/>
          </p:nvSpPr>
          <p:spPr>
            <a:xfrm rot="2778742">
              <a:off x="5556900" y="2767482"/>
              <a:ext cx="785178" cy="395429"/>
            </a:xfrm>
            <a:prstGeom prst="curvedDown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lèche : courbe vers le bas 25">
              <a:extLst>
                <a:ext uri="{FF2B5EF4-FFF2-40B4-BE49-F238E27FC236}">
                  <a16:creationId xmlns:a16="http://schemas.microsoft.com/office/drawing/2014/main" id="{85A28F47-137C-96B5-86F4-3AF3D0191F33}"/>
                </a:ext>
              </a:extLst>
            </p:cNvPr>
            <p:cNvSpPr/>
            <p:nvPr/>
          </p:nvSpPr>
          <p:spPr>
            <a:xfrm rot="8407189" flipH="1">
              <a:off x="4632934" y="4134755"/>
              <a:ext cx="987974" cy="352079"/>
            </a:xfrm>
            <a:prstGeom prst="curvedDownArrow">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28" name="Image 27"/>
          <p:cNvPicPr>
            <a:picLocks noChangeAspect="1"/>
          </p:cNvPicPr>
          <p:nvPr/>
        </p:nvPicPr>
        <p:blipFill>
          <a:blip r:embed="rId7"/>
          <a:stretch>
            <a:fillRect/>
          </a:stretch>
        </p:blipFill>
        <p:spPr>
          <a:xfrm>
            <a:off x="9805017" y="2029176"/>
            <a:ext cx="7747512" cy="5943302"/>
          </a:xfrm>
          <a:prstGeom prst="rect">
            <a:avLst/>
          </a:prstGeom>
          <a:ln>
            <a:solidFill>
              <a:schemeClr val="tx1">
                <a:lumMod val="75000"/>
                <a:lumOff val="25000"/>
              </a:schemeClr>
            </a:solidFill>
          </a:ln>
        </p:spPr>
      </p:pic>
      <p:sp>
        <p:nvSpPr>
          <p:cNvPr id="35" name="ZoneTexte 34">
            <a:extLst>
              <a:ext uri="{FF2B5EF4-FFF2-40B4-BE49-F238E27FC236}">
                <a16:creationId xmlns:a16="http://schemas.microsoft.com/office/drawing/2014/main" id="{7F4F7B35-68DF-0A07-79A5-24FF1BFE8D80}"/>
              </a:ext>
            </a:extLst>
          </p:cNvPr>
          <p:cNvSpPr txBox="1"/>
          <p:nvPr/>
        </p:nvSpPr>
        <p:spPr>
          <a:xfrm>
            <a:off x="7411093" y="409584"/>
            <a:ext cx="3162301" cy="461665"/>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Quelques</a:t>
            </a:r>
            <a:r>
              <a:rPr kumimoji="0" lang="fr-FR" sz="2400" b="1"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mn-cs"/>
              </a:rPr>
              <a:t> exemples</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098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1679"/>
          <a:stretch/>
        </p:blipFill>
        <p:spPr>
          <a:xfrm>
            <a:off x="-1" y="0"/>
            <a:ext cx="4745813" cy="1104900"/>
          </a:xfrm>
          <a:prstGeom prst="rect">
            <a:avLst/>
          </a:prstGeom>
        </p:spPr>
      </p:pic>
      <p:pic>
        <p:nvPicPr>
          <p:cNvPr id="12" name="Image 11"/>
          <p:cNvPicPr>
            <a:picLocks noChangeAspect="1"/>
          </p:cNvPicPr>
          <p:nvPr/>
        </p:nvPicPr>
        <p:blipFill rotWithShape="1">
          <a:blip r:embed="rId5"/>
          <a:srcRect l="993" r="46654"/>
          <a:stretch/>
        </p:blipFill>
        <p:spPr>
          <a:xfrm>
            <a:off x="457199" y="2864305"/>
            <a:ext cx="4388689" cy="5068705"/>
          </a:xfrm>
          <a:prstGeom prst="rect">
            <a:avLst/>
          </a:prstGeom>
          <a:ln>
            <a:solidFill>
              <a:schemeClr val="tx1">
                <a:lumMod val="75000"/>
                <a:lumOff val="25000"/>
              </a:schemeClr>
            </a:solidFill>
          </a:ln>
        </p:spPr>
      </p:pic>
      <p:sp>
        <p:nvSpPr>
          <p:cNvPr id="13" name="Rectangle 12"/>
          <p:cNvSpPr/>
          <p:nvPr/>
        </p:nvSpPr>
        <p:spPr>
          <a:xfrm>
            <a:off x="1394964" y="2095500"/>
            <a:ext cx="2458943" cy="369332"/>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Chlamydia </a:t>
            </a:r>
            <a:r>
              <a:rPr kumimoji="0" lang="fr-FR" sz="1800" b="1" i="1" u="none" strike="noStrike" kern="1200" cap="none" spc="0" normalizeH="0" baseline="0" noProof="0" dirty="0" err="1"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trachomatis</a:t>
            </a:r>
            <a:r>
              <a:rPr kumimoji="0" lang="fr-FR" sz="18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4" name="Rectangle 13"/>
          <p:cNvSpPr/>
          <p:nvPr/>
        </p:nvSpPr>
        <p:spPr>
          <a:xfrm>
            <a:off x="7867990" y="2095500"/>
            <a:ext cx="1269386" cy="369332"/>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Gonocoque</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7" name="Rectangle 16"/>
          <p:cNvSpPr/>
          <p:nvPr/>
        </p:nvSpPr>
        <p:spPr>
          <a:xfrm>
            <a:off x="6154018" y="8034058"/>
            <a:ext cx="469733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Le nombre de gonococcies rapporté par les CeGIDD dans le cadre de la surveillance </a:t>
            </a:r>
            <a:r>
              <a:rPr kumimoji="0" lang="fr-FR" sz="18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SurCeGIDD</a:t>
            </a: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est d’environ </a:t>
            </a:r>
            <a:r>
              <a:rPr kumimoji="0" lang="fr-FR" sz="1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10 700 </a:t>
            </a:r>
            <a:r>
              <a:rPr kumimoji="0" lang="fr-F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en 2023.</a:t>
            </a:r>
          </a:p>
        </p:txBody>
      </p:sp>
      <p:pic>
        <p:nvPicPr>
          <p:cNvPr id="18" name="Image 17"/>
          <p:cNvPicPr>
            <a:picLocks noChangeAspect="1"/>
          </p:cNvPicPr>
          <p:nvPr/>
        </p:nvPicPr>
        <p:blipFill rotWithShape="1">
          <a:blip r:embed="rId6"/>
          <a:srcRect l="288" r="49653"/>
          <a:stretch/>
        </p:blipFill>
        <p:spPr>
          <a:xfrm>
            <a:off x="6124745" y="2781300"/>
            <a:ext cx="4755876" cy="4936290"/>
          </a:xfrm>
          <a:prstGeom prst="rect">
            <a:avLst/>
          </a:prstGeom>
          <a:ln>
            <a:solidFill>
              <a:schemeClr val="tx1">
                <a:lumMod val="75000"/>
                <a:lumOff val="25000"/>
              </a:schemeClr>
            </a:solidFill>
          </a:ln>
        </p:spPr>
      </p:pic>
      <p:sp>
        <p:nvSpPr>
          <p:cNvPr id="21" name="Rectangle 20"/>
          <p:cNvSpPr/>
          <p:nvPr/>
        </p:nvSpPr>
        <p:spPr>
          <a:xfrm>
            <a:off x="14706600" y="2095500"/>
            <a:ext cx="901144" cy="369332"/>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Syphilis</a:t>
            </a:r>
            <a:endPar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22" name="Image 21"/>
          <p:cNvPicPr>
            <a:picLocks noChangeAspect="1"/>
          </p:cNvPicPr>
          <p:nvPr/>
        </p:nvPicPr>
        <p:blipFill rotWithShape="1">
          <a:blip r:embed="rId7"/>
          <a:srcRect l="1127" r="43447"/>
          <a:stretch/>
        </p:blipFill>
        <p:spPr>
          <a:xfrm>
            <a:off x="12412517" y="2781300"/>
            <a:ext cx="5105400" cy="6985890"/>
          </a:xfrm>
          <a:prstGeom prst="rect">
            <a:avLst/>
          </a:prstGeom>
          <a:ln>
            <a:solidFill>
              <a:schemeClr val="tx1">
                <a:lumMod val="75000"/>
                <a:lumOff val="25000"/>
              </a:schemeClr>
            </a:solidFill>
          </a:ln>
        </p:spPr>
      </p:pic>
      <p:sp>
        <p:nvSpPr>
          <p:cNvPr id="23" name="Rectangle 22"/>
          <p:cNvSpPr/>
          <p:nvPr/>
        </p:nvSpPr>
        <p:spPr>
          <a:xfrm>
            <a:off x="5571969" y="878166"/>
            <a:ext cx="6840548"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Les IST</a:t>
            </a:r>
            <a:endParaRPr kumimoji="0" lang="fr-FR"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24" name="ZoneTexte 23">
            <a:extLst>
              <a:ext uri="{FF2B5EF4-FFF2-40B4-BE49-F238E27FC236}">
                <a16:creationId xmlns:a16="http://schemas.microsoft.com/office/drawing/2014/main" id="{7F4F7B35-68DF-0A07-79A5-24FF1BFE8D80}"/>
              </a:ext>
            </a:extLst>
          </p:cNvPr>
          <p:cNvSpPr txBox="1"/>
          <p:nvPr/>
        </p:nvSpPr>
        <p:spPr>
          <a:xfrm>
            <a:off x="7411093" y="409584"/>
            <a:ext cx="3162301" cy="461665"/>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Quelques</a:t>
            </a:r>
            <a:r>
              <a:rPr kumimoji="0" lang="fr-FR" sz="2400" b="1"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mn-cs"/>
              </a:rPr>
              <a:t> exemples</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25094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pic>
        <p:nvPicPr>
          <p:cNvPr id="7" name="Espace réservé du contenu 3"/>
          <p:cNvPicPr>
            <a:picLocks noChangeAspect="1"/>
          </p:cNvPicPr>
          <p:nvPr/>
        </p:nvPicPr>
        <p:blipFill>
          <a:blip r:embed="rId3"/>
          <a:stretch>
            <a:fillRect/>
          </a:stretch>
        </p:blipFill>
        <p:spPr>
          <a:xfrm>
            <a:off x="2928832" y="2476500"/>
            <a:ext cx="12126820" cy="6788150"/>
          </a:xfrm>
          <a:prstGeom prst="rect">
            <a:avLst/>
          </a:prstGeom>
          <a:ln>
            <a:solidFill>
              <a:schemeClr val="tx1">
                <a:lumMod val="75000"/>
                <a:lumOff val="25000"/>
              </a:schemeClr>
            </a:solidFill>
          </a:ln>
        </p:spPr>
      </p:pic>
      <p:sp>
        <p:nvSpPr>
          <p:cNvPr id="2" name="Rectangle 1"/>
          <p:cNvSpPr/>
          <p:nvPr/>
        </p:nvSpPr>
        <p:spPr>
          <a:xfrm>
            <a:off x="4352503" y="1100435"/>
            <a:ext cx="8677697" cy="46166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Trop peu d’élèves bénéficient de séances d’éducation à la sexualité</a:t>
            </a:r>
          </a:p>
        </p:txBody>
      </p:sp>
      <p:sp>
        <p:nvSpPr>
          <p:cNvPr id="4" name="ZoneTexte 3">
            <a:extLst>
              <a:ext uri="{FF2B5EF4-FFF2-40B4-BE49-F238E27FC236}">
                <a16:creationId xmlns:a16="http://schemas.microsoft.com/office/drawing/2014/main" id="{7F4F7B35-68DF-0A07-79A5-24FF1BFE8D80}"/>
              </a:ext>
            </a:extLst>
          </p:cNvPr>
          <p:cNvSpPr txBox="1"/>
          <p:nvPr/>
        </p:nvSpPr>
        <p:spPr>
          <a:xfrm>
            <a:off x="7110202" y="566742"/>
            <a:ext cx="3162301" cy="461665"/>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Quelques</a:t>
            </a:r>
            <a:r>
              <a:rPr kumimoji="0" lang="fr-FR" sz="2400" b="1"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mn-cs"/>
              </a:rPr>
              <a:t> exemples</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795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18" name="Group 2"/>
          <p:cNvGrpSpPr/>
          <p:nvPr/>
        </p:nvGrpSpPr>
        <p:grpSpPr>
          <a:xfrm>
            <a:off x="9760217" y="-216991"/>
            <a:ext cx="8527783" cy="10503991"/>
            <a:chOff x="0" y="-57150"/>
            <a:chExt cx="2348089" cy="2766483"/>
          </a:xfrm>
        </p:grpSpPr>
        <p:sp>
          <p:nvSpPr>
            <p:cNvPr id="19" name="Freeform 3"/>
            <p:cNvSpPr/>
            <p:nvPr/>
          </p:nvSpPr>
          <p:spPr>
            <a:xfrm>
              <a:off x="0" y="0"/>
              <a:ext cx="2348089" cy="2709333"/>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20" name="TextBox 4"/>
            <p:cNvSpPr txBox="1"/>
            <p:nvPr/>
          </p:nvSpPr>
          <p:spPr>
            <a:xfrm>
              <a:off x="0" y="-57150"/>
              <a:ext cx="2348089" cy="276648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Espace réservé du contenu 3"/>
          <p:cNvPicPr>
            <a:picLocks noChangeAspect="1"/>
          </p:cNvPicPr>
          <p:nvPr/>
        </p:nvPicPr>
        <p:blipFill>
          <a:blip r:embed="rId3"/>
          <a:stretch>
            <a:fillRect/>
          </a:stretch>
        </p:blipFill>
        <p:spPr>
          <a:xfrm>
            <a:off x="838200" y="2552700"/>
            <a:ext cx="8447097" cy="5794376"/>
          </a:xfrm>
          <a:prstGeom prst="rect">
            <a:avLst/>
          </a:prstGeom>
          <a:ln>
            <a:solidFill>
              <a:schemeClr val="tx1">
                <a:lumMod val="75000"/>
                <a:lumOff val="25000"/>
              </a:schemeClr>
            </a:solidFill>
          </a:ln>
        </p:spPr>
      </p:pic>
      <p:pic>
        <p:nvPicPr>
          <p:cNvPr id="24" name="Image 2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67517"/>
          <a:stretch/>
        </p:blipFill>
        <p:spPr>
          <a:xfrm>
            <a:off x="-19050" y="0"/>
            <a:ext cx="6914014" cy="1209790"/>
          </a:xfrm>
          <a:prstGeom prst="rect">
            <a:avLst/>
          </a:prstGeom>
        </p:spPr>
      </p:pic>
      <p:pic>
        <p:nvPicPr>
          <p:cNvPr id="25" name="Espace réservé du contenu 3"/>
          <p:cNvPicPr>
            <a:picLocks noChangeAspect="1"/>
          </p:cNvPicPr>
          <p:nvPr/>
        </p:nvPicPr>
        <p:blipFill>
          <a:blip r:embed="rId6"/>
          <a:stretch>
            <a:fillRect/>
          </a:stretch>
        </p:blipFill>
        <p:spPr>
          <a:xfrm>
            <a:off x="11501437" y="25093"/>
            <a:ext cx="6240792" cy="5149612"/>
          </a:xfrm>
          <a:prstGeom prst="rect">
            <a:avLst/>
          </a:prstGeom>
          <a:ln>
            <a:solidFill>
              <a:schemeClr val="tx1">
                <a:lumMod val="75000"/>
                <a:lumOff val="25000"/>
              </a:schemeClr>
            </a:solidFill>
          </a:ln>
        </p:spPr>
      </p:pic>
      <p:pic>
        <p:nvPicPr>
          <p:cNvPr id="26" name="Image 25"/>
          <p:cNvPicPr>
            <a:picLocks noChangeAspect="1"/>
          </p:cNvPicPr>
          <p:nvPr/>
        </p:nvPicPr>
        <p:blipFill>
          <a:blip r:embed="rId7"/>
          <a:stretch>
            <a:fillRect/>
          </a:stretch>
        </p:blipFill>
        <p:spPr>
          <a:xfrm>
            <a:off x="11501437" y="5240788"/>
            <a:ext cx="6419851" cy="5046212"/>
          </a:xfrm>
          <a:prstGeom prst="rect">
            <a:avLst/>
          </a:prstGeom>
          <a:ln>
            <a:solidFill>
              <a:schemeClr val="tx1">
                <a:lumMod val="75000"/>
                <a:lumOff val="25000"/>
              </a:schemeClr>
            </a:solidFill>
          </a:ln>
        </p:spPr>
      </p:pic>
    </p:spTree>
    <p:extLst>
      <p:ext uri="{BB962C8B-B14F-4D97-AF65-F5344CB8AC3E}">
        <p14:creationId xmlns:p14="http://schemas.microsoft.com/office/powerpoint/2010/main" val="395102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2324100" y="1409700"/>
            <a:ext cx="13944600" cy="461665"/>
          </a:xfrm>
          <a:prstGeom prst="rect">
            <a:avLst/>
          </a:prstGeom>
          <a:noFill/>
          <a:ln>
            <a:noFill/>
          </a:ln>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j-ea"/>
                <a:cs typeface="+mj-cs"/>
              </a:rPr>
              <a:t>Connaissances et pratiques chez les étudiants en santé en 2019 (2ème année IFSI du </a:t>
            </a:r>
            <a:r>
              <a:rPr kumimoji="0" lang="fr-FR" sz="2400" b="1" i="1" u="none" strike="noStrike" kern="1200" cap="none" spc="0" normalizeH="0" baseline="0" noProof="0" dirty="0" err="1" smtClean="0">
                <a:ln>
                  <a:noFill/>
                </a:ln>
                <a:solidFill>
                  <a:prstClr val="black">
                    <a:lumMod val="75000"/>
                    <a:lumOff val="25000"/>
                  </a:prstClr>
                </a:solidFill>
                <a:effectLst/>
                <a:uLnTx/>
                <a:uFillTx/>
                <a:latin typeface="Calibri" panose="020F0502020204030204" pitchFamily="34" charset="0"/>
                <a:ea typeface="+mj-ea"/>
                <a:cs typeface="+mj-cs"/>
              </a:rPr>
              <a:t>Gier</a:t>
            </a:r>
            <a:r>
              <a:rPr kumimoji="0" lang="fr-FR" sz="24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j-ea"/>
                <a:cs typeface="+mj-cs"/>
              </a:rPr>
              <a:t> et médecine UJM) </a:t>
            </a:r>
            <a:endParaRPr kumimoji="0" lang="fr-FR"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mj-cs"/>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1859322056"/>
              </p:ext>
            </p:extLst>
          </p:nvPr>
        </p:nvGraphicFramePr>
        <p:xfrm>
          <a:off x="1066800" y="3238500"/>
          <a:ext cx="16459200" cy="49225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487680">
                <a:tc>
                  <a:txBody>
                    <a:bodyPr/>
                    <a:lstStyle/>
                    <a:p>
                      <a:r>
                        <a:rPr lang="fr-FR" sz="2800" dirty="0"/>
                        <a:t>Questions</a:t>
                      </a:r>
                    </a:p>
                  </a:txBody>
                  <a:tcPr marL="182880" marR="182880" marT="68580" marB="68580">
                    <a:solidFill>
                      <a:srgbClr val="778980"/>
                    </a:solidFill>
                  </a:tcPr>
                </a:tc>
                <a:tc>
                  <a:txBody>
                    <a:bodyPr/>
                    <a:lstStyle/>
                    <a:p>
                      <a:r>
                        <a:rPr lang="fr-FR" sz="2800" dirty="0"/>
                        <a:t>Pourcentage d’étudiants</a:t>
                      </a:r>
                    </a:p>
                  </a:txBody>
                  <a:tcPr marL="182880" marR="182880" marT="68580" marB="68580">
                    <a:solidFill>
                      <a:srgbClr val="778980"/>
                    </a:solidFill>
                  </a:tcPr>
                </a:tc>
                <a:extLst>
                  <a:ext uri="{0D108BD9-81ED-4DB2-BD59-A6C34878D82A}">
                    <a16:rowId xmlns:a16="http://schemas.microsoft.com/office/drawing/2014/main" val="10000"/>
                  </a:ext>
                </a:extLst>
              </a:tr>
              <a:tr h="990600">
                <a:tc>
                  <a:txBody>
                    <a:bodyPr/>
                    <a:lstStyle/>
                    <a:p>
                      <a:r>
                        <a:rPr lang="fr-FR" sz="2800" dirty="0">
                          <a:solidFill>
                            <a:schemeClr val="tx1">
                              <a:lumMod val="75000"/>
                              <a:lumOff val="25000"/>
                            </a:schemeClr>
                          </a:solidFill>
                        </a:rPr>
                        <a:t>Au moins</a:t>
                      </a:r>
                      <a:r>
                        <a:rPr lang="fr-FR" sz="2800" baseline="0" dirty="0">
                          <a:solidFill>
                            <a:schemeClr val="tx1">
                              <a:lumMod val="75000"/>
                              <a:lumOff val="25000"/>
                            </a:schemeClr>
                          </a:solidFill>
                        </a:rPr>
                        <a:t> 3 partenaires sexuels dans les 12 derniers mois</a:t>
                      </a:r>
                      <a:endParaRPr lang="fr-FR" sz="2800" dirty="0">
                        <a:solidFill>
                          <a:schemeClr val="tx1">
                            <a:lumMod val="75000"/>
                            <a:lumOff val="25000"/>
                          </a:schemeClr>
                        </a:solidFill>
                      </a:endParaRPr>
                    </a:p>
                  </a:txBody>
                  <a:tcPr marL="182880" marR="182880" marT="68580" marB="68580">
                    <a:solidFill>
                      <a:srgbClr val="C2D4BB"/>
                    </a:solidFill>
                  </a:tcPr>
                </a:tc>
                <a:tc>
                  <a:txBody>
                    <a:bodyPr/>
                    <a:lstStyle/>
                    <a:p>
                      <a:r>
                        <a:rPr lang="fr-FR" sz="2800" dirty="0">
                          <a:solidFill>
                            <a:schemeClr val="tx1">
                              <a:lumMod val="75000"/>
                              <a:lumOff val="25000"/>
                            </a:schemeClr>
                          </a:solidFill>
                        </a:rPr>
                        <a:t>10 %</a:t>
                      </a:r>
                    </a:p>
                  </a:txBody>
                  <a:tcPr marL="182880" marR="182880" marT="68580" marB="68580">
                    <a:solidFill>
                      <a:srgbClr val="C2D4BB"/>
                    </a:solidFill>
                  </a:tcPr>
                </a:tc>
                <a:extLst>
                  <a:ext uri="{0D108BD9-81ED-4DB2-BD59-A6C34878D82A}">
                    <a16:rowId xmlns:a16="http://schemas.microsoft.com/office/drawing/2014/main" val="10001"/>
                  </a:ext>
                </a:extLst>
              </a:tr>
              <a:tr h="1112520">
                <a:tc>
                  <a:txBody>
                    <a:bodyPr/>
                    <a:lstStyle/>
                    <a:p>
                      <a:r>
                        <a:rPr lang="fr-FR" sz="2800" dirty="0">
                          <a:solidFill>
                            <a:schemeClr val="tx1">
                              <a:lumMod val="75000"/>
                              <a:lumOff val="25000"/>
                            </a:schemeClr>
                          </a:solidFill>
                        </a:rPr>
                        <a:t>Dernier rapport sexuel avec un nouveau partenaire</a:t>
                      </a:r>
                      <a:r>
                        <a:rPr lang="fr-FR" sz="2800" baseline="0" dirty="0">
                          <a:solidFill>
                            <a:schemeClr val="tx1">
                              <a:lumMod val="75000"/>
                              <a:lumOff val="25000"/>
                            </a:schemeClr>
                          </a:solidFill>
                        </a:rPr>
                        <a:t> non protégé</a:t>
                      </a:r>
                      <a:endParaRPr lang="fr-FR" sz="2800" dirty="0">
                        <a:solidFill>
                          <a:schemeClr val="tx1">
                            <a:lumMod val="75000"/>
                            <a:lumOff val="25000"/>
                          </a:schemeClr>
                        </a:solidFill>
                      </a:endParaRPr>
                    </a:p>
                  </a:txBody>
                  <a:tcPr marL="182880" marR="182880" marT="68580" marB="68580">
                    <a:solidFill>
                      <a:srgbClr val="AFC6A6"/>
                    </a:solidFill>
                  </a:tcPr>
                </a:tc>
                <a:tc>
                  <a:txBody>
                    <a:bodyPr/>
                    <a:lstStyle/>
                    <a:p>
                      <a:r>
                        <a:rPr lang="fr-FR" sz="2800" dirty="0">
                          <a:solidFill>
                            <a:schemeClr val="tx1">
                              <a:lumMod val="75000"/>
                              <a:lumOff val="25000"/>
                            </a:schemeClr>
                          </a:solidFill>
                        </a:rPr>
                        <a:t>18 %</a:t>
                      </a:r>
                    </a:p>
                  </a:txBody>
                  <a:tcPr marL="182880" marR="182880" marT="68580" marB="68580">
                    <a:solidFill>
                      <a:srgbClr val="AFC6A6"/>
                    </a:solidFill>
                  </a:tcPr>
                </a:tc>
                <a:extLst>
                  <a:ext uri="{0D108BD9-81ED-4DB2-BD59-A6C34878D82A}">
                    <a16:rowId xmlns:a16="http://schemas.microsoft.com/office/drawing/2014/main" val="10002"/>
                  </a:ext>
                </a:extLst>
              </a:tr>
              <a:tr h="563880">
                <a:tc>
                  <a:txBody>
                    <a:bodyPr/>
                    <a:lstStyle/>
                    <a:p>
                      <a:r>
                        <a:rPr lang="fr-FR" sz="2800" dirty="0">
                          <a:solidFill>
                            <a:schemeClr val="tx1">
                              <a:lumMod val="75000"/>
                              <a:lumOff val="25000"/>
                            </a:schemeClr>
                          </a:solidFill>
                        </a:rPr>
                        <a:t>Non</a:t>
                      </a:r>
                      <a:r>
                        <a:rPr lang="fr-FR" sz="2800" baseline="0" dirty="0">
                          <a:solidFill>
                            <a:schemeClr val="tx1">
                              <a:lumMod val="75000"/>
                              <a:lumOff val="25000"/>
                            </a:schemeClr>
                          </a:solidFill>
                        </a:rPr>
                        <a:t> vacciné contre le papillomavirus</a:t>
                      </a:r>
                      <a:endParaRPr lang="fr-FR" sz="2800" dirty="0">
                        <a:solidFill>
                          <a:schemeClr val="tx1">
                            <a:lumMod val="75000"/>
                            <a:lumOff val="25000"/>
                          </a:schemeClr>
                        </a:solidFill>
                      </a:endParaRPr>
                    </a:p>
                  </a:txBody>
                  <a:tcPr marL="182880" marR="182880" marT="68580" marB="68580">
                    <a:solidFill>
                      <a:srgbClr val="C2D4BB"/>
                    </a:solidFill>
                  </a:tcPr>
                </a:tc>
                <a:tc>
                  <a:txBody>
                    <a:bodyPr/>
                    <a:lstStyle/>
                    <a:p>
                      <a:r>
                        <a:rPr lang="fr-FR" sz="2800" dirty="0">
                          <a:solidFill>
                            <a:schemeClr val="tx1">
                              <a:lumMod val="75000"/>
                              <a:lumOff val="25000"/>
                            </a:schemeClr>
                          </a:solidFill>
                        </a:rPr>
                        <a:t>33 % (beaucoup d’indécises)</a:t>
                      </a:r>
                    </a:p>
                  </a:txBody>
                  <a:tcPr marL="182880" marR="182880" marT="68580" marB="68580">
                    <a:solidFill>
                      <a:srgbClr val="C2D4BB"/>
                    </a:solidFill>
                  </a:tcPr>
                </a:tc>
                <a:extLst>
                  <a:ext uri="{0D108BD9-81ED-4DB2-BD59-A6C34878D82A}">
                    <a16:rowId xmlns:a16="http://schemas.microsoft.com/office/drawing/2014/main" val="10003"/>
                  </a:ext>
                </a:extLst>
              </a:tr>
              <a:tr h="563880">
                <a:tc>
                  <a:txBody>
                    <a:bodyPr/>
                    <a:lstStyle/>
                    <a:p>
                      <a:r>
                        <a:rPr lang="fr-FR" sz="2800" dirty="0">
                          <a:solidFill>
                            <a:schemeClr val="tx1">
                              <a:lumMod val="75000"/>
                              <a:lumOff val="25000"/>
                            </a:schemeClr>
                          </a:solidFill>
                        </a:rPr>
                        <a:t>Jamais</a:t>
                      </a:r>
                      <a:r>
                        <a:rPr lang="fr-FR" sz="2800" baseline="0" dirty="0">
                          <a:solidFill>
                            <a:schemeClr val="tx1">
                              <a:lumMod val="75000"/>
                              <a:lumOff val="25000"/>
                            </a:schemeClr>
                          </a:solidFill>
                        </a:rPr>
                        <a:t> réalisé de dépistage des IST</a:t>
                      </a:r>
                      <a:endParaRPr lang="fr-FR" sz="2800" dirty="0">
                        <a:solidFill>
                          <a:schemeClr val="tx1">
                            <a:lumMod val="75000"/>
                            <a:lumOff val="25000"/>
                          </a:schemeClr>
                        </a:solidFill>
                      </a:endParaRPr>
                    </a:p>
                  </a:txBody>
                  <a:tcPr marL="182880" marR="182880" marT="68580" marB="68580">
                    <a:solidFill>
                      <a:srgbClr val="AFC6A6"/>
                    </a:solidFill>
                  </a:tcPr>
                </a:tc>
                <a:tc>
                  <a:txBody>
                    <a:bodyPr/>
                    <a:lstStyle/>
                    <a:p>
                      <a:r>
                        <a:rPr lang="fr-FR" sz="2800" dirty="0">
                          <a:solidFill>
                            <a:schemeClr val="tx1">
                              <a:lumMod val="75000"/>
                              <a:lumOff val="25000"/>
                            </a:schemeClr>
                          </a:solidFill>
                        </a:rPr>
                        <a:t>47 %</a:t>
                      </a:r>
                    </a:p>
                  </a:txBody>
                  <a:tcPr marL="182880" marR="182880" marT="68580" marB="68580">
                    <a:solidFill>
                      <a:srgbClr val="AFC6A6"/>
                    </a:solidFill>
                  </a:tcPr>
                </a:tc>
                <a:extLst>
                  <a:ext uri="{0D108BD9-81ED-4DB2-BD59-A6C34878D82A}">
                    <a16:rowId xmlns:a16="http://schemas.microsoft.com/office/drawing/2014/main" val="10004"/>
                  </a:ext>
                </a:extLst>
              </a:tr>
              <a:tr h="563880">
                <a:tc>
                  <a:txBody>
                    <a:bodyPr/>
                    <a:lstStyle/>
                    <a:p>
                      <a:r>
                        <a:rPr lang="fr-FR" sz="2800" dirty="0">
                          <a:solidFill>
                            <a:schemeClr val="tx1">
                              <a:lumMod val="75000"/>
                              <a:lumOff val="25000"/>
                            </a:schemeClr>
                          </a:solidFill>
                        </a:rPr>
                        <a:t>Jamais entendu parlé des CEGGID</a:t>
                      </a:r>
                    </a:p>
                  </a:txBody>
                  <a:tcPr marL="182880" marR="182880" marT="68580" marB="68580">
                    <a:solidFill>
                      <a:srgbClr val="C2D4BB"/>
                    </a:solidFill>
                  </a:tcPr>
                </a:tc>
                <a:tc>
                  <a:txBody>
                    <a:bodyPr/>
                    <a:lstStyle/>
                    <a:p>
                      <a:r>
                        <a:rPr lang="fr-FR" sz="2800" dirty="0">
                          <a:solidFill>
                            <a:schemeClr val="tx1">
                              <a:lumMod val="75000"/>
                              <a:lumOff val="25000"/>
                            </a:schemeClr>
                          </a:solidFill>
                        </a:rPr>
                        <a:t>29,5 %</a:t>
                      </a:r>
                    </a:p>
                  </a:txBody>
                  <a:tcPr marL="182880" marR="182880" marT="68580" marB="68580">
                    <a:solidFill>
                      <a:srgbClr val="C2D4BB"/>
                    </a:solidFill>
                  </a:tcPr>
                </a:tc>
                <a:extLst>
                  <a:ext uri="{0D108BD9-81ED-4DB2-BD59-A6C34878D82A}">
                    <a16:rowId xmlns:a16="http://schemas.microsoft.com/office/drawing/2014/main" val="10005"/>
                  </a:ext>
                </a:extLst>
              </a:tr>
              <a:tr h="563880">
                <a:tc>
                  <a:txBody>
                    <a:bodyPr/>
                    <a:lstStyle/>
                    <a:p>
                      <a:r>
                        <a:rPr lang="fr-FR" sz="2800" dirty="0">
                          <a:solidFill>
                            <a:schemeClr val="tx1">
                              <a:lumMod val="75000"/>
                              <a:lumOff val="25000"/>
                            </a:schemeClr>
                          </a:solidFill>
                        </a:rPr>
                        <a:t>Jamais</a:t>
                      </a:r>
                      <a:r>
                        <a:rPr lang="fr-FR" sz="2800" baseline="0" dirty="0">
                          <a:solidFill>
                            <a:schemeClr val="tx1">
                              <a:lumMod val="75000"/>
                              <a:lumOff val="25000"/>
                            </a:schemeClr>
                          </a:solidFill>
                        </a:rPr>
                        <a:t> entendu parlé de la </a:t>
                      </a:r>
                      <a:r>
                        <a:rPr lang="fr-FR" sz="2800" baseline="0" dirty="0" err="1">
                          <a:solidFill>
                            <a:schemeClr val="tx1">
                              <a:lumMod val="75000"/>
                              <a:lumOff val="25000"/>
                            </a:schemeClr>
                          </a:solidFill>
                        </a:rPr>
                        <a:t>PreP</a:t>
                      </a:r>
                      <a:endParaRPr lang="fr-FR" sz="2800" dirty="0">
                        <a:solidFill>
                          <a:schemeClr val="tx1">
                            <a:lumMod val="75000"/>
                            <a:lumOff val="25000"/>
                          </a:schemeClr>
                        </a:solidFill>
                      </a:endParaRPr>
                    </a:p>
                  </a:txBody>
                  <a:tcPr marL="182880" marR="182880" marT="68580" marB="68580">
                    <a:solidFill>
                      <a:srgbClr val="AFC6A6"/>
                    </a:solidFill>
                  </a:tcPr>
                </a:tc>
                <a:tc>
                  <a:txBody>
                    <a:bodyPr/>
                    <a:lstStyle/>
                    <a:p>
                      <a:r>
                        <a:rPr lang="fr-FR" sz="2800" dirty="0">
                          <a:solidFill>
                            <a:schemeClr val="tx1">
                              <a:lumMod val="75000"/>
                              <a:lumOff val="25000"/>
                            </a:schemeClr>
                          </a:solidFill>
                        </a:rPr>
                        <a:t>57 %</a:t>
                      </a:r>
                    </a:p>
                  </a:txBody>
                  <a:tcPr marL="182880" marR="182880" marT="68580" marB="68580">
                    <a:solidFill>
                      <a:srgbClr val="AFC6A6"/>
                    </a:solidFill>
                  </a:tcPr>
                </a:tc>
                <a:extLst>
                  <a:ext uri="{0D108BD9-81ED-4DB2-BD59-A6C34878D82A}">
                    <a16:rowId xmlns:a16="http://schemas.microsoft.com/office/drawing/2014/main" val="10006"/>
                  </a:ext>
                </a:extLst>
              </a:tr>
            </a:tbl>
          </a:graphicData>
        </a:graphic>
      </p:graphicFrame>
      <p:sp>
        <p:nvSpPr>
          <p:cNvPr id="6" name="ZoneTexte 5">
            <a:extLst>
              <a:ext uri="{FF2B5EF4-FFF2-40B4-BE49-F238E27FC236}">
                <a16:creationId xmlns:a16="http://schemas.microsoft.com/office/drawing/2014/main" id="{7F4F7B35-68DF-0A07-79A5-24FF1BFE8D80}"/>
              </a:ext>
            </a:extLst>
          </p:cNvPr>
          <p:cNvSpPr txBox="1"/>
          <p:nvPr/>
        </p:nvSpPr>
        <p:spPr>
          <a:xfrm>
            <a:off x="7391400" y="795635"/>
            <a:ext cx="3162301" cy="461665"/>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Quelques</a:t>
            </a:r>
            <a:r>
              <a:rPr kumimoji="0" lang="fr-FR" sz="2400" b="1"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mn-cs"/>
              </a:rPr>
              <a:t> exemples</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9265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pic>
        <p:nvPicPr>
          <p:cNvPr id="9" name="Espace réservé du contenu 3"/>
          <p:cNvPicPr>
            <a:picLocks noChangeAspect="1"/>
          </p:cNvPicPr>
          <p:nvPr/>
        </p:nvPicPr>
        <p:blipFill>
          <a:blip r:embed="rId3"/>
          <a:stretch>
            <a:fillRect/>
          </a:stretch>
        </p:blipFill>
        <p:spPr>
          <a:xfrm>
            <a:off x="2971800" y="2095500"/>
            <a:ext cx="12126950" cy="7934122"/>
          </a:xfrm>
          <a:prstGeom prst="rect">
            <a:avLst/>
          </a:prstGeom>
          <a:ln>
            <a:solidFill>
              <a:srgbClr val="64685A"/>
            </a:solidFill>
          </a:ln>
        </p:spPr>
      </p:pic>
      <p:sp>
        <p:nvSpPr>
          <p:cNvPr id="3" name="Titre 1"/>
          <p:cNvSpPr txBox="1">
            <a:spLocks/>
          </p:cNvSpPr>
          <p:nvPr/>
        </p:nvSpPr>
        <p:spPr>
          <a:xfrm>
            <a:off x="5867400" y="1181100"/>
            <a:ext cx="6286500" cy="457200"/>
          </a:xfrm>
          <a:prstGeom prst="rect">
            <a:avLst/>
          </a:prstGeom>
          <a:noFill/>
          <a:ln>
            <a:noFill/>
          </a:ln>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j-ea"/>
                <a:cs typeface="+mj-cs"/>
              </a:rPr>
              <a:t>L’utilisation</a:t>
            </a:r>
            <a:r>
              <a:rPr kumimoji="0" lang="fr-FR" sz="2400" b="1" i="1"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j-ea"/>
                <a:cs typeface="+mj-cs"/>
              </a:rPr>
              <a:t> des moyens de contraception</a:t>
            </a:r>
            <a:endParaRPr kumimoji="0" lang="fr-FR"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j-ea"/>
              <a:cs typeface="+mj-cs"/>
            </a:endParaRPr>
          </a:p>
        </p:txBody>
      </p:sp>
      <p:sp>
        <p:nvSpPr>
          <p:cNvPr id="5" name="ZoneTexte 4">
            <a:extLst>
              <a:ext uri="{FF2B5EF4-FFF2-40B4-BE49-F238E27FC236}">
                <a16:creationId xmlns:a16="http://schemas.microsoft.com/office/drawing/2014/main" id="{7F4F7B35-68DF-0A07-79A5-24FF1BFE8D80}"/>
              </a:ext>
            </a:extLst>
          </p:cNvPr>
          <p:cNvSpPr txBox="1"/>
          <p:nvPr/>
        </p:nvSpPr>
        <p:spPr>
          <a:xfrm>
            <a:off x="7110202" y="566742"/>
            <a:ext cx="3162301" cy="461665"/>
          </a:xfrm>
          <a:prstGeom prst="rect">
            <a:avLst/>
          </a:prstGeom>
          <a:noFill/>
          <a:ln>
            <a:solidFill>
              <a:schemeClr val="tx1">
                <a:lumMod val="75000"/>
                <a:lumOff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mn-cs"/>
              </a:rPr>
              <a:t>Quelques</a:t>
            </a:r>
            <a:r>
              <a:rPr kumimoji="0" lang="fr-FR" sz="2400" b="1"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mn-cs"/>
              </a:rPr>
              <a:t> exemples</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2524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18" name="Group 2"/>
          <p:cNvGrpSpPr/>
          <p:nvPr/>
        </p:nvGrpSpPr>
        <p:grpSpPr>
          <a:xfrm>
            <a:off x="9760217" y="-216991"/>
            <a:ext cx="8527783" cy="10503991"/>
            <a:chOff x="0" y="-57150"/>
            <a:chExt cx="2348089" cy="2766483"/>
          </a:xfrm>
        </p:grpSpPr>
        <p:sp>
          <p:nvSpPr>
            <p:cNvPr id="19" name="Freeform 3"/>
            <p:cNvSpPr/>
            <p:nvPr/>
          </p:nvSpPr>
          <p:spPr>
            <a:xfrm>
              <a:off x="0" y="0"/>
              <a:ext cx="2348089" cy="2709333"/>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20" name="TextBox 4"/>
            <p:cNvSpPr txBox="1"/>
            <p:nvPr/>
          </p:nvSpPr>
          <p:spPr>
            <a:xfrm>
              <a:off x="0" y="-57150"/>
              <a:ext cx="2348089" cy="276648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p:cNvSpPr txBox="1"/>
          <p:nvPr/>
        </p:nvSpPr>
        <p:spPr>
          <a:xfrm>
            <a:off x="2895676" y="1034499"/>
            <a:ext cx="12496800" cy="691408"/>
          </a:xfrm>
          <a:prstGeom prst="rect">
            <a:avLst/>
          </a:prstGeom>
        </p:spPr>
        <p:txBody>
          <a:bodyPr wrap="square" lIns="0" tIns="0" rIns="0" bIns="0" rtlCol="0" anchor="t">
            <a:spAutoFit/>
          </a:bodyPr>
          <a:lstStyle/>
          <a:p>
            <a:pPr marL="0" marR="0" lvl="0" indent="0" algn="ctr" defTabSz="914400" rtl="0" eaLnBrk="1" fontAlgn="auto" latinLnBrk="0" hangingPunct="1">
              <a:lnSpc>
                <a:spcPts val="5169"/>
              </a:lnSpc>
              <a:spcBef>
                <a:spcPts val="0"/>
              </a:spcBef>
              <a:spcAft>
                <a:spcPts val="0"/>
              </a:spcAft>
              <a:buClrTx/>
              <a:buSzTx/>
              <a:buFontTx/>
              <a:buNone/>
              <a:tabLst/>
              <a:defRPr/>
            </a:pPr>
            <a:r>
              <a:rPr kumimoji="0" lang="en-US" sz="6600" b="0" i="1" u="none" strike="noStrike" kern="1200" cap="none" spc="-340" normalizeH="0" baseline="0" noProof="0" dirty="0" smtClean="0">
                <a:ln>
                  <a:noFill/>
                </a:ln>
                <a:solidFill>
                  <a:srgbClr val="303030"/>
                </a:solidFill>
                <a:effectLst/>
                <a:uLnTx/>
                <a:uFillTx/>
                <a:latin typeface="Playfair Display Italics"/>
                <a:ea typeface="Playfair Display Italics"/>
                <a:cs typeface="Playfair Display Italics"/>
                <a:sym typeface="Playfair Display Italics"/>
              </a:rPr>
              <a:t>La santé </a:t>
            </a:r>
            <a:r>
              <a:rPr kumimoji="0" lang="en-US" sz="6600" b="0" i="1" u="none" strike="noStrike" kern="1200" cap="none" spc="-340" normalizeH="0" baseline="0" noProof="0" dirty="0" err="1" smtClean="0">
                <a:ln>
                  <a:noFill/>
                </a:ln>
                <a:solidFill>
                  <a:srgbClr val="303030"/>
                </a:solidFill>
                <a:effectLst/>
                <a:uLnTx/>
                <a:uFillTx/>
                <a:latin typeface="Playfair Display Italics"/>
                <a:ea typeface="Playfair Display Italics"/>
                <a:cs typeface="Playfair Display Italics"/>
                <a:sym typeface="Playfair Display Italics"/>
              </a:rPr>
              <a:t>sexuelle</a:t>
            </a:r>
            <a:r>
              <a:rPr kumimoji="0" lang="en-US" sz="6600" b="0" i="1" u="none" strike="noStrike" kern="1200" cap="none" spc="-340" normalizeH="0" baseline="0" noProof="0" dirty="0" smtClean="0">
                <a:ln>
                  <a:noFill/>
                </a:ln>
                <a:solidFill>
                  <a:srgbClr val="303030"/>
                </a:solidFill>
                <a:effectLst/>
                <a:uLnTx/>
                <a:uFillTx/>
                <a:latin typeface="Playfair Display Italics"/>
                <a:ea typeface="Playfair Display Italics"/>
                <a:cs typeface="Playfair Display Italics"/>
                <a:sym typeface="Playfair Display Italics"/>
              </a:rPr>
              <a:t> </a:t>
            </a:r>
            <a:r>
              <a:rPr kumimoji="0" lang="en-US" sz="6600" b="0" i="1" u="none" strike="noStrike" kern="1200" cap="none" spc="-340" normalizeH="0" baseline="0" noProof="0" dirty="0" err="1" smtClean="0">
                <a:ln>
                  <a:noFill/>
                </a:ln>
                <a:solidFill>
                  <a:srgbClr val="303030"/>
                </a:solidFill>
                <a:effectLst/>
                <a:uLnTx/>
                <a:uFillTx/>
                <a:latin typeface="Playfair Display Italics"/>
                <a:ea typeface="Playfair Display Italics"/>
                <a:cs typeface="Playfair Display Italics"/>
                <a:sym typeface="Playfair Display Italics"/>
              </a:rPr>
              <a:t>dans</a:t>
            </a:r>
            <a:r>
              <a:rPr kumimoji="0" lang="en-US" sz="6600" b="0" i="1" u="none" strike="noStrike" kern="1200" cap="none" spc="-340" normalizeH="0" baseline="0" noProof="0" dirty="0" smtClean="0">
                <a:ln>
                  <a:noFill/>
                </a:ln>
                <a:solidFill>
                  <a:srgbClr val="303030"/>
                </a:solidFill>
                <a:effectLst/>
                <a:uLnTx/>
                <a:uFillTx/>
                <a:latin typeface="Playfair Display Italics"/>
                <a:ea typeface="Playfair Display Italics"/>
                <a:cs typeface="Playfair Display Italics"/>
                <a:sym typeface="Playfair Display Italics"/>
              </a:rPr>
              <a:t> les COREVIH </a:t>
            </a:r>
            <a:endParaRPr kumimoji="0" lang="en-US" sz="6600" b="0" i="1" u="none" strike="noStrike" kern="1200" cap="none" spc="-340" normalizeH="0" baseline="0" noProof="0" dirty="0">
              <a:ln>
                <a:noFill/>
              </a:ln>
              <a:solidFill>
                <a:srgbClr val="303030"/>
              </a:solidFill>
              <a:effectLst/>
              <a:uLnTx/>
              <a:uFillTx/>
              <a:latin typeface="Playfair Display Italics"/>
              <a:ea typeface="Playfair Display Italics"/>
              <a:cs typeface="Playfair Display Italics"/>
              <a:sym typeface="Playfair Display Italics"/>
            </a:endParaRPr>
          </a:p>
        </p:txBody>
      </p:sp>
      <p:sp>
        <p:nvSpPr>
          <p:cNvPr id="4" name="Pentagone 3"/>
          <p:cNvSpPr/>
          <p:nvPr/>
        </p:nvSpPr>
        <p:spPr>
          <a:xfrm>
            <a:off x="1143000" y="4174308"/>
            <a:ext cx="6400800" cy="3124200"/>
          </a:xfrm>
          <a:prstGeom prst="homePlate">
            <a:avLst>
              <a:gd name="adj" fmla="val 19191"/>
            </a:avLst>
          </a:prstGeom>
          <a:solidFill>
            <a:srgbClr val="7C9082"/>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Connecteur droit 4"/>
          <p:cNvCxnSpPr/>
          <p:nvPr/>
        </p:nvCxnSpPr>
        <p:spPr>
          <a:xfrm>
            <a:off x="1143000" y="4049577"/>
            <a:ext cx="0" cy="3340178"/>
          </a:xfrm>
          <a:prstGeom prst="line">
            <a:avLst/>
          </a:prstGeom>
          <a:ln/>
        </p:spPr>
        <p:style>
          <a:lnRef idx="2">
            <a:schemeClr val="dk1"/>
          </a:lnRef>
          <a:fillRef idx="0">
            <a:schemeClr val="dk1"/>
          </a:fillRef>
          <a:effectRef idx="1">
            <a:schemeClr val="dk1"/>
          </a:effectRef>
          <a:fontRef idx="minor">
            <a:schemeClr val="tx1"/>
          </a:fontRef>
        </p:style>
      </p:cxnSp>
      <p:cxnSp>
        <p:nvCxnSpPr>
          <p:cNvPr id="6" name="Connecteur droit 5"/>
          <p:cNvCxnSpPr/>
          <p:nvPr/>
        </p:nvCxnSpPr>
        <p:spPr>
          <a:xfrm flipH="1">
            <a:off x="3276601" y="3557134"/>
            <a:ext cx="0" cy="3719966"/>
          </a:xfrm>
          <a:prstGeom prst="line">
            <a:avLst/>
          </a:prstGeom>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246784" y="2612207"/>
            <a:ext cx="2142716"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smtClean="0">
                <a:ln>
                  <a:noFill/>
                </a:ln>
                <a:solidFill>
                  <a:srgbClr val="303030"/>
                </a:solidFill>
                <a:effectLst/>
                <a:uLnTx/>
                <a:uFillTx/>
                <a:latin typeface="Public Sans"/>
                <a:ea typeface="Public Sans"/>
                <a:cs typeface="Public Sans"/>
                <a:sym typeface="Public Sans"/>
              </a:rPr>
              <a:t>2015:  </a:t>
            </a:r>
            <a:r>
              <a:rPr kumimoji="0" lang="en-US" sz="16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Prise</a:t>
            </a: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a:t>
            </a:r>
            <a:r>
              <a:rPr kumimoji="0" lang="en-US" sz="16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en</a:t>
            </a: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a:t>
            </a:r>
            <a:r>
              <a:rPr kumimoji="0" lang="en-US" sz="16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compte</a:t>
            </a: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de la santé </a:t>
            </a:r>
            <a:r>
              <a:rPr kumimoji="0" lang="en-US" sz="1600" b="0" i="0" u="none" strike="noStrike" kern="1200" cap="none" spc="-87" normalizeH="0" baseline="0" noProof="0" dirty="0" smtClean="0">
                <a:ln>
                  <a:noFill/>
                </a:ln>
                <a:solidFill>
                  <a:srgbClr val="303030"/>
                </a:solidFill>
                <a:effectLst/>
                <a:uLnTx/>
                <a:uFillTx/>
                <a:latin typeface="Public Sans"/>
                <a:ea typeface="Public Sans"/>
                <a:cs typeface="Public Sans"/>
                <a:sym typeface="Public Sans"/>
              </a:rPr>
              <a:t>Sexuelle (CLASS)</a:t>
            </a:r>
            <a:endPar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endParaRPr>
          </a:p>
        </p:txBody>
      </p:sp>
      <p:cxnSp>
        <p:nvCxnSpPr>
          <p:cNvPr id="8" name="Connecteur droit 7"/>
          <p:cNvCxnSpPr/>
          <p:nvPr/>
        </p:nvCxnSpPr>
        <p:spPr>
          <a:xfrm flipH="1">
            <a:off x="1884292" y="4174308"/>
            <a:ext cx="62033" cy="3917640"/>
          </a:xfrm>
          <a:prstGeom prst="line">
            <a:avLst/>
          </a:prstGeom>
          <a:ln/>
        </p:spPr>
        <p:style>
          <a:lnRef idx="2">
            <a:schemeClr val="dk1"/>
          </a:lnRef>
          <a:fillRef idx="0">
            <a:schemeClr val="dk1"/>
          </a:fillRef>
          <a:effectRef idx="1">
            <a:schemeClr val="dk1"/>
          </a:effectRef>
          <a:fontRef idx="minor">
            <a:schemeClr val="tx1"/>
          </a:fontRef>
        </p:style>
      </p:cxnSp>
      <p:sp>
        <p:nvSpPr>
          <p:cNvPr id="9" name="TextBox 6"/>
          <p:cNvSpPr txBox="1"/>
          <p:nvPr/>
        </p:nvSpPr>
        <p:spPr>
          <a:xfrm rot="16200000">
            <a:off x="-929015" y="5979724"/>
            <a:ext cx="3790574" cy="246221"/>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Création du COREVIH Auvergne-Loire</a:t>
            </a:r>
          </a:p>
        </p:txBody>
      </p:sp>
      <p:cxnSp>
        <p:nvCxnSpPr>
          <p:cNvPr id="10" name="Connecteur droit 9"/>
          <p:cNvCxnSpPr/>
          <p:nvPr/>
        </p:nvCxnSpPr>
        <p:spPr>
          <a:xfrm>
            <a:off x="3857787" y="4174308"/>
            <a:ext cx="0" cy="3917640"/>
          </a:xfrm>
          <a:prstGeom prst="line">
            <a:avLst/>
          </a:prstGeom>
          <a:ln/>
        </p:spPr>
        <p:style>
          <a:lnRef idx="2">
            <a:schemeClr val="dk1"/>
          </a:lnRef>
          <a:fillRef idx="0">
            <a:schemeClr val="dk1"/>
          </a:fillRef>
          <a:effectRef idx="1">
            <a:schemeClr val="dk1"/>
          </a:effectRef>
          <a:fontRef idx="minor">
            <a:schemeClr val="tx1"/>
          </a:fontRef>
        </p:style>
      </p:cxnSp>
      <p:sp>
        <p:nvSpPr>
          <p:cNvPr id="11" name="TextBox 6"/>
          <p:cNvSpPr txBox="1"/>
          <p:nvPr/>
        </p:nvSpPr>
        <p:spPr>
          <a:xfrm>
            <a:off x="4050464" y="8346758"/>
            <a:ext cx="2364284" cy="49244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Inclusion de missions de coordination </a:t>
            </a:r>
          </a:p>
        </p:txBody>
      </p:sp>
      <p:sp>
        <p:nvSpPr>
          <p:cNvPr id="12" name="TextBox 6"/>
          <p:cNvSpPr txBox="1"/>
          <p:nvPr/>
        </p:nvSpPr>
        <p:spPr>
          <a:xfrm>
            <a:off x="1626272" y="8346758"/>
            <a:ext cx="1682152"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Extension des missions  du VIH/SIDA aux IST </a:t>
            </a:r>
          </a:p>
        </p:txBody>
      </p:sp>
      <p:sp>
        <p:nvSpPr>
          <p:cNvPr id="13" name="Rectangle 12"/>
          <p:cNvSpPr/>
          <p:nvPr/>
        </p:nvSpPr>
        <p:spPr>
          <a:xfrm>
            <a:off x="5036236" y="4174308"/>
            <a:ext cx="1897964" cy="3124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Pentagone 13"/>
          <p:cNvSpPr/>
          <p:nvPr/>
        </p:nvSpPr>
        <p:spPr>
          <a:xfrm>
            <a:off x="5036235" y="4174308"/>
            <a:ext cx="3837839" cy="3124200"/>
          </a:xfrm>
          <a:prstGeom prst="homePlate">
            <a:avLst>
              <a:gd name="adj" fmla="val 19191"/>
            </a:avLst>
          </a:prstGeom>
          <a:solidFill>
            <a:schemeClr val="tx1"/>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6"/>
          <p:cNvSpPr txBox="1"/>
          <p:nvPr/>
        </p:nvSpPr>
        <p:spPr>
          <a:xfrm>
            <a:off x="5541864" y="5243965"/>
            <a:ext cx="2343423" cy="98488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err="1">
                <a:ln>
                  <a:noFill/>
                </a:ln>
                <a:solidFill>
                  <a:srgbClr val="F4F3EE"/>
                </a:solidFill>
                <a:effectLst/>
                <a:uLnTx/>
                <a:uFillTx/>
                <a:latin typeface="Public Sans"/>
                <a:ea typeface="Public Sans"/>
                <a:cs typeface="Public Sans"/>
                <a:sym typeface="Public Sans"/>
              </a:rPr>
              <a:t>Depuis</a:t>
            </a:r>
            <a:r>
              <a:rPr kumimoji="0" lang="en-US" sz="1600" b="0" i="0" u="none" strike="noStrike" kern="1200" cap="none" spc="-87" normalizeH="0" baseline="0" noProof="0" dirty="0">
                <a:ln>
                  <a:noFill/>
                </a:ln>
                <a:solidFill>
                  <a:srgbClr val="F4F3EE"/>
                </a:solidFill>
                <a:effectLst/>
                <a:uLnTx/>
                <a:uFillTx/>
                <a:latin typeface="Public Sans"/>
                <a:ea typeface="Public Sans"/>
                <a:cs typeface="Public Sans"/>
                <a:sym typeface="Public Sans"/>
              </a:rPr>
              <a:t> 2022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err="1">
                <a:ln>
                  <a:noFill/>
                </a:ln>
                <a:solidFill>
                  <a:srgbClr val="F4F3EE"/>
                </a:solidFill>
                <a:effectLst/>
                <a:uLnTx/>
                <a:uFillTx/>
                <a:latin typeface="Public Sans"/>
                <a:ea typeface="Public Sans"/>
                <a:cs typeface="Public Sans"/>
                <a:sym typeface="Public Sans"/>
              </a:rPr>
              <a:t>Volonté</a:t>
            </a:r>
            <a:r>
              <a:rPr kumimoji="0" lang="en-US" sz="1600" b="0" i="0" u="none" strike="noStrike" kern="1200" cap="none" spc="-87" normalizeH="0" baseline="0" noProof="0" dirty="0">
                <a:ln>
                  <a:noFill/>
                </a:ln>
                <a:solidFill>
                  <a:srgbClr val="F4F3EE"/>
                </a:solidFill>
                <a:effectLst/>
                <a:uLnTx/>
                <a:uFillTx/>
                <a:latin typeface="Public Sans"/>
                <a:ea typeface="Public Sans"/>
                <a:cs typeface="Public Sans"/>
                <a:sym typeface="Public Sans"/>
              </a:rPr>
              <a:t> </a:t>
            </a:r>
            <a:r>
              <a:rPr kumimoji="0" lang="en-US" sz="1600" b="0" i="0" u="none" strike="noStrike" kern="1200" cap="none" spc="-87" normalizeH="0" baseline="0" noProof="0" dirty="0" err="1">
                <a:ln>
                  <a:noFill/>
                </a:ln>
                <a:solidFill>
                  <a:srgbClr val="F4F3EE"/>
                </a:solidFill>
                <a:effectLst/>
                <a:uLnTx/>
                <a:uFillTx/>
                <a:latin typeface="Public Sans"/>
                <a:ea typeface="Public Sans"/>
                <a:cs typeface="Public Sans"/>
                <a:sym typeface="Public Sans"/>
              </a:rPr>
              <a:t>politique</a:t>
            </a:r>
            <a:r>
              <a:rPr kumimoji="0" lang="en-US" sz="1600" b="0" i="0" u="none" strike="noStrike" kern="1200" cap="none" spc="-87" normalizeH="0" baseline="0" noProof="0" dirty="0">
                <a:ln>
                  <a:noFill/>
                </a:ln>
                <a:solidFill>
                  <a:srgbClr val="F4F3EE"/>
                </a:solidFill>
                <a:effectLst/>
                <a:uLnTx/>
                <a:uFillTx/>
                <a:latin typeface="Public Sans"/>
                <a:ea typeface="Public Sans"/>
                <a:cs typeface="Public Sans"/>
                <a:sym typeface="Public Sans"/>
              </a:rPr>
              <a:t> </a:t>
            </a:r>
            <a:r>
              <a:rPr kumimoji="0" lang="en-US" sz="1600" b="0" i="0" u="none" strike="noStrike" kern="1200" cap="none" spc="-87" normalizeH="0" baseline="0" noProof="0" dirty="0" err="1">
                <a:ln>
                  <a:noFill/>
                </a:ln>
                <a:solidFill>
                  <a:srgbClr val="F4F3EE"/>
                </a:solidFill>
                <a:effectLst/>
                <a:uLnTx/>
                <a:uFillTx/>
                <a:latin typeface="Public Sans"/>
                <a:ea typeface="Public Sans"/>
                <a:cs typeface="Public Sans"/>
                <a:sym typeface="Public Sans"/>
              </a:rPr>
              <a:t>d’étendre</a:t>
            </a:r>
            <a:r>
              <a:rPr kumimoji="0" lang="en-US" sz="1600" b="0" i="0" u="none" strike="noStrike" kern="1200" cap="none" spc="-87" normalizeH="0" baseline="0" noProof="0" dirty="0">
                <a:ln>
                  <a:noFill/>
                </a:ln>
                <a:solidFill>
                  <a:srgbClr val="F4F3EE"/>
                </a:solidFill>
                <a:effectLst/>
                <a:uLnTx/>
                <a:uFillTx/>
                <a:latin typeface="Public Sans"/>
                <a:ea typeface="Public Sans"/>
                <a:cs typeface="Public Sans"/>
                <a:sym typeface="Public Sans"/>
              </a:rPr>
              <a:t> les missions des COREVIH à la santé </a:t>
            </a:r>
            <a:r>
              <a:rPr kumimoji="0" lang="en-US" sz="1600" b="0" i="0" u="none" strike="noStrike" kern="1200" cap="none" spc="-87" normalizeH="0" baseline="0" noProof="0" dirty="0" err="1">
                <a:ln>
                  <a:noFill/>
                </a:ln>
                <a:solidFill>
                  <a:srgbClr val="F4F3EE"/>
                </a:solidFill>
                <a:effectLst/>
                <a:uLnTx/>
                <a:uFillTx/>
                <a:latin typeface="Public Sans"/>
                <a:ea typeface="Public Sans"/>
                <a:cs typeface="Public Sans"/>
                <a:sym typeface="Public Sans"/>
              </a:rPr>
              <a:t>sexuelle</a:t>
            </a:r>
            <a:endParaRPr kumimoji="0" lang="en-US" sz="1600" b="0" i="0" u="none" strike="noStrike" kern="1200" cap="none" spc="-87" normalizeH="0" baseline="0" noProof="0" dirty="0">
              <a:ln>
                <a:noFill/>
              </a:ln>
              <a:solidFill>
                <a:srgbClr val="F4F3EE"/>
              </a:solidFill>
              <a:effectLst/>
              <a:uLnTx/>
              <a:uFillTx/>
              <a:latin typeface="Public Sans"/>
              <a:ea typeface="Public Sans"/>
              <a:cs typeface="Public Sans"/>
              <a:sym typeface="Public Sans"/>
            </a:endParaRPr>
          </a:p>
        </p:txBody>
      </p:sp>
      <p:sp>
        <p:nvSpPr>
          <p:cNvPr id="17" name="ZoneTexte 16">
            <a:extLst>
              <a:ext uri="{FF2B5EF4-FFF2-40B4-BE49-F238E27FC236}">
                <a16:creationId xmlns:a16="http://schemas.microsoft.com/office/drawing/2014/main" id="{9AE6D897-BF83-F48D-8054-D147D112405B}"/>
              </a:ext>
            </a:extLst>
          </p:cNvPr>
          <p:cNvSpPr txBox="1"/>
          <p:nvPr/>
        </p:nvSpPr>
        <p:spPr>
          <a:xfrm>
            <a:off x="10849369" y="3486465"/>
            <a:ext cx="67622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La prise</a:t>
            </a:r>
            <a:r>
              <a:rPr kumimoji="0" lang="fr-FR" sz="2400" b="0" i="0" u="none" strike="noStrike" kern="1200" cap="none" spc="0" normalizeH="0" noProof="0" dirty="0" smtClean="0">
                <a:ln>
                  <a:noFill/>
                </a:ln>
                <a:solidFill>
                  <a:prstClr val="black">
                    <a:lumMod val="75000"/>
                    <a:lumOff val="25000"/>
                  </a:prstClr>
                </a:solidFill>
                <a:effectLst/>
                <a:uLnTx/>
                <a:uFillTx/>
                <a:latin typeface="Calibri"/>
                <a:ea typeface="+mn-ea"/>
                <a:cs typeface="+mn-cs"/>
              </a:rPr>
              <a:t> en compte des autres thématiques</a:t>
            </a: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 de la santé sexuelle dans notre dynamique</a:t>
            </a:r>
            <a:r>
              <a:rPr kumimoji="0" lang="fr-FR" sz="2400" b="0" i="0" u="none" strike="noStrike" kern="1200" cap="none" spc="0" normalizeH="0" noProof="0" dirty="0" smtClean="0">
                <a:ln>
                  <a:noFill/>
                </a:ln>
                <a:solidFill>
                  <a:prstClr val="black">
                    <a:lumMod val="75000"/>
                    <a:lumOff val="25000"/>
                  </a:prstClr>
                </a:solidFill>
                <a:effectLst/>
                <a:uLnTx/>
                <a:uFillTx/>
                <a:latin typeface="Calibri"/>
                <a:ea typeface="+mn-ea"/>
                <a:cs typeface="+mn-cs"/>
              </a:rPr>
              <a:t> n’est pas nouvelle.</a:t>
            </a:r>
            <a:endParaRPr kumimoji="0" lang="fr-FR" sz="24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2" name="ZoneTexte 21">
            <a:extLst>
              <a:ext uri="{FF2B5EF4-FFF2-40B4-BE49-F238E27FC236}">
                <a16:creationId xmlns:a16="http://schemas.microsoft.com/office/drawing/2014/main" id="{9AE6D897-BF83-F48D-8054-D147D112405B}"/>
              </a:ext>
            </a:extLst>
          </p:cNvPr>
          <p:cNvSpPr txBox="1"/>
          <p:nvPr/>
        </p:nvSpPr>
        <p:spPr>
          <a:xfrm>
            <a:off x="10849369" y="4802582"/>
            <a:ext cx="3800093"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VIH / Sida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IST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Violences sexistes et sexuelles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Contraception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Dysfonctions sexuelles</a:t>
            </a:r>
            <a:endParaRPr kumimoji="0"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3" name="ZoneTexte 22">
            <a:extLst>
              <a:ext uri="{FF2B5EF4-FFF2-40B4-BE49-F238E27FC236}">
                <a16:creationId xmlns:a16="http://schemas.microsoft.com/office/drawing/2014/main" id="{9AE6D897-BF83-F48D-8054-D147D112405B}"/>
              </a:ext>
            </a:extLst>
          </p:cNvPr>
          <p:cNvSpPr txBox="1"/>
          <p:nvPr/>
        </p:nvSpPr>
        <p:spPr>
          <a:xfrm>
            <a:off x="10988705" y="7899130"/>
            <a:ext cx="3755671" cy="830997"/>
          </a:xfrm>
          <a:prstGeom prst="rect">
            <a:avLst/>
          </a:prstGeom>
          <a:solidFill>
            <a:srgbClr val="64685A">
              <a:alpha val="29020"/>
            </a:srgbClr>
          </a:solidFill>
        </p:spPr>
        <p:txBody>
          <a:bodyPr wrap="square">
            <a:spAutoFit/>
          </a:bodyPr>
          <a:lstStyle>
            <a:defPPr>
              <a:defRPr lang="en-US"/>
            </a:defPPr>
            <a:lvl1pPr algn="ctr">
              <a:defRPr sz="3200" b="1" u="sng">
                <a:solidFill>
                  <a:srgbClr val="F4F3EE"/>
                </a:solidFill>
              </a:defRPr>
            </a:lvl1p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fr-FR" sz="2400" i="0" u="none" strike="noStrike" kern="1200" cap="none" spc="0" normalizeH="0" baseline="0" noProof="0" dirty="0" smtClean="0">
                <a:ln>
                  <a:noFill/>
                </a:ln>
                <a:solidFill>
                  <a:schemeClr val="tx1">
                    <a:lumMod val="75000"/>
                    <a:lumOff val="25000"/>
                  </a:schemeClr>
                </a:solidFill>
                <a:effectLst/>
                <a:uLnTx/>
                <a:uFillTx/>
                <a:latin typeface="Calibri"/>
                <a:sym typeface="Wingdings" panose="05000000000000000000" pitchFamily="2" charset="2"/>
              </a:rPr>
              <a:t>Des publics similaires</a:t>
            </a:r>
            <a:r>
              <a:rPr kumimoji="0" lang="fr-FR" sz="2400" i="0" u="none" strike="noStrike" kern="1200" cap="none" spc="0" normalizeH="0" noProof="0" dirty="0" smtClean="0">
                <a:ln>
                  <a:noFill/>
                </a:ln>
                <a:solidFill>
                  <a:schemeClr val="tx1">
                    <a:lumMod val="75000"/>
                    <a:lumOff val="25000"/>
                  </a:schemeClr>
                </a:solidFill>
                <a:effectLst/>
                <a:uLnTx/>
                <a:uFillTx/>
                <a:latin typeface="Calibri"/>
                <a:sym typeface="Wingdings" panose="05000000000000000000" pitchFamily="2" charset="2"/>
              </a:rPr>
              <a:t> </a:t>
            </a:r>
          </a:p>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2400" u="none" baseline="0" dirty="0" smtClean="0">
                <a:solidFill>
                  <a:schemeClr val="tx1">
                    <a:lumMod val="75000"/>
                    <a:lumOff val="25000"/>
                  </a:schemeClr>
                </a:solidFill>
                <a:latin typeface="Calibri"/>
                <a:sym typeface="Wingdings" panose="05000000000000000000" pitchFamily="2" charset="2"/>
              </a:rPr>
              <a:t>Des enjeux similaires</a:t>
            </a:r>
            <a:endParaRPr kumimoji="0" lang="fr-FR" sz="2400" i="0" u="none" strike="noStrike" kern="1200" cap="none" spc="0" normalizeH="0" baseline="0" noProof="0" dirty="0">
              <a:ln>
                <a:noFill/>
              </a:ln>
              <a:solidFill>
                <a:schemeClr val="tx1">
                  <a:lumMod val="75000"/>
                  <a:lumOff val="25000"/>
                </a:schemeClr>
              </a:solidFill>
              <a:effectLst/>
              <a:uLnTx/>
              <a:uFillTx/>
              <a:latin typeface="Calibri"/>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627" y="5620132"/>
            <a:ext cx="2777374" cy="3927379"/>
          </a:xfrm>
          <a:prstGeom prst="rect">
            <a:avLst/>
          </a:prstGeom>
          <a:ln>
            <a:solidFill>
              <a:srgbClr val="64685A"/>
            </a:solidFill>
          </a:ln>
        </p:spPr>
      </p:pic>
    </p:spTree>
    <p:extLst>
      <p:ext uri="{BB962C8B-B14F-4D97-AF65-F5344CB8AC3E}">
        <p14:creationId xmlns:p14="http://schemas.microsoft.com/office/powerpoint/2010/main" val="335841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sp>
        <p:nvSpPr>
          <p:cNvPr id="13" name="TextBox 7"/>
          <p:cNvSpPr txBox="1"/>
          <p:nvPr/>
        </p:nvSpPr>
        <p:spPr>
          <a:xfrm>
            <a:off x="5095604" y="571500"/>
            <a:ext cx="8305346" cy="2031325"/>
          </a:xfrm>
          <a:prstGeom prst="rect">
            <a:avLst/>
          </a:prstGeom>
        </p:spPr>
        <p:txBody>
          <a:bodyPr wrap="square" lIns="0" tIns="0" rIns="0" bIns="0" rtlCol="0" anchor="t">
            <a:spAutoFit/>
          </a:bodyPr>
          <a:lstStyle/>
          <a:p>
            <a:pPr algn="ctr"/>
            <a:r>
              <a:rPr lang="en-US" sz="6600" i="1" spc="-340" dirty="0" smtClean="0">
                <a:solidFill>
                  <a:srgbClr val="303030"/>
                </a:solidFill>
                <a:latin typeface="Playfair Display Italics"/>
                <a:ea typeface="Playfair Display Italics"/>
                <a:cs typeface="Playfair Display Italics"/>
                <a:sym typeface="Playfair Display Italics"/>
              </a:rPr>
              <a:t>Le </a:t>
            </a:r>
            <a:r>
              <a:rPr lang="en-US" sz="6600" i="1" spc="-340" dirty="0" err="1" smtClean="0">
                <a:solidFill>
                  <a:srgbClr val="303030"/>
                </a:solidFill>
                <a:latin typeface="Playfair Display Italics"/>
                <a:ea typeface="Playfair Display Italics"/>
                <a:cs typeface="Playfair Display Italics"/>
                <a:sym typeface="Playfair Display Italics"/>
              </a:rPr>
              <a:t>projet</a:t>
            </a:r>
            <a:r>
              <a:rPr lang="en-US" sz="6600" i="1" spc="-340" dirty="0" smtClean="0">
                <a:solidFill>
                  <a:srgbClr val="303030"/>
                </a:solidFill>
                <a:latin typeface="Playfair Display Italics"/>
                <a:ea typeface="Playfair Display Italics"/>
                <a:cs typeface="Playfair Display Italics"/>
                <a:sym typeface="Playfair Display Italics"/>
              </a:rPr>
              <a:t> national des “CoReSS”</a:t>
            </a:r>
            <a:endParaRPr lang="en-US" sz="6600" i="1" spc="-340" dirty="0">
              <a:solidFill>
                <a:srgbClr val="303030"/>
              </a:solidFill>
              <a:latin typeface="Playfair Display Italics"/>
              <a:ea typeface="Playfair Display Italics"/>
              <a:cs typeface="Playfair Display Italics"/>
              <a:sym typeface="Playfair Display Italics"/>
            </a:endParaRPr>
          </a:p>
        </p:txBody>
      </p:sp>
      <p:sp>
        <p:nvSpPr>
          <p:cNvPr id="14" name="TextBox 6"/>
          <p:cNvSpPr txBox="1"/>
          <p:nvPr/>
        </p:nvSpPr>
        <p:spPr>
          <a:xfrm>
            <a:off x="7750563" y="4055871"/>
            <a:ext cx="5072873" cy="1107996"/>
          </a:xfrm>
          <a:prstGeom prst="rect">
            <a:avLst/>
          </a:prstGeom>
        </p:spPr>
        <p:txBody>
          <a:bodyPr wrap="square" lIns="0" tIns="0" rIns="0" bIns="0" rtlCol="0" anchor="t">
            <a:spAutoFit/>
          </a:bodyPr>
          <a:lstStyle/>
          <a:p>
            <a:pPr algn="ctr"/>
            <a:r>
              <a:rPr lang="fr-FR" sz="3600" b="1" dirty="0" smtClean="0">
                <a:solidFill>
                  <a:schemeClr val="tx1">
                    <a:lumMod val="75000"/>
                    <a:lumOff val="25000"/>
                  </a:schemeClr>
                </a:solidFill>
              </a:rPr>
              <a:t>Décret publié le </a:t>
            </a:r>
          </a:p>
          <a:p>
            <a:pPr algn="ctr"/>
            <a:r>
              <a:rPr lang="fr-FR" sz="3600" b="1" dirty="0" smtClean="0">
                <a:solidFill>
                  <a:schemeClr val="tx1">
                    <a:lumMod val="75000"/>
                    <a:lumOff val="25000"/>
                  </a:schemeClr>
                </a:solidFill>
              </a:rPr>
              <a:t>3 </a:t>
            </a:r>
            <a:r>
              <a:rPr lang="fr-FR" sz="3600" b="1" dirty="0">
                <a:solidFill>
                  <a:schemeClr val="tx1">
                    <a:lumMod val="75000"/>
                    <a:lumOff val="25000"/>
                  </a:schemeClr>
                </a:solidFill>
              </a:rPr>
              <a:t>juillet </a:t>
            </a:r>
            <a:r>
              <a:rPr lang="fr-FR" sz="3600" b="1" dirty="0" smtClean="0">
                <a:solidFill>
                  <a:schemeClr val="tx1">
                    <a:lumMod val="75000"/>
                    <a:lumOff val="25000"/>
                  </a:schemeClr>
                </a:solidFill>
              </a:rPr>
              <a:t>2024</a:t>
            </a:r>
            <a:endParaRPr lang="en-US" sz="3600" b="1" spc="-87" dirty="0">
              <a:solidFill>
                <a:schemeClr val="tx1">
                  <a:lumMod val="75000"/>
                  <a:lumOff val="25000"/>
                </a:schemeClr>
              </a:solidFill>
              <a:latin typeface="Public Sans"/>
              <a:ea typeface="Public Sans"/>
              <a:cs typeface="Public Sans"/>
              <a:sym typeface="Public Sans"/>
            </a:endParaRPr>
          </a:p>
        </p:txBody>
      </p:sp>
      <p:sp>
        <p:nvSpPr>
          <p:cNvPr id="15" name="Rectangle 14"/>
          <p:cNvSpPr/>
          <p:nvPr/>
        </p:nvSpPr>
        <p:spPr>
          <a:xfrm>
            <a:off x="1105076" y="4637566"/>
            <a:ext cx="6743326" cy="461665"/>
          </a:xfrm>
          <a:prstGeom prst="rect">
            <a:avLst/>
          </a:prstGeom>
        </p:spPr>
        <p:txBody>
          <a:bodyPr wrap="square">
            <a:spAutoFit/>
          </a:bodyPr>
          <a:lstStyle/>
          <a:p>
            <a:r>
              <a:rPr lang="fr-FR" sz="2400" dirty="0">
                <a:solidFill>
                  <a:schemeClr val="tx1">
                    <a:lumMod val="75000"/>
                    <a:lumOff val="25000"/>
                  </a:schemeClr>
                </a:solidFill>
              </a:rPr>
              <a:t>Direction Générale </a:t>
            </a:r>
            <a:r>
              <a:rPr lang="fr-FR" sz="2400" dirty="0" smtClean="0">
                <a:solidFill>
                  <a:schemeClr val="tx1">
                    <a:lumMod val="75000"/>
                    <a:lumOff val="25000"/>
                  </a:schemeClr>
                </a:solidFill>
              </a:rPr>
              <a:t>de </a:t>
            </a:r>
            <a:r>
              <a:rPr lang="fr-FR" sz="2400" dirty="0">
                <a:solidFill>
                  <a:schemeClr val="tx1">
                    <a:lumMod val="75000"/>
                    <a:lumOff val="25000"/>
                  </a:schemeClr>
                </a:solidFill>
              </a:rPr>
              <a:t>la Santé (DGS</a:t>
            </a:r>
            <a:r>
              <a:rPr lang="fr-FR" sz="2400" dirty="0" smtClean="0">
                <a:solidFill>
                  <a:schemeClr val="tx1">
                    <a:lumMod val="75000"/>
                    <a:lumOff val="25000"/>
                  </a:schemeClr>
                </a:solidFill>
              </a:rPr>
              <a:t>)</a:t>
            </a:r>
            <a:endParaRPr lang="fr-FR" sz="2400" dirty="0">
              <a:solidFill>
                <a:schemeClr val="tx1">
                  <a:lumMod val="75000"/>
                  <a:lumOff val="25000"/>
                </a:schemeClr>
              </a:solidFill>
            </a:endParaRPr>
          </a:p>
        </p:txBody>
      </p:sp>
      <p:sp>
        <p:nvSpPr>
          <p:cNvPr id="16" name="Rectangle 15"/>
          <p:cNvSpPr/>
          <p:nvPr/>
        </p:nvSpPr>
        <p:spPr>
          <a:xfrm>
            <a:off x="1105076" y="3230222"/>
            <a:ext cx="6192337" cy="830997"/>
          </a:xfrm>
          <a:prstGeom prst="rect">
            <a:avLst/>
          </a:prstGeom>
        </p:spPr>
        <p:txBody>
          <a:bodyPr wrap="square">
            <a:spAutoFit/>
          </a:bodyPr>
          <a:lstStyle/>
          <a:p>
            <a:r>
              <a:rPr lang="fr-FR" sz="2400" dirty="0">
                <a:solidFill>
                  <a:schemeClr val="tx1">
                    <a:lumMod val="75000"/>
                    <a:lumOff val="25000"/>
                  </a:schemeClr>
                </a:solidFill>
              </a:rPr>
              <a:t>Direction Générale de </a:t>
            </a:r>
            <a:r>
              <a:rPr lang="fr-FR" sz="2400" dirty="0" smtClean="0">
                <a:solidFill>
                  <a:schemeClr val="tx1">
                    <a:lumMod val="75000"/>
                    <a:lumOff val="25000"/>
                  </a:schemeClr>
                </a:solidFill>
              </a:rPr>
              <a:t>l’Offre</a:t>
            </a:r>
          </a:p>
          <a:p>
            <a:r>
              <a:rPr lang="fr-FR" sz="2400" dirty="0" smtClean="0">
                <a:solidFill>
                  <a:schemeClr val="tx1">
                    <a:lumMod val="75000"/>
                    <a:lumOff val="25000"/>
                  </a:schemeClr>
                </a:solidFill>
              </a:rPr>
              <a:t> </a:t>
            </a:r>
            <a:r>
              <a:rPr lang="fr-FR" sz="2400" dirty="0">
                <a:solidFill>
                  <a:schemeClr val="tx1">
                    <a:lumMod val="75000"/>
                    <a:lumOff val="25000"/>
                  </a:schemeClr>
                </a:solidFill>
              </a:rPr>
              <a:t>de Soins (DGOS</a:t>
            </a:r>
            <a:r>
              <a:rPr lang="fr-FR" sz="2400" dirty="0" smtClean="0">
                <a:solidFill>
                  <a:schemeClr val="tx1">
                    <a:lumMod val="75000"/>
                    <a:lumOff val="25000"/>
                  </a:schemeClr>
                </a:solidFill>
              </a:rPr>
              <a:t>) </a:t>
            </a:r>
            <a:endParaRPr lang="fr-FR" sz="2400" dirty="0">
              <a:solidFill>
                <a:schemeClr val="tx1">
                  <a:lumMod val="75000"/>
                  <a:lumOff val="25000"/>
                </a:schemeClr>
              </a:solidFill>
            </a:endParaRPr>
          </a:p>
        </p:txBody>
      </p:sp>
      <p:sp>
        <p:nvSpPr>
          <p:cNvPr id="17" name="Rectangle 16"/>
          <p:cNvSpPr/>
          <p:nvPr/>
        </p:nvSpPr>
        <p:spPr>
          <a:xfrm>
            <a:off x="1143176" y="5877647"/>
            <a:ext cx="5897292" cy="461665"/>
          </a:xfrm>
          <a:prstGeom prst="rect">
            <a:avLst/>
          </a:prstGeom>
        </p:spPr>
        <p:txBody>
          <a:bodyPr wrap="square">
            <a:spAutoFit/>
          </a:bodyPr>
          <a:lstStyle/>
          <a:p>
            <a:r>
              <a:rPr lang="fr-FR" sz="2400" dirty="0">
                <a:solidFill>
                  <a:schemeClr val="tx1">
                    <a:lumMod val="75000"/>
                    <a:lumOff val="25000"/>
                  </a:schemeClr>
                </a:solidFill>
              </a:rPr>
              <a:t>Agences Régionales </a:t>
            </a:r>
            <a:r>
              <a:rPr lang="fr-FR" sz="2400" dirty="0" smtClean="0">
                <a:solidFill>
                  <a:schemeClr val="tx1">
                    <a:lumMod val="75000"/>
                    <a:lumOff val="25000"/>
                  </a:schemeClr>
                </a:solidFill>
              </a:rPr>
              <a:t>de </a:t>
            </a:r>
            <a:r>
              <a:rPr lang="fr-FR" sz="2400" dirty="0">
                <a:solidFill>
                  <a:schemeClr val="tx1">
                    <a:lumMod val="75000"/>
                    <a:lumOff val="25000"/>
                  </a:schemeClr>
                </a:solidFill>
              </a:rPr>
              <a:t>Santé (ARS)</a:t>
            </a:r>
          </a:p>
        </p:txBody>
      </p:sp>
      <p:sp>
        <p:nvSpPr>
          <p:cNvPr id="18" name="Rectangle 17"/>
          <p:cNvSpPr/>
          <p:nvPr/>
        </p:nvSpPr>
        <p:spPr>
          <a:xfrm>
            <a:off x="1181276" y="7117728"/>
            <a:ext cx="5742668" cy="1569660"/>
          </a:xfrm>
          <a:prstGeom prst="rect">
            <a:avLst/>
          </a:prstGeom>
        </p:spPr>
        <p:txBody>
          <a:bodyPr wrap="square">
            <a:spAutoFit/>
          </a:bodyPr>
          <a:lstStyle/>
          <a:p>
            <a:r>
              <a:rPr lang="fr-FR" sz="2400" dirty="0">
                <a:solidFill>
                  <a:schemeClr val="tx1">
                    <a:lumMod val="75000"/>
                    <a:lumOff val="25000"/>
                  </a:schemeClr>
                </a:solidFill>
              </a:rPr>
              <a:t>Groupe d’Interface National des Comités de coordination de la lutte contre le VIH et les infections sexuellement transmissibles (GIN COREVIH</a:t>
            </a:r>
            <a:r>
              <a:rPr lang="fr-FR" sz="2400" dirty="0" smtClean="0">
                <a:solidFill>
                  <a:schemeClr val="tx1">
                    <a:lumMod val="75000"/>
                    <a:lumOff val="25000"/>
                  </a:schemeClr>
                </a:solidFill>
              </a:rPr>
              <a:t>)*</a:t>
            </a:r>
            <a:endParaRPr lang="en-US" sz="2400" spc="-87" dirty="0">
              <a:solidFill>
                <a:schemeClr val="tx1">
                  <a:lumMod val="75000"/>
                  <a:lumOff val="25000"/>
                </a:schemeClr>
              </a:solidFill>
              <a:latin typeface="Public Sans"/>
              <a:ea typeface="Public Sans"/>
              <a:cs typeface="Public Sans"/>
              <a:sym typeface="Public Sans"/>
            </a:endParaRPr>
          </a:p>
        </p:txBody>
      </p:sp>
      <p:cxnSp>
        <p:nvCxnSpPr>
          <p:cNvPr id="19" name="Connecteur droit avec flèche 18"/>
          <p:cNvCxnSpPr/>
          <p:nvPr/>
        </p:nvCxnSpPr>
        <p:spPr>
          <a:xfrm>
            <a:off x="5953349" y="4882409"/>
            <a:ext cx="2123851" cy="90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p:cNvCxnSpPr/>
          <p:nvPr/>
        </p:nvCxnSpPr>
        <p:spPr>
          <a:xfrm>
            <a:off x="5618481" y="3597044"/>
            <a:ext cx="2458719" cy="673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p:cNvCxnSpPr/>
          <p:nvPr/>
        </p:nvCxnSpPr>
        <p:spPr>
          <a:xfrm flipV="1">
            <a:off x="7040468" y="6553149"/>
            <a:ext cx="1273747" cy="8413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flipV="1">
            <a:off x="6010766" y="5942283"/>
            <a:ext cx="2066434" cy="166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6"/>
          <p:cNvSpPr txBox="1"/>
          <p:nvPr/>
        </p:nvSpPr>
        <p:spPr>
          <a:xfrm>
            <a:off x="8314215" y="5372100"/>
            <a:ext cx="3945568" cy="738664"/>
          </a:xfrm>
          <a:prstGeom prst="rect">
            <a:avLst/>
          </a:prstGeom>
        </p:spPr>
        <p:txBody>
          <a:bodyPr wrap="square" lIns="0" tIns="0" rIns="0" bIns="0" rtlCol="0" anchor="t">
            <a:spAutoFit/>
          </a:bodyPr>
          <a:lstStyle/>
          <a:p>
            <a:pPr algn="ctr"/>
            <a:r>
              <a:rPr lang="fr-FR" sz="2400" b="1" dirty="0" smtClean="0">
                <a:solidFill>
                  <a:schemeClr val="tx1">
                    <a:lumMod val="75000"/>
                    <a:lumOff val="25000"/>
                  </a:schemeClr>
                </a:solidFill>
              </a:rPr>
              <a:t>Les CoReSS seront effectifs au </a:t>
            </a:r>
          </a:p>
          <a:p>
            <a:pPr algn="ctr"/>
            <a:r>
              <a:rPr lang="fr-FR" sz="2400" b="1" dirty="0" smtClean="0">
                <a:solidFill>
                  <a:schemeClr val="tx1">
                    <a:lumMod val="75000"/>
                    <a:lumOff val="25000"/>
                  </a:schemeClr>
                </a:solidFill>
              </a:rPr>
              <a:t>15 mars 2025</a:t>
            </a:r>
            <a:endParaRPr lang="en-US" sz="2400" b="1" spc="-87" dirty="0">
              <a:solidFill>
                <a:schemeClr val="tx1">
                  <a:lumMod val="75000"/>
                  <a:lumOff val="25000"/>
                </a:schemeClr>
              </a:solidFill>
              <a:latin typeface="Public Sans"/>
              <a:ea typeface="Public Sans"/>
              <a:cs typeface="Public Sans"/>
              <a:sym typeface="Public Sans"/>
            </a:endParaRPr>
          </a:p>
        </p:txBody>
      </p:sp>
      <p:cxnSp>
        <p:nvCxnSpPr>
          <p:cNvPr id="24" name="Connecteur droit avec flèche 23"/>
          <p:cNvCxnSpPr/>
          <p:nvPr/>
        </p:nvCxnSpPr>
        <p:spPr>
          <a:xfrm>
            <a:off x="12560357" y="4973179"/>
            <a:ext cx="13293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14173200" y="4711569"/>
            <a:ext cx="4603163" cy="523220"/>
          </a:xfrm>
          <a:prstGeom prst="rect">
            <a:avLst/>
          </a:prstGeom>
        </p:spPr>
        <p:txBody>
          <a:bodyPr wrap="square">
            <a:spAutoFit/>
          </a:bodyPr>
          <a:lstStyle/>
          <a:p>
            <a:r>
              <a:rPr lang="fr-FR" sz="2800" b="1" dirty="0" smtClean="0">
                <a:solidFill>
                  <a:schemeClr val="tx1">
                    <a:lumMod val="75000"/>
                    <a:lumOff val="25000"/>
                  </a:schemeClr>
                </a:solidFill>
              </a:rPr>
              <a:t>Cahier des charges</a:t>
            </a:r>
            <a:endParaRPr lang="fr-FR" sz="2800" b="1" dirty="0">
              <a:solidFill>
                <a:schemeClr val="tx1">
                  <a:lumMod val="75000"/>
                  <a:lumOff val="25000"/>
                </a:schemeClr>
              </a:solidFill>
            </a:endParaRPr>
          </a:p>
        </p:txBody>
      </p:sp>
      <p:grpSp>
        <p:nvGrpSpPr>
          <p:cNvPr id="28" name="Group 2"/>
          <p:cNvGrpSpPr/>
          <p:nvPr/>
        </p:nvGrpSpPr>
        <p:grpSpPr>
          <a:xfrm>
            <a:off x="10515601" y="7117728"/>
            <a:ext cx="7772400" cy="3169272"/>
            <a:chOff x="0" y="-57150"/>
            <a:chExt cx="2348089" cy="2766483"/>
          </a:xfrm>
          <a:solidFill>
            <a:srgbClr val="F4F3EE"/>
          </a:solidFill>
        </p:grpSpPr>
        <p:sp>
          <p:nvSpPr>
            <p:cNvPr id="29" name="Freeform 3"/>
            <p:cNvSpPr/>
            <p:nvPr/>
          </p:nvSpPr>
          <p:spPr>
            <a:xfrm>
              <a:off x="0" y="0"/>
              <a:ext cx="2348089" cy="2650434"/>
            </a:xfrm>
            <a:custGeom>
              <a:avLst/>
              <a:gdLst/>
              <a:ahLst/>
              <a:cxnLst/>
              <a:rect l="l" t="t" r="r" b="b"/>
              <a:pathLst>
                <a:path w="2348089" h="2709333">
                  <a:moveTo>
                    <a:pt x="0" y="0"/>
                  </a:moveTo>
                  <a:lnTo>
                    <a:pt x="2348089" y="0"/>
                  </a:lnTo>
                  <a:lnTo>
                    <a:pt x="2348089" y="2709333"/>
                  </a:lnTo>
                  <a:lnTo>
                    <a:pt x="0" y="2709333"/>
                  </a:lnTo>
                  <a:close/>
                </a:path>
              </a:pathLst>
            </a:custGeom>
            <a:grpFill/>
            <a:ln>
              <a:solidFill>
                <a:srgbClr val="F4F3EE"/>
              </a:solidFill>
            </a:ln>
          </p:spPr>
        </p:sp>
        <p:sp>
          <p:nvSpPr>
            <p:cNvPr id="30" name="TextBox 4"/>
            <p:cNvSpPr txBox="1"/>
            <p:nvPr/>
          </p:nvSpPr>
          <p:spPr>
            <a:xfrm>
              <a:off x="0" y="-57150"/>
              <a:ext cx="2348089" cy="2766483"/>
            </a:xfrm>
            <a:prstGeom prst="rect">
              <a:avLst/>
            </a:prstGeom>
            <a:grpFill/>
            <a:ln>
              <a:solidFill>
                <a:srgbClr val="F4F3EE"/>
              </a:solidFill>
            </a:ln>
          </p:spPr>
          <p:txBody>
            <a:bodyPr lIns="50800" tIns="50800" rIns="50800" bIns="50800" rtlCol="0" anchor="ctr"/>
            <a:lstStyle/>
            <a:p>
              <a:pPr algn="ctr">
                <a:lnSpc>
                  <a:spcPts val="2800"/>
                </a:lnSpc>
              </a:pPr>
              <a:endParaRPr/>
            </a:p>
          </p:txBody>
        </p:sp>
      </p:grpSp>
      <p:sp>
        <p:nvSpPr>
          <p:cNvPr id="31" name="TextBox 6"/>
          <p:cNvSpPr txBox="1"/>
          <p:nvPr/>
        </p:nvSpPr>
        <p:spPr>
          <a:xfrm>
            <a:off x="10911863" y="7417733"/>
            <a:ext cx="3369225" cy="369332"/>
          </a:xfrm>
          <a:prstGeom prst="rect">
            <a:avLst/>
          </a:prstGeom>
        </p:spPr>
        <p:txBody>
          <a:bodyPr wrap="square" lIns="0" tIns="0" rIns="0" bIns="0" rtlCol="0" anchor="t">
            <a:spAutoFit/>
          </a:bodyPr>
          <a:lstStyle/>
          <a:p>
            <a:r>
              <a:rPr lang="fr-FR" sz="2400" b="1" dirty="0" smtClean="0">
                <a:solidFill>
                  <a:schemeClr val="tx1">
                    <a:lumMod val="75000"/>
                    <a:lumOff val="25000"/>
                  </a:schemeClr>
                </a:solidFill>
                <a:sym typeface="Public Sans"/>
              </a:rPr>
              <a:t>Constat…</a:t>
            </a:r>
            <a:endParaRPr lang="en-US" sz="2400" b="1" spc="-87" dirty="0">
              <a:solidFill>
                <a:schemeClr val="tx1">
                  <a:lumMod val="75000"/>
                  <a:lumOff val="25000"/>
                </a:schemeClr>
              </a:solidFill>
              <a:latin typeface="Public Sans"/>
              <a:ea typeface="Public Sans"/>
              <a:cs typeface="Public Sans"/>
              <a:sym typeface="Public Sans"/>
            </a:endParaRPr>
          </a:p>
        </p:txBody>
      </p:sp>
      <p:sp>
        <p:nvSpPr>
          <p:cNvPr id="32" name="Rectangle 31"/>
          <p:cNvSpPr/>
          <p:nvPr/>
        </p:nvSpPr>
        <p:spPr>
          <a:xfrm>
            <a:off x="10874524" y="7788176"/>
            <a:ext cx="7387375" cy="2308324"/>
          </a:xfrm>
          <a:prstGeom prst="rect">
            <a:avLst/>
          </a:prstGeom>
        </p:spPr>
        <p:txBody>
          <a:bodyPr wrap="square">
            <a:spAutoFit/>
          </a:bodyPr>
          <a:lstStyle/>
          <a:p>
            <a:pPr algn="just"/>
            <a:r>
              <a:rPr lang="fr-FR" sz="1600" i="1" dirty="0" smtClean="0">
                <a:solidFill>
                  <a:schemeClr val="tx1">
                    <a:lumMod val="75000"/>
                    <a:lumOff val="25000"/>
                  </a:schemeClr>
                </a:solidFill>
              </a:rPr>
              <a:t>*Le </a:t>
            </a:r>
            <a:r>
              <a:rPr lang="fr-FR" sz="1600" i="1" dirty="0">
                <a:solidFill>
                  <a:schemeClr val="tx1">
                    <a:lumMod val="75000"/>
                    <a:lumOff val="25000"/>
                  </a:schemeClr>
                </a:solidFill>
              </a:rPr>
              <a:t>GIN COREVIH </a:t>
            </a:r>
            <a:r>
              <a:rPr lang="fr-FR" sz="1600" i="1" dirty="0" smtClean="0">
                <a:solidFill>
                  <a:schemeClr val="tx1">
                    <a:lumMod val="75000"/>
                    <a:lumOff val="25000"/>
                  </a:schemeClr>
                </a:solidFill>
              </a:rPr>
              <a:t>= lieu </a:t>
            </a:r>
            <a:r>
              <a:rPr lang="fr-FR" sz="1600" i="1" dirty="0">
                <a:solidFill>
                  <a:schemeClr val="tx1">
                    <a:lumMod val="75000"/>
                    <a:lumOff val="25000"/>
                  </a:schemeClr>
                </a:solidFill>
              </a:rPr>
              <a:t>de concertation et de suivi des politiques définies au niveau national dans leurs déclinaisons régionales. Il </a:t>
            </a:r>
            <a:r>
              <a:rPr lang="fr-FR" sz="1600" i="1" dirty="0" smtClean="0">
                <a:solidFill>
                  <a:schemeClr val="tx1">
                    <a:lumMod val="75000"/>
                    <a:lumOff val="25000"/>
                  </a:schemeClr>
                </a:solidFill>
              </a:rPr>
              <a:t>comprend des représentants : </a:t>
            </a:r>
          </a:p>
          <a:p>
            <a:pPr marL="285750" indent="-285750" algn="just">
              <a:buFontTx/>
              <a:buChar char="-"/>
            </a:pPr>
            <a:r>
              <a:rPr lang="fr-FR" sz="1600" i="1" dirty="0" smtClean="0">
                <a:solidFill>
                  <a:schemeClr val="tx1">
                    <a:lumMod val="75000"/>
                    <a:lumOff val="25000"/>
                  </a:schemeClr>
                </a:solidFill>
              </a:rPr>
              <a:t>des </a:t>
            </a:r>
            <a:r>
              <a:rPr lang="fr-FR" sz="1600" i="1" dirty="0">
                <a:solidFill>
                  <a:schemeClr val="tx1">
                    <a:lumMod val="75000"/>
                    <a:lumOff val="25000"/>
                  </a:schemeClr>
                </a:solidFill>
              </a:rPr>
              <a:t>présidents, des vice-présidents et des personnels des COREVIH </a:t>
            </a:r>
            <a:endParaRPr lang="fr-FR" sz="1600" i="1" dirty="0" smtClean="0">
              <a:solidFill>
                <a:schemeClr val="tx1">
                  <a:lumMod val="75000"/>
                  <a:lumOff val="25000"/>
                </a:schemeClr>
              </a:solidFill>
            </a:endParaRPr>
          </a:p>
          <a:p>
            <a:pPr marL="285750" indent="-285750" algn="just">
              <a:buFontTx/>
              <a:buChar char="-"/>
            </a:pPr>
            <a:r>
              <a:rPr lang="fr-FR" sz="1600" i="1" dirty="0" smtClean="0">
                <a:solidFill>
                  <a:schemeClr val="tx1">
                    <a:lumMod val="75000"/>
                    <a:lumOff val="25000"/>
                  </a:schemeClr>
                </a:solidFill>
              </a:rPr>
              <a:t>des ARS</a:t>
            </a:r>
          </a:p>
          <a:p>
            <a:pPr marL="285750" indent="-285750" algn="just">
              <a:buFontTx/>
              <a:buChar char="-"/>
            </a:pPr>
            <a:r>
              <a:rPr lang="fr-FR" sz="1600" i="1" dirty="0" smtClean="0">
                <a:solidFill>
                  <a:schemeClr val="tx1">
                    <a:lumMod val="75000"/>
                    <a:lumOff val="25000"/>
                  </a:schemeClr>
                </a:solidFill>
              </a:rPr>
              <a:t>des CeGIDD</a:t>
            </a:r>
          </a:p>
          <a:p>
            <a:pPr marL="285750" indent="-285750" algn="just">
              <a:buFontTx/>
              <a:buChar char="-"/>
            </a:pPr>
            <a:r>
              <a:rPr lang="fr-FR" sz="1600" i="1" dirty="0" smtClean="0">
                <a:solidFill>
                  <a:schemeClr val="tx1">
                    <a:lumMod val="75000"/>
                    <a:lumOff val="25000"/>
                  </a:schemeClr>
                </a:solidFill>
              </a:rPr>
              <a:t>des </a:t>
            </a:r>
            <a:r>
              <a:rPr lang="fr-FR" sz="1600" i="1" dirty="0">
                <a:solidFill>
                  <a:schemeClr val="tx1">
                    <a:lumMod val="75000"/>
                    <a:lumOff val="25000"/>
                  </a:schemeClr>
                </a:solidFill>
              </a:rPr>
              <a:t>associations (AIDES, Sidaction, Médecins du monde</a:t>
            </a:r>
            <a:r>
              <a:rPr lang="fr-FR" sz="1600" i="1" dirty="0" smtClean="0">
                <a:solidFill>
                  <a:schemeClr val="tx1">
                    <a:lumMod val="75000"/>
                    <a:lumOff val="25000"/>
                  </a:schemeClr>
                </a:solidFill>
              </a:rPr>
              <a:t>)</a:t>
            </a:r>
          </a:p>
          <a:p>
            <a:pPr marL="285750" indent="-285750" algn="just">
              <a:buFontTx/>
              <a:buChar char="-"/>
            </a:pPr>
            <a:r>
              <a:rPr lang="fr-FR" sz="1600" i="1" dirty="0" smtClean="0">
                <a:solidFill>
                  <a:schemeClr val="tx1">
                    <a:lumMod val="75000"/>
                    <a:lumOff val="25000"/>
                  </a:schemeClr>
                </a:solidFill>
              </a:rPr>
              <a:t>de </a:t>
            </a:r>
            <a:r>
              <a:rPr lang="fr-FR" sz="1600" i="1" dirty="0">
                <a:solidFill>
                  <a:schemeClr val="tx1">
                    <a:lumMod val="75000"/>
                    <a:lumOff val="25000"/>
                  </a:schemeClr>
                </a:solidFill>
              </a:rPr>
              <a:t>la Société Française de Lutte contre le Sida (</a:t>
            </a:r>
            <a:r>
              <a:rPr lang="fr-FR" sz="1600" i="1" dirty="0" smtClean="0">
                <a:solidFill>
                  <a:schemeClr val="tx1">
                    <a:lumMod val="75000"/>
                    <a:lumOff val="25000"/>
                  </a:schemeClr>
                </a:solidFill>
              </a:rPr>
              <a:t>SFLS)</a:t>
            </a:r>
          </a:p>
          <a:p>
            <a:pPr marL="285750" indent="-285750" algn="just">
              <a:buFontTx/>
              <a:buChar char="-"/>
            </a:pPr>
            <a:r>
              <a:rPr lang="fr-FR" sz="1600" i="1" dirty="0" smtClean="0">
                <a:solidFill>
                  <a:schemeClr val="tx1">
                    <a:lumMod val="75000"/>
                    <a:lumOff val="25000"/>
                  </a:schemeClr>
                </a:solidFill>
              </a:rPr>
              <a:t>De Santé </a:t>
            </a:r>
            <a:r>
              <a:rPr lang="fr-FR" sz="1600" i="1" dirty="0">
                <a:solidFill>
                  <a:schemeClr val="tx1">
                    <a:lumMod val="75000"/>
                    <a:lumOff val="25000"/>
                  </a:schemeClr>
                </a:solidFill>
              </a:rPr>
              <a:t>Publique France (</a:t>
            </a:r>
            <a:r>
              <a:rPr lang="fr-FR" sz="1600" i="1" dirty="0" err="1" smtClean="0">
                <a:solidFill>
                  <a:schemeClr val="tx1">
                    <a:lumMod val="75000"/>
                    <a:lumOff val="25000"/>
                  </a:schemeClr>
                </a:solidFill>
              </a:rPr>
              <a:t>SpF</a:t>
            </a:r>
            <a:r>
              <a:rPr lang="fr-FR" sz="1600" i="1" dirty="0" smtClean="0">
                <a:solidFill>
                  <a:schemeClr val="tx1">
                    <a:lumMod val="75000"/>
                    <a:lumOff val="25000"/>
                  </a:schemeClr>
                </a:solidFill>
              </a:rPr>
              <a:t>)</a:t>
            </a:r>
          </a:p>
          <a:p>
            <a:pPr marL="285750" indent="-285750" algn="just">
              <a:buFontTx/>
              <a:buChar char="-"/>
            </a:pPr>
            <a:r>
              <a:rPr lang="fr-FR" sz="1600" i="1" dirty="0" smtClean="0">
                <a:solidFill>
                  <a:schemeClr val="tx1">
                    <a:lumMod val="75000"/>
                    <a:lumOff val="25000"/>
                  </a:schemeClr>
                </a:solidFill>
              </a:rPr>
              <a:t>de </a:t>
            </a:r>
            <a:r>
              <a:rPr lang="fr-FR" sz="1600" i="1" dirty="0">
                <a:solidFill>
                  <a:schemeClr val="tx1">
                    <a:lumMod val="75000"/>
                    <a:lumOff val="25000"/>
                  </a:schemeClr>
                </a:solidFill>
              </a:rPr>
              <a:t>la base de données hospitalières française sur le VIH (FHDH).</a:t>
            </a:r>
          </a:p>
        </p:txBody>
      </p:sp>
    </p:spTree>
    <p:extLst>
      <p:ext uri="{BB962C8B-B14F-4D97-AF65-F5344CB8AC3E}">
        <p14:creationId xmlns:p14="http://schemas.microsoft.com/office/powerpoint/2010/main" val="402888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3891064" y="876300"/>
            <a:ext cx="10312080" cy="666849"/>
          </a:xfrm>
          <a:prstGeom prst="rect">
            <a:avLst/>
          </a:prstGeom>
        </p:spPr>
        <p:txBody>
          <a:bodyPr wrap="square" lIns="0" tIns="0" rIns="0" bIns="0" rtlCol="0" anchor="t">
            <a:spAutoFit/>
          </a:bodyPr>
          <a:lstStyle>
            <a:defPPr>
              <a:defRPr lang="en-US"/>
            </a:defPPr>
            <a:lvl1pPr marR="0" lvl="0" indent="0" algn="ctr" fontAlgn="auto">
              <a:lnSpc>
                <a:spcPts val="5169"/>
              </a:lnSpc>
              <a:spcBef>
                <a:spcPts val="0"/>
              </a:spcBef>
              <a:spcAft>
                <a:spcPts val="0"/>
              </a:spcAft>
              <a:buClrTx/>
              <a:buSzTx/>
              <a:buFontTx/>
              <a:buNone/>
              <a:tabLst/>
              <a:defRPr kumimoji="0" sz="6600" b="0" i="1" u="none" strike="noStrike" cap="none" spc="-340" normalizeH="0" baseline="0">
                <a:ln>
                  <a:noFill/>
                </a:ln>
                <a:solidFill>
                  <a:srgbClr val="303030"/>
                </a:solidFill>
                <a:effectLst/>
                <a:uLnTx/>
                <a:uFillTx/>
                <a:latin typeface="Playfair Display Italics"/>
                <a:ea typeface="Playfair Display Italics"/>
                <a:cs typeface="Playfair Display Italics"/>
              </a:defRPr>
            </a:lvl1pPr>
          </a:lstStyle>
          <a:p>
            <a:r>
              <a:rPr lang="fr-FR" dirty="0"/>
              <a:t>Orchestration Santé Sexuelle</a:t>
            </a:r>
          </a:p>
        </p:txBody>
      </p:sp>
      <p:sp>
        <p:nvSpPr>
          <p:cNvPr id="8" name="Espace réservé du pied de page 9">
            <a:extLst>
              <a:ext uri="{FF2B5EF4-FFF2-40B4-BE49-F238E27FC236}">
                <a16:creationId xmlns:a16="http://schemas.microsoft.com/office/drawing/2014/main" id="{0F2A6A5A-A8B0-AE4F-89EA-A946E1A393CE}"/>
              </a:ext>
            </a:extLst>
          </p:cNvPr>
          <p:cNvSpPr>
            <a:spLocks noGrp="1"/>
          </p:cNvSpPr>
          <p:nvPr>
            <p:ph type="ftr" sz="quarter" idx="4294967295"/>
          </p:nvPr>
        </p:nvSpPr>
        <p:spPr>
          <a:xfrm>
            <a:off x="13335000" y="9866711"/>
            <a:ext cx="8691317" cy="365125"/>
          </a:xfrm>
          <a:prstGeom prst="rect">
            <a:avLst/>
          </a:prstGeom>
        </p:spPr>
        <p:txBody>
          <a:bodyPr/>
          <a:lstStyle/>
          <a:p>
            <a:r>
              <a:rPr lang="fr-FR" dirty="0">
                <a:solidFill>
                  <a:schemeClr val="tx1">
                    <a:lumMod val="75000"/>
                    <a:lumOff val="25000"/>
                  </a:schemeClr>
                </a:solidFill>
              </a:rPr>
              <a:t>© SFLS - Les acteurs du réseau en santé sexuelle</a:t>
            </a:r>
          </a:p>
        </p:txBody>
      </p:sp>
      <p:sp>
        <p:nvSpPr>
          <p:cNvPr id="10" name="Rectangle à coins arrondis 9">
            <a:extLst>
              <a:ext uri="{FF2B5EF4-FFF2-40B4-BE49-F238E27FC236}">
                <a16:creationId xmlns:a16="http://schemas.microsoft.com/office/drawing/2014/main" id="{00B8EBB9-CA1A-CE40-A2BB-63A739B7D8B1}"/>
              </a:ext>
            </a:extLst>
          </p:cNvPr>
          <p:cNvSpPr/>
          <p:nvPr/>
        </p:nvSpPr>
        <p:spPr>
          <a:xfrm>
            <a:off x="482424" y="2247900"/>
            <a:ext cx="8014467" cy="4218063"/>
          </a:xfrm>
          <a:prstGeom prst="roundRect">
            <a:avLst>
              <a:gd name="adj" fmla="val 5023"/>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t"/>
          <a:lstStyle/>
          <a:p>
            <a:pPr algn="ctr" defTabSz="914377">
              <a:spcBef>
                <a:spcPts val="250"/>
              </a:spcBef>
              <a:spcAft>
                <a:spcPts val="250"/>
              </a:spcAft>
            </a:pPr>
            <a:r>
              <a:rPr lang="fr-FR" sz="2800" b="1" dirty="0">
                <a:solidFill>
                  <a:schemeClr val="tx1">
                    <a:lumMod val="75000"/>
                    <a:lumOff val="25000"/>
                  </a:schemeClr>
                </a:solidFill>
                <a:latin typeface="Barlow SemiBold" pitchFamily="2" charset="77"/>
              </a:rPr>
              <a:t>NATIONALE</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DGS (Direction générale de la santé) :</a:t>
            </a:r>
            <a:r>
              <a:rPr lang="fr-FR" dirty="0">
                <a:solidFill>
                  <a:schemeClr val="tx1">
                    <a:lumMod val="75000"/>
                    <a:lumOff val="25000"/>
                  </a:schemeClr>
                </a:solidFill>
                <a:latin typeface="Barlow SemiBold" pitchFamily="2" charset="77"/>
              </a:rPr>
              <a:t> priorités/feuille de route/pilotage des ARS </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DGOS/CNAM (Direction Générale de l’Organisation des Soins / Caisse Nationale d’Assurance Maladie)</a:t>
            </a:r>
            <a:r>
              <a:rPr lang="fr-FR" dirty="0">
                <a:solidFill>
                  <a:schemeClr val="tx1">
                    <a:lumMod val="75000"/>
                    <a:lumOff val="25000"/>
                  </a:schemeClr>
                </a:solidFill>
                <a:latin typeface="Barlow SemiBold" pitchFamily="2" charset="77"/>
              </a:rPr>
              <a:t> : Parcours de soins/prise en charge des assurés</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HAS (Haute Autorité de Santé) </a:t>
            </a:r>
            <a:r>
              <a:rPr lang="fr-FR" dirty="0">
                <a:solidFill>
                  <a:schemeClr val="tx1">
                    <a:lumMod val="75000"/>
                    <a:lumOff val="25000"/>
                  </a:schemeClr>
                </a:solidFill>
                <a:latin typeface="Barlow SemiBold" pitchFamily="2" charset="77"/>
              </a:rPr>
              <a:t>: recommandations d’experts</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SPF (Santé Publique France) : </a:t>
            </a:r>
            <a:r>
              <a:rPr lang="fr-FR" dirty="0" smtClean="0">
                <a:solidFill>
                  <a:schemeClr val="tx1">
                    <a:lumMod val="75000"/>
                    <a:lumOff val="25000"/>
                  </a:schemeClr>
                </a:solidFill>
                <a:latin typeface="Barlow SemiBold" pitchFamily="2" charset="77"/>
              </a:rPr>
              <a:t>veille </a:t>
            </a:r>
            <a:r>
              <a:rPr lang="fr-FR" dirty="0">
                <a:solidFill>
                  <a:schemeClr val="tx1">
                    <a:lumMod val="75000"/>
                    <a:lumOff val="25000"/>
                  </a:schemeClr>
                </a:solidFill>
                <a:latin typeface="Barlow SemiBold" pitchFamily="2" charset="77"/>
              </a:rPr>
              <a:t>et partage des données épidémiologiques, outils de communication grand public et professionnels de santé</a:t>
            </a:r>
          </a:p>
        </p:txBody>
      </p:sp>
      <p:sp>
        <p:nvSpPr>
          <p:cNvPr id="11" name="Rectangle à coins arrondis 10">
            <a:extLst>
              <a:ext uri="{FF2B5EF4-FFF2-40B4-BE49-F238E27FC236}">
                <a16:creationId xmlns:a16="http://schemas.microsoft.com/office/drawing/2014/main" id="{D0246CD6-0CB4-E748-A9A1-84830C6393B0}"/>
              </a:ext>
            </a:extLst>
          </p:cNvPr>
          <p:cNvSpPr/>
          <p:nvPr/>
        </p:nvSpPr>
        <p:spPr>
          <a:xfrm>
            <a:off x="13639800" y="2269958"/>
            <a:ext cx="3784920" cy="4196004"/>
          </a:xfrm>
          <a:prstGeom prst="roundRect">
            <a:avLst>
              <a:gd name="adj" fmla="val 4646"/>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t"/>
          <a:lstStyle/>
          <a:p>
            <a:pPr algn="ctr" defTabSz="914377">
              <a:spcBef>
                <a:spcPts val="250"/>
              </a:spcBef>
              <a:spcAft>
                <a:spcPts val="250"/>
              </a:spcAft>
            </a:pPr>
            <a:r>
              <a:rPr lang="fr-FR" sz="2800" b="1" dirty="0">
                <a:solidFill>
                  <a:schemeClr val="tx1">
                    <a:lumMod val="75000"/>
                    <a:lumOff val="25000"/>
                  </a:schemeClr>
                </a:solidFill>
                <a:latin typeface="Barlow SemiBold" pitchFamily="2" charset="77"/>
              </a:rPr>
              <a:t>DÉPARTEMENTALE</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CD</a:t>
            </a:r>
            <a:r>
              <a:rPr lang="fr-FR" dirty="0">
                <a:solidFill>
                  <a:schemeClr val="tx1">
                    <a:lumMod val="75000"/>
                    <a:lumOff val="25000"/>
                  </a:schemeClr>
                </a:solidFill>
                <a:latin typeface="Barlow" pitchFamily="2" charset="77"/>
              </a:rPr>
              <a:t> (Conseils Départementaux</a:t>
            </a:r>
            <a:r>
              <a:rPr lang="fr-FR" dirty="0" smtClean="0">
                <a:solidFill>
                  <a:schemeClr val="tx1">
                    <a:lumMod val="75000"/>
                    <a:lumOff val="25000"/>
                  </a:schemeClr>
                </a:solidFill>
                <a:latin typeface="Barlow" pitchFamily="2" charset="77"/>
              </a:rPr>
              <a:t>)</a:t>
            </a:r>
          </a:p>
          <a:p>
            <a:pPr marL="0" lvl="2">
              <a:spcBef>
                <a:spcPts val="750"/>
              </a:spcBef>
              <a:buClr>
                <a:schemeClr val="bg1"/>
              </a:buClr>
            </a:pPr>
            <a:endParaRPr lang="fr-FR" dirty="0">
              <a:solidFill>
                <a:schemeClr val="tx1">
                  <a:lumMod val="75000"/>
                  <a:lumOff val="25000"/>
                </a:schemeClr>
              </a:solidFill>
              <a:latin typeface="Barlow" pitchFamily="2" charset="77"/>
            </a:endParaRPr>
          </a:p>
          <a:p>
            <a:pPr marL="0" lvl="2">
              <a:spcBef>
                <a:spcPts val="750"/>
              </a:spcBef>
              <a:buClr>
                <a:schemeClr val="bg1"/>
              </a:buClr>
            </a:pPr>
            <a:endParaRPr lang="fr-FR" dirty="0">
              <a:solidFill>
                <a:schemeClr val="tx1">
                  <a:lumMod val="75000"/>
                  <a:lumOff val="25000"/>
                </a:schemeClr>
              </a:solidFill>
              <a:latin typeface="Barlow" pitchFamily="2" charset="77"/>
            </a:endParaRPr>
          </a:p>
          <a:p>
            <a:pPr marL="6350" lvl="2" algn="ctr">
              <a:spcBef>
                <a:spcPts val="1500"/>
              </a:spcBef>
              <a:spcAft>
                <a:spcPts val="250"/>
              </a:spcAft>
              <a:buClr>
                <a:schemeClr val="bg1"/>
              </a:buClr>
            </a:pPr>
            <a:r>
              <a:rPr lang="fr-FR" sz="2800" b="1" dirty="0">
                <a:solidFill>
                  <a:schemeClr val="tx1">
                    <a:lumMod val="75000"/>
                    <a:lumOff val="25000"/>
                  </a:schemeClr>
                </a:solidFill>
                <a:latin typeface="Barlow SemiBold" pitchFamily="2" charset="77"/>
              </a:rPr>
              <a:t>LOCALE</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CPTS </a:t>
            </a:r>
            <a:r>
              <a:rPr lang="fr-FR" dirty="0">
                <a:solidFill>
                  <a:schemeClr val="tx1">
                    <a:lumMod val="75000"/>
                    <a:lumOff val="25000"/>
                  </a:schemeClr>
                </a:solidFill>
                <a:latin typeface="Barlow" pitchFamily="2" charset="77"/>
              </a:rPr>
              <a:t>(Communautés Professionnelles Territoriales </a:t>
            </a:r>
            <a:br>
              <a:rPr lang="fr-FR" dirty="0">
                <a:solidFill>
                  <a:schemeClr val="tx1">
                    <a:lumMod val="75000"/>
                    <a:lumOff val="25000"/>
                  </a:schemeClr>
                </a:solidFill>
                <a:latin typeface="Barlow" pitchFamily="2" charset="77"/>
              </a:rPr>
            </a:br>
            <a:r>
              <a:rPr lang="fr-FR" dirty="0">
                <a:solidFill>
                  <a:schemeClr val="tx1">
                    <a:lumMod val="75000"/>
                    <a:lumOff val="25000"/>
                  </a:schemeClr>
                </a:solidFill>
                <a:latin typeface="Barlow" pitchFamily="2" charset="77"/>
              </a:rPr>
              <a:t>de Santé)</a:t>
            </a:r>
          </a:p>
        </p:txBody>
      </p:sp>
      <p:sp>
        <p:nvSpPr>
          <p:cNvPr id="15" name="Rectangle à coins arrondis 11">
            <a:extLst>
              <a:ext uri="{FF2B5EF4-FFF2-40B4-BE49-F238E27FC236}">
                <a16:creationId xmlns:a16="http://schemas.microsoft.com/office/drawing/2014/main" id="{DD150E21-20E5-D43A-18B3-EB1A45200BA3}"/>
              </a:ext>
            </a:extLst>
          </p:cNvPr>
          <p:cNvSpPr/>
          <p:nvPr/>
        </p:nvSpPr>
        <p:spPr>
          <a:xfrm>
            <a:off x="9047104" y="2247899"/>
            <a:ext cx="4042483" cy="4218063"/>
          </a:xfrm>
          <a:prstGeom prst="roundRect">
            <a:avLst>
              <a:gd name="adj" fmla="val 4495"/>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t"/>
          <a:lstStyle/>
          <a:p>
            <a:pPr algn="ctr" defTabSz="914377">
              <a:spcBef>
                <a:spcPts val="250"/>
              </a:spcBef>
              <a:spcAft>
                <a:spcPts val="250"/>
              </a:spcAft>
            </a:pPr>
            <a:r>
              <a:rPr lang="fr-FR" sz="2800" b="1" dirty="0">
                <a:solidFill>
                  <a:schemeClr val="tx1">
                    <a:lumMod val="75000"/>
                    <a:lumOff val="25000"/>
                  </a:schemeClr>
                </a:solidFill>
                <a:latin typeface="Barlow SemiBold" pitchFamily="2" charset="77"/>
              </a:rPr>
              <a:t>RÉGIONALE</a:t>
            </a:r>
          </a:p>
          <a:p>
            <a:pPr marL="225425" lvl="2" indent="-225425">
              <a:spcBef>
                <a:spcPts val="750"/>
              </a:spcBef>
              <a:buClr>
                <a:schemeClr val="bg1"/>
              </a:buClr>
              <a:buFont typeface="Arial" panose="020B0604020202020204" pitchFamily="34" charset="0"/>
              <a:buChar char="→"/>
            </a:pPr>
            <a:r>
              <a:rPr lang="fr-FR" b="1" dirty="0">
                <a:solidFill>
                  <a:schemeClr val="tx1">
                    <a:lumMod val="75000"/>
                    <a:lumOff val="25000"/>
                  </a:schemeClr>
                </a:solidFill>
                <a:latin typeface="Barlow SemiBold" pitchFamily="2" charset="77"/>
              </a:rPr>
              <a:t>ARS</a:t>
            </a:r>
            <a:r>
              <a:rPr lang="fr-FR" dirty="0">
                <a:solidFill>
                  <a:schemeClr val="tx1">
                    <a:lumMod val="75000"/>
                    <a:lumOff val="25000"/>
                  </a:schemeClr>
                </a:solidFill>
                <a:latin typeface="Barlow SemiBold" pitchFamily="2" charset="77"/>
              </a:rPr>
              <a:t> (Agence Régionale de Santé) : pilotage.</a:t>
            </a:r>
          </a:p>
          <a:p>
            <a:pPr marL="225425" lvl="2" indent="-225425">
              <a:spcBef>
                <a:spcPts val="750"/>
              </a:spcBef>
              <a:buClr>
                <a:schemeClr val="bg1"/>
              </a:buClr>
              <a:buFont typeface="Arial" panose="020B0604020202020204" pitchFamily="34" charset="0"/>
              <a:buChar char="→"/>
            </a:pPr>
            <a:r>
              <a:rPr lang="fr-FR" b="1" dirty="0" smtClean="0">
                <a:solidFill>
                  <a:schemeClr val="tx1">
                    <a:lumMod val="75000"/>
                    <a:lumOff val="25000"/>
                  </a:schemeClr>
                </a:solidFill>
                <a:latin typeface="Barlow SemiBold" pitchFamily="2" charset="77"/>
              </a:rPr>
              <a:t>COREVIH / CORESS</a:t>
            </a:r>
            <a:r>
              <a:rPr lang="fr-FR" dirty="0" smtClean="0">
                <a:solidFill>
                  <a:schemeClr val="tx1">
                    <a:lumMod val="75000"/>
                    <a:lumOff val="25000"/>
                  </a:schemeClr>
                </a:solidFill>
                <a:latin typeface="Barlow SemiBold" pitchFamily="2" charset="77"/>
              </a:rPr>
              <a:t> </a:t>
            </a:r>
          </a:p>
          <a:p>
            <a:pPr marL="225425" lvl="2" indent="-225425">
              <a:spcBef>
                <a:spcPts val="750"/>
              </a:spcBef>
              <a:buClr>
                <a:schemeClr val="bg1"/>
              </a:buClr>
              <a:buFont typeface="Arial" panose="020B0604020202020204" pitchFamily="34" charset="0"/>
              <a:buChar char="→"/>
            </a:pPr>
            <a:r>
              <a:rPr lang="fr-FR" b="1" dirty="0" smtClean="0">
                <a:solidFill>
                  <a:schemeClr val="tx1">
                    <a:lumMod val="75000"/>
                    <a:lumOff val="25000"/>
                  </a:schemeClr>
                </a:solidFill>
                <a:latin typeface="Barlow SemiBold" pitchFamily="2" charset="77"/>
              </a:rPr>
              <a:t>DSRP</a:t>
            </a:r>
            <a:r>
              <a:rPr lang="fr-FR" dirty="0" smtClean="0">
                <a:solidFill>
                  <a:schemeClr val="tx1">
                    <a:lumMod val="75000"/>
                    <a:lumOff val="25000"/>
                  </a:schemeClr>
                </a:solidFill>
                <a:latin typeface="Barlow SemiBold" pitchFamily="2" charset="77"/>
              </a:rPr>
              <a:t> </a:t>
            </a:r>
            <a:r>
              <a:rPr lang="fr-FR" dirty="0">
                <a:solidFill>
                  <a:schemeClr val="tx1">
                    <a:lumMod val="75000"/>
                    <a:lumOff val="25000"/>
                  </a:schemeClr>
                </a:solidFill>
                <a:latin typeface="Barlow SemiBold" pitchFamily="2" charset="77"/>
              </a:rPr>
              <a:t>(Dispositifs Spécifiques Régionaux en Périnatalité, ex ‘Réseaux de Santé Périnatalité’): coordonnent les différents acteurs de la périnatalité (libéraux, hospitaliers, territoriaux).</a:t>
            </a:r>
          </a:p>
        </p:txBody>
      </p:sp>
      <p:pic>
        <p:nvPicPr>
          <p:cNvPr id="16" name="Espace réservé du contenu 15">
            <a:extLst>
              <a:ext uri="{FF2B5EF4-FFF2-40B4-BE49-F238E27FC236}">
                <a16:creationId xmlns:a16="http://schemas.microsoft.com/office/drawing/2014/main" id="{9B03320D-77FB-9287-6447-B5A3FAE02B3A}"/>
              </a:ext>
            </a:extLst>
          </p:cNvPr>
          <p:cNvPicPr>
            <a:picLocks noChangeAspect="1"/>
          </p:cNvPicPr>
          <p:nvPr/>
        </p:nvPicPr>
        <p:blipFill>
          <a:blip r:embed="rId3"/>
          <a:stretch>
            <a:fillRect/>
          </a:stretch>
        </p:blipFill>
        <p:spPr>
          <a:xfrm>
            <a:off x="2743200" y="6260974"/>
            <a:ext cx="2650461" cy="3683125"/>
          </a:xfrm>
          <a:prstGeom prst="rect">
            <a:avLst/>
          </a:prstGeom>
          <a:ln>
            <a:solidFill>
              <a:schemeClr val="tx1">
                <a:lumMod val="75000"/>
                <a:lumOff val="25000"/>
              </a:schemeClr>
            </a:solidFill>
          </a:ln>
        </p:spPr>
      </p:pic>
      <p:pic>
        <p:nvPicPr>
          <p:cNvPr id="17" name="Espace réservé du contenu 16">
            <a:extLst>
              <a:ext uri="{FF2B5EF4-FFF2-40B4-BE49-F238E27FC236}">
                <a16:creationId xmlns:a16="http://schemas.microsoft.com/office/drawing/2014/main" id="{081D7456-98E5-757F-7855-91E2E5189D24}"/>
              </a:ext>
            </a:extLst>
          </p:cNvPr>
          <p:cNvPicPr>
            <a:picLocks noChangeAspect="1"/>
          </p:cNvPicPr>
          <p:nvPr/>
        </p:nvPicPr>
        <p:blipFill rotWithShape="1">
          <a:blip r:embed="rId4"/>
          <a:srcRect l="2329" b="2067"/>
          <a:stretch/>
        </p:blipFill>
        <p:spPr>
          <a:xfrm>
            <a:off x="5562600" y="6260974"/>
            <a:ext cx="2667000" cy="3683126"/>
          </a:xfrm>
          <a:prstGeom prst="rect">
            <a:avLst/>
          </a:prstGeom>
          <a:ln>
            <a:solidFill>
              <a:schemeClr val="tx1">
                <a:lumMod val="75000"/>
                <a:lumOff val="25000"/>
              </a:schemeClr>
            </a:solidFill>
          </a:ln>
        </p:spPr>
      </p:pic>
    </p:spTree>
    <p:extLst>
      <p:ext uri="{BB962C8B-B14F-4D97-AF65-F5344CB8AC3E}">
        <p14:creationId xmlns:p14="http://schemas.microsoft.com/office/powerpoint/2010/main" val="2937605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2" name="Group 2"/>
          <p:cNvGrpSpPr/>
          <p:nvPr/>
        </p:nvGrpSpPr>
        <p:grpSpPr>
          <a:xfrm>
            <a:off x="8779425" y="-266700"/>
            <a:ext cx="10346774" cy="10896600"/>
            <a:chOff x="0" y="-57150"/>
            <a:chExt cx="2452569" cy="2766483"/>
          </a:xfrm>
        </p:grpSpPr>
        <p:sp>
          <p:nvSpPr>
            <p:cNvPr id="3" name="Freeform 3"/>
            <p:cNvSpPr/>
            <p:nvPr/>
          </p:nvSpPr>
          <p:spPr>
            <a:xfrm>
              <a:off x="104480" y="0"/>
              <a:ext cx="2348089" cy="2650434"/>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4" name="TextBox 4"/>
            <p:cNvSpPr txBox="1"/>
            <p:nvPr/>
          </p:nvSpPr>
          <p:spPr>
            <a:xfrm>
              <a:off x="0" y="-57150"/>
              <a:ext cx="2348089" cy="2766483"/>
            </a:xfrm>
            <a:prstGeom prst="rect">
              <a:avLst/>
            </a:prstGeom>
          </p:spPr>
          <p:txBody>
            <a:bodyPr lIns="50800" tIns="50800" rIns="50800" bIns="50800" rtlCol="0" anchor="ctr"/>
            <a:lstStyle/>
            <a:p>
              <a:pPr algn="ctr">
                <a:lnSpc>
                  <a:spcPts val="2800"/>
                </a:lnSpc>
              </a:pPr>
              <a:endParaRPr/>
            </a:p>
          </p:txBody>
        </p:sp>
      </p:grpSp>
      <p:sp>
        <p:nvSpPr>
          <p:cNvPr id="28" name="Rectangle 27"/>
          <p:cNvSpPr/>
          <p:nvPr/>
        </p:nvSpPr>
        <p:spPr>
          <a:xfrm>
            <a:off x="757516" y="4305465"/>
            <a:ext cx="6778273" cy="3785652"/>
          </a:xfrm>
          <a:prstGeom prst="rect">
            <a:avLst/>
          </a:prstGeom>
        </p:spPr>
        <p:txBody>
          <a:bodyPr wrap="square">
            <a:spAutoFit/>
          </a:bodyPr>
          <a:lstStyle/>
          <a:p>
            <a:pPr marL="285750" indent="-285750" algn="just">
              <a:buFont typeface="Arial" panose="020B0604020202020204" pitchFamily="34" charset="0"/>
              <a:buChar char="•"/>
            </a:pPr>
            <a:r>
              <a:rPr lang="fr-FR" sz="2400" dirty="0" smtClean="0">
                <a:solidFill>
                  <a:schemeClr val="tx1">
                    <a:lumMod val="75000"/>
                    <a:lumOff val="25000"/>
                  </a:schemeClr>
                </a:solidFill>
              </a:rPr>
              <a:t>Elargissement des </a:t>
            </a:r>
            <a:r>
              <a:rPr lang="fr-FR" sz="2400" dirty="0">
                <a:solidFill>
                  <a:schemeClr val="tx1">
                    <a:lumMod val="75000"/>
                    <a:lumOff val="25000"/>
                  </a:schemeClr>
                </a:solidFill>
              </a:rPr>
              <a:t>missions à l’ensemble de la santé sexuelle </a:t>
            </a:r>
          </a:p>
          <a:p>
            <a:pPr marL="285750" indent="-285750" algn="just">
              <a:buFont typeface="Arial" panose="020B0604020202020204" pitchFamily="34" charset="0"/>
              <a:buChar char="•"/>
            </a:pPr>
            <a:r>
              <a:rPr lang="fr-FR" sz="2400" dirty="0" smtClean="0">
                <a:solidFill>
                  <a:schemeClr val="tx1">
                    <a:lumMod val="75000"/>
                    <a:lumOff val="25000"/>
                  </a:schemeClr>
                </a:solidFill>
              </a:rPr>
              <a:t>Recentre </a:t>
            </a:r>
            <a:r>
              <a:rPr lang="fr-FR" sz="2400" dirty="0">
                <a:solidFill>
                  <a:schemeClr val="tx1">
                    <a:lumMod val="75000"/>
                    <a:lumOff val="25000"/>
                  </a:schemeClr>
                </a:solidFill>
              </a:rPr>
              <a:t>les CoReSS sur la coordination des acteurs en santé sexuelle </a:t>
            </a:r>
          </a:p>
          <a:p>
            <a:pPr marL="285750" indent="-285750" algn="just">
              <a:buFont typeface="Arial" panose="020B0604020202020204" pitchFamily="34" charset="0"/>
              <a:buChar char="•"/>
            </a:pPr>
            <a:r>
              <a:rPr lang="fr-FR" sz="2400" dirty="0" smtClean="0">
                <a:solidFill>
                  <a:schemeClr val="tx1">
                    <a:lumMod val="75000"/>
                    <a:lumOff val="25000"/>
                  </a:schemeClr>
                </a:solidFill>
              </a:rPr>
              <a:t>Affirme </a:t>
            </a:r>
            <a:r>
              <a:rPr lang="fr-FR" sz="2400" dirty="0">
                <a:solidFill>
                  <a:schemeClr val="tx1">
                    <a:lumMod val="75000"/>
                    <a:lumOff val="25000"/>
                  </a:schemeClr>
                </a:solidFill>
              </a:rPr>
              <a:t>la nécessité de prendre en compte les personnes vulnérables en santé sexuelle et de lutter contre les inégalités territoriales et sociales de santé </a:t>
            </a:r>
            <a:r>
              <a:rPr lang="fr-FR" sz="2400" dirty="0" smtClean="0">
                <a:solidFill>
                  <a:schemeClr val="tx1">
                    <a:lumMod val="75000"/>
                    <a:lumOff val="25000"/>
                  </a:schemeClr>
                </a:solidFill>
              </a:rPr>
              <a:t>existantes</a:t>
            </a:r>
          </a:p>
          <a:p>
            <a:pPr marL="285750" indent="-285750" algn="just">
              <a:buFont typeface="Arial" panose="020B0604020202020204" pitchFamily="34" charset="0"/>
              <a:buChar char="•"/>
            </a:pPr>
            <a:r>
              <a:rPr lang="fr-FR" sz="2400" dirty="0" smtClean="0">
                <a:solidFill>
                  <a:schemeClr val="tx1">
                    <a:lumMod val="75000"/>
                    <a:lumOff val="25000"/>
                  </a:schemeClr>
                </a:solidFill>
              </a:rPr>
              <a:t>Encourage </a:t>
            </a:r>
            <a:r>
              <a:rPr lang="fr-FR" sz="2400" dirty="0">
                <a:solidFill>
                  <a:schemeClr val="tx1">
                    <a:lumMod val="75000"/>
                    <a:lumOff val="25000"/>
                  </a:schemeClr>
                </a:solidFill>
              </a:rPr>
              <a:t>les partenariats avec les autres acteurs du champ de la santé sexuelle</a:t>
            </a:r>
          </a:p>
        </p:txBody>
      </p:sp>
      <p:sp>
        <p:nvSpPr>
          <p:cNvPr id="32" name="TextBox 6"/>
          <p:cNvSpPr txBox="1"/>
          <p:nvPr/>
        </p:nvSpPr>
        <p:spPr>
          <a:xfrm>
            <a:off x="762000" y="3009900"/>
            <a:ext cx="7083073" cy="369332"/>
          </a:xfrm>
          <a:prstGeom prst="rect">
            <a:avLst/>
          </a:prstGeom>
        </p:spPr>
        <p:txBody>
          <a:bodyPr wrap="square" lIns="0" tIns="0" rIns="0" bIns="0" rtlCol="0" anchor="t">
            <a:spAutoFit/>
          </a:bodyPr>
          <a:lstStyle/>
          <a:p>
            <a:r>
              <a:rPr lang="fr-FR" sz="2400" b="1" dirty="0" smtClean="0">
                <a:solidFill>
                  <a:schemeClr val="tx1">
                    <a:lumMod val="75000"/>
                    <a:lumOff val="25000"/>
                  </a:schemeClr>
                </a:solidFill>
              </a:rPr>
              <a:t>Quelques changements par rapport aux COREVIH…</a:t>
            </a:r>
            <a:endParaRPr lang="en-US" sz="2400" b="1" spc="-87" dirty="0">
              <a:solidFill>
                <a:schemeClr val="tx1">
                  <a:lumMod val="75000"/>
                  <a:lumOff val="25000"/>
                </a:schemeClr>
              </a:solidFill>
              <a:latin typeface="Public Sans"/>
              <a:ea typeface="Public Sans"/>
              <a:cs typeface="Public Sans"/>
              <a:sym typeface="Public Sans"/>
            </a:endParaRPr>
          </a:p>
        </p:txBody>
      </p:sp>
      <p:sp>
        <p:nvSpPr>
          <p:cNvPr id="35" name="TextBox 6"/>
          <p:cNvSpPr txBox="1"/>
          <p:nvPr/>
        </p:nvSpPr>
        <p:spPr>
          <a:xfrm>
            <a:off x="10190887" y="3009900"/>
            <a:ext cx="7083073" cy="369332"/>
          </a:xfrm>
          <a:prstGeom prst="rect">
            <a:avLst/>
          </a:prstGeom>
        </p:spPr>
        <p:txBody>
          <a:bodyPr wrap="square" lIns="0" tIns="0" rIns="0" bIns="0" rtlCol="0" anchor="t">
            <a:spAutoFit/>
          </a:bodyPr>
          <a:lstStyle/>
          <a:p>
            <a:r>
              <a:rPr lang="fr-FR" sz="2400" b="1" dirty="0" smtClean="0">
                <a:solidFill>
                  <a:schemeClr val="tx1">
                    <a:lumMod val="75000"/>
                    <a:lumOff val="25000"/>
                  </a:schemeClr>
                </a:solidFill>
              </a:rPr>
              <a:t>…. mais également des similitudes</a:t>
            </a:r>
            <a:endParaRPr lang="en-US" sz="2400" b="1" spc="-87" dirty="0">
              <a:solidFill>
                <a:schemeClr val="tx1">
                  <a:lumMod val="75000"/>
                  <a:lumOff val="25000"/>
                </a:schemeClr>
              </a:solidFill>
              <a:latin typeface="Public Sans"/>
              <a:ea typeface="Public Sans"/>
              <a:cs typeface="Public Sans"/>
              <a:sym typeface="Public Sans"/>
            </a:endParaRPr>
          </a:p>
        </p:txBody>
      </p:sp>
      <p:sp>
        <p:nvSpPr>
          <p:cNvPr id="6" name="Rectangle 5"/>
          <p:cNvSpPr/>
          <p:nvPr/>
        </p:nvSpPr>
        <p:spPr>
          <a:xfrm>
            <a:off x="10327534" y="4315150"/>
            <a:ext cx="7960466" cy="2554545"/>
          </a:xfrm>
          <a:prstGeom prst="rect">
            <a:avLst/>
          </a:prstGeom>
        </p:spPr>
        <p:txBody>
          <a:bodyPr wrap="square">
            <a:spAutoFit/>
          </a:bodyPr>
          <a:lstStyle/>
          <a:p>
            <a:pPr marL="342900" indent="-342900">
              <a:buFont typeface="Arial" panose="020B0604020202020204" pitchFamily="34" charset="0"/>
              <a:buChar char="•"/>
            </a:pPr>
            <a:r>
              <a:rPr lang="fr-FR" sz="2000" dirty="0">
                <a:solidFill>
                  <a:schemeClr val="tx1">
                    <a:lumMod val="75000"/>
                    <a:lumOff val="25000"/>
                  </a:schemeClr>
                </a:solidFill>
              </a:rPr>
              <a:t> Les jeunes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hommes ayant des rapports sexuels avec d’autres hommes (HSH)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personnes </a:t>
            </a:r>
            <a:r>
              <a:rPr lang="fr-FR" sz="2000" dirty="0" err="1">
                <a:solidFill>
                  <a:schemeClr val="tx1">
                    <a:lumMod val="75000"/>
                    <a:lumOff val="25000"/>
                  </a:schemeClr>
                </a:solidFill>
              </a:rPr>
              <a:t>trans</a:t>
            </a:r>
            <a:r>
              <a:rPr lang="fr-FR" sz="2000" dirty="0">
                <a:solidFill>
                  <a:schemeClr val="tx1">
                    <a:lumMod val="75000"/>
                    <a:lumOff val="25000"/>
                  </a:schemeClr>
                </a:solidFill>
              </a:rPr>
              <a:t>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personnes en situation de prostitution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usagers de drogues injectables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personnes placées sous main de justice (PPSMJ)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populations migrantes ;</a:t>
            </a:r>
          </a:p>
          <a:p>
            <a:pPr marL="342900" indent="-342900">
              <a:buFont typeface="Arial" panose="020B0604020202020204" pitchFamily="34" charset="0"/>
              <a:buChar char="•"/>
            </a:pPr>
            <a:r>
              <a:rPr lang="fr-FR" sz="2000" dirty="0">
                <a:solidFill>
                  <a:schemeClr val="tx1">
                    <a:lumMod val="75000"/>
                    <a:lumOff val="25000"/>
                  </a:schemeClr>
                </a:solidFill>
              </a:rPr>
              <a:t> </a:t>
            </a:r>
            <a:r>
              <a:rPr lang="fr-FR" sz="2000" dirty="0" smtClean="0">
                <a:solidFill>
                  <a:schemeClr val="tx1">
                    <a:lumMod val="75000"/>
                    <a:lumOff val="25000"/>
                  </a:schemeClr>
                </a:solidFill>
              </a:rPr>
              <a:t>Les </a:t>
            </a:r>
            <a:r>
              <a:rPr lang="fr-FR" sz="2000" dirty="0">
                <a:solidFill>
                  <a:schemeClr val="tx1">
                    <a:lumMod val="75000"/>
                    <a:lumOff val="25000"/>
                  </a:schemeClr>
                </a:solidFill>
              </a:rPr>
              <a:t>personnes en situation de précarité.</a:t>
            </a:r>
          </a:p>
        </p:txBody>
      </p:sp>
      <p:sp>
        <p:nvSpPr>
          <p:cNvPr id="37" name="Rectangle 36"/>
          <p:cNvSpPr/>
          <p:nvPr/>
        </p:nvSpPr>
        <p:spPr>
          <a:xfrm>
            <a:off x="10011813" y="3853485"/>
            <a:ext cx="6778273" cy="461665"/>
          </a:xfrm>
          <a:prstGeom prst="rect">
            <a:avLst/>
          </a:prstGeom>
        </p:spPr>
        <p:txBody>
          <a:bodyPr wrap="square">
            <a:spAutoFit/>
          </a:bodyPr>
          <a:lstStyle/>
          <a:p>
            <a:pPr algn="just"/>
            <a:r>
              <a:rPr lang="fr-FR" sz="2400" dirty="0" smtClean="0">
                <a:solidFill>
                  <a:schemeClr val="tx1">
                    <a:lumMod val="75000"/>
                    <a:lumOff val="25000"/>
                  </a:schemeClr>
                </a:solidFill>
              </a:rPr>
              <a:t>Les mêmes populations cibles</a:t>
            </a:r>
          </a:p>
        </p:txBody>
      </p:sp>
      <p:sp>
        <p:nvSpPr>
          <p:cNvPr id="38" name="Rectangle 37"/>
          <p:cNvSpPr/>
          <p:nvPr/>
        </p:nvSpPr>
        <p:spPr>
          <a:xfrm>
            <a:off x="10011813" y="7200900"/>
            <a:ext cx="8276187" cy="1569660"/>
          </a:xfrm>
          <a:prstGeom prst="rect">
            <a:avLst/>
          </a:prstGeom>
        </p:spPr>
        <p:txBody>
          <a:bodyPr wrap="square">
            <a:spAutoFit/>
          </a:bodyPr>
          <a:lstStyle/>
          <a:p>
            <a:pPr algn="just"/>
            <a:r>
              <a:rPr lang="fr-FR" sz="2400" dirty="0" smtClean="0">
                <a:solidFill>
                  <a:schemeClr val="tx1">
                    <a:lumMod val="75000"/>
                    <a:lumOff val="25000"/>
                  </a:schemeClr>
                </a:solidFill>
              </a:rPr>
              <a:t>Conservation du mode de gouvernance et donc de la </a:t>
            </a:r>
          </a:p>
          <a:p>
            <a:pPr algn="just"/>
            <a:r>
              <a:rPr lang="fr-FR" sz="2400" dirty="0" smtClean="0">
                <a:solidFill>
                  <a:schemeClr val="tx1">
                    <a:lumMod val="75000"/>
                    <a:lumOff val="25000"/>
                  </a:schemeClr>
                </a:solidFill>
              </a:rPr>
              <a:t>démocratie sanitaire </a:t>
            </a:r>
          </a:p>
          <a:p>
            <a:pPr marL="742950" lvl="1" indent="-285750" algn="just">
              <a:buFont typeface="Arial" panose="020B0604020202020204" pitchFamily="34" charset="0"/>
              <a:buChar char="•"/>
            </a:pPr>
            <a:r>
              <a:rPr lang="fr-FR" sz="2400" dirty="0" smtClean="0">
                <a:solidFill>
                  <a:schemeClr val="tx1">
                    <a:lumMod val="75000"/>
                    <a:lumOff val="25000"/>
                  </a:schemeClr>
                </a:solidFill>
              </a:rPr>
              <a:t>Collèges</a:t>
            </a:r>
          </a:p>
          <a:p>
            <a:pPr marL="742950" lvl="1" indent="-285750" algn="just">
              <a:buFont typeface="Arial" panose="020B0604020202020204" pitchFamily="34" charset="0"/>
              <a:buChar char="•"/>
            </a:pPr>
            <a:r>
              <a:rPr lang="fr-FR" sz="2400" dirty="0" smtClean="0">
                <a:solidFill>
                  <a:schemeClr val="tx1">
                    <a:lumMod val="75000"/>
                    <a:lumOff val="25000"/>
                  </a:schemeClr>
                </a:solidFill>
              </a:rPr>
              <a:t>Bureau</a:t>
            </a:r>
          </a:p>
        </p:txBody>
      </p:sp>
      <p:pic>
        <p:nvPicPr>
          <p:cNvPr id="13" name="Image 12"/>
          <p:cNvPicPr>
            <a:picLocks noChangeAspect="1"/>
          </p:cNvPicPr>
          <p:nvPr/>
        </p:nvPicPr>
        <p:blipFill>
          <a:blip r:embed="rId3"/>
          <a:stretch>
            <a:fillRect/>
          </a:stretch>
        </p:blipFill>
        <p:spPr>
          <a:xfrm>
            <a:off x="4884172" y="-63249"/>
            <a:ext cx="8303472" cy="2780017"/>
          </a:xfrm>
          <a:prstGeom prst="rect">
            <a:avLst/>
          </a:prstGeom>
        </p:spPr>
      </p:pic>
      <p:sp>
        <p:nvSpPr>
          <p:cNvPr id="39" name="Rectangle 38"/>
          <p:cNvSpPr/>
          <p:nvPr/>
        </p:nvSpPr>
        <p:spPr>
          <a:xfrm>
            <a:off x="10011813" y="9101765"/>
            <a:ext cx="6778273" cy="461665"/>
          </a:xfrm>
          <a:prstGeom prst="rect">
            <a:avLst/>
          </a:prstGeom>
        </p:spPr>
        <p:txBody>
          <a:bodyPr wrap="square">
            <a:spAutoFit/>
          </a:bodyPr>
          <a:lstStyle/>
          <a:p>
            <a:pPr algn="just"/>
            <a:r>
              <a:rPr lang="fr-FR" sz="2400" dirty="0" smtClean="0">
                <a:solidFill>
                  <a:schemeClr val="tx1">
                    <a:lumMod val="75000"/>
                    <a:lumOff val="25000"/>
                  </a:schemeClr>
                </a:solidFill>
              </a:rPr>
              <a:t>Le même budget </a:t>
            </a:r>
            <a:r>
              <a:rPr lang="fr-FR" sz="2400" dirty="0" smtClean="0">
                <a:solidFill>
                  <a:schemeClr val="tx1">
                    <a:lumMod val="75000"/>
                    <a:lumOff val="25000"/>
                  </a:schemeClr>
                </a:solidFill>
                <a:sym typeface="Wingdings" panose="05000000000000000000" pitchFamily="2" charset="2"/>
              </a:rPr>
              <a:t></a:t>
            </a:r>
            <a:endParaRPr lang="fr-FR" sz="2400" dirty="0" smtClean="0">
              <a:solidFill>
                <a:schemeClr val="tx1">
                  <a:lumMod val="75000"/>
                  <a:lumOff val="25000"/>
                </a:schemeClr>
              </a:solidFill>
            </a:endParaRPr>
          </a:p>
        </p:txBody>
      </p:sp>
    </p:spTree>
    <p:extLst>
      <p:ext uri="{BB962C8B-B14F-4D97-AF65-F5344CB8AC3E}">
        <p14:creationId xmlns:p14="http://schemas.microsoft.com/office/powerpoint/2010/main" val="1713374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13" name="Flèche vers le bas 12"/>
          <p:cNvSpPr/>
          <p:nvPr/>
        </p:nvSpPr>
        <p:spPr>
          <a:xfrm>
            <a:off x="2819400" y="1485900"/>
            <a:ext cx="2514600" cy="2514600"/>
          </a:xfrm>
          <a:prstGeom prst="downArrow">
            <a:avLst/>
          </a:prstGeom>
          <a:solidFill>
            <a:schemeClr val="bg2"/>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6861"/>
              </a:solidFill>
            </a:endParaRPr>
          </a:p>
        </p:txBody>
      </p:sp>
      <p:sp>
        <p:nvSpPr>
          <p:cNvPr id="15" name="TextBox 6"/>
          <p:cNvSpPr txBox="1"/>
          <p:nvPr/>
        </p:nvSpPr>
        <p:spPr>
          <a:xfrm>
            <a:off x="1540264" y="4686300"/>
            <a:ext cx="5072873" cy="1661993"/>
          </a:xfrm>
          <a:prstGeom prst="rect">
            <a:avLst/>
          </a:prstGeom>
        </p:spPr>
        <p:txBody>
          <a:bodyPr wrap="square" lIns="0" tIns="0" rIns="0" bIns="0" rtlCol="0" anchor="t">
            <a:spAutoFit/>
          </a:bodyPr>
          <a:lstStyle/>
          <a:p>
            <a:pPr algn="ctr"/>
            <a:r>
              <a:rPr lang="fr-FR" sz="3600" b="1" dirty="0" smtClean="0">
                <a:solidFill>
                  <a:schemeClr val="tx1">
                    <a:lumMod val="75000"/>
                    <a:lumOff val="25000"/>
                  </a:schemeClr>
                </a:solidFill>
              </a:rPr>
              <a:t>Cela implique des changements dans la gestion de la structure </a:t>
            </a:r>
            <a:endParaRPr lang="en-US" sz="3600" b="1" spc="-87" dirty="0">
              <a:solidFill>
                <a:schemeClr val="tx1">
                  <a:lumMod val="75000"/>
                  <a:lumOff val="25000"/>
                </a:schemeClr>
              </a:solidFill>
              <a:latin typeface="Public Sans"/>
              <a:ea typeface="Public Sans"/>
              <a:cs typeface="Public Sans"/>
              <a:sym typeface="Public Sans"/>
            </a:endParaRPr>
          </a:p>
        </p:txBody>
      </p:sp>
      <p:sp>
        <p:nvSpPr>
          <p:cNvPr id="16" name="Flèche vers le bas 15"/>
          <p:cNvSpPr/>
          <p:nvPr/>
        </p:nvSpPr>
        <p:spPr>
          <a:xfrm>
            <a:off x="12513064" y="1485900"/>
            <a:ext cx="2514600" cy="2514600"/>
          </a:xfrm>
          <a:prstGeom prst="downArrow">
            <a:avLst/>
          </a:prstGeom>
          <a:solidFill>
            <a:schemeClr val="bg2"/>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6861"/>
              </a:solidFill>
            </a:endParaRPr>
          </a:p>
        </p:txBody>
      </p:sp>
      <p:sp>
        <p:nvSpPr>
          <p:cNvPr id="17" name="TextBox 6"/>
          <p:cNvSpPr txBox="1"/>
          <p:nvPr/>
        </p:nvSpPr>
        <p:spPr>
          <a:xfrm>
            <a:off x="11446264" y="4686299"/>
            <a:ext cx="5072873" cy="1661993"/>
          </a:xfrm>
          <a:prstGeom prst="rect">
            <a:avLst/>
          </a:prstGeom>
        </p:spPr>
        <p:txBody>
          <a:bodyPr wrap="square" lIns="0" tIns="0" rIns="0" bIns="0" rtlCol="0" anchor="t">
            <a:spAutoFit/>
          </a:bodyPr>
          <a:lstStyle/>
          <a:p>
            <a:pPr algn="ctr"/>
            <a:r>
              <a:rPr lang="fr-FR" sz="3600" b="1" dirty="0" smtClean="0">
                <a:solidFill>
                  <a:schemeClr val="tx1">
                    <a:lumMod val="75000"/>
                    <a:lumOff val="25000"/>
                  </a:schemeClr>
                </a:solidFill>
              </a:rPr>
              <a:t>Cela implique un impact différent sur le territoire Auvergne Loire</a:t>
            </a:r>
            <a:endParaRPr lang="en-US" sz="3600" b="1" spc="-87" dirty="0">
              <a:solidFill>
                <a:schemeClr val="tx1">
                  <a:lumMod val="75000"/>
                  <a:lumOff val="25000"/>
                </a:schemeClr>
              </a:solidFill>
              <a:latin typeface="Public Sans"/>
              <a:ea typeface="Public Sans"/>
              <a:cs typeface="Public Sans"/>
              <a:sym typeface="Public Sans"/>
            </a:endParaRPr>
          </a:p>
        </p:txBody>
      </p:sp>
      <p:sp>
        <p:nvSpPr>
          <p:cNvPr id="18" name="TextBox 6"/>
          <p:cNvSpPr txBox="1"/>
          <p:nvPr/>
        </p:nvSpPr>
        <p:spPr>
          <a:xfrm>
            <a:off x="1295400" y="7277100"/>
            <a:ext cx="6476999" cy="1477328"/>
          </a:xfrm>
          <a:prstGeom prst="rect">
            <a:avLst/>
          </a:prstGeom>
        </p:spPr>
        <p:txBody>
          <a:bodyPr wrap="square" lIns="0" tIns="0" rIns="0" bIns="0" rtlCol="0" anchor="t">
            <a:spAutoFit/>
          </a:bodyPr>
          <a:lstStyle/>
          <a:p>
            <a:r>
              <a:rPr lang="fr-FR" sz="2400" b="1" dirty="0" smtClean="0">
                <a:solidFill>
                  <a:schemeClr val="tx1">
                    <a:lumMod val="75000"/>
                    <a:lumOff val="25000"/>
                  </a:schemeClr>
                </a:solidFill>
              </a:rPr>
              <a:t>Une restructuration des ressources humaines</a:t>
            </a:r>
            <a:endParaRPr lang="fr-FR" sz="2400" b="1" dirty="0">
              <a:solidFill>
                <a:schemeClr val="tx1">
                  <a:lumMod val="75000"/>
                  <a:lumOff val="25000"/>
                </a:schemeClr>
              </a:solidFill>
            </a:endParaRPr>
          </a:p>
          <a:p>
            <a:endParaRPr lang="fr-FR" sz="2400" b="1" dirty="0" smtClean="0">
              <a:solidFill>
                <a:schemeClr val="tx1">
                  <a:lumMod val="75000"/>
                  <a:lumOff val="25000"/>
                </a:schemeClr>
              </a:solidFill>
            </a:endParaRPr>
          </a:p>
          <a:p>
            <a:r>
              <a:rPr lang="fr-FR" sz="2400" b="1" dirty="0" smtClean="0">
                <a:solidFill>
                  <a:schemeClr val="tx1">
                    <a:lumMod val="75000"/>
                    <a:lumOff val="25000"/>
                  </a:schemeClr>
                </a:solidFill>
              </a:rPr>
              <a:t>Une nouvelle gouvernance qui garantit une représentativité des territoires et des thématiques</a:t>
            </a:r>
          </a:p>
        </p:txBody>
      </p:sp>
      <p:sp>
        <p:nvSpPr>
          <p:cNvPr id="19" name="TextBox 6"/>
          <p:cNvSpPr txBox="1"/>
          <p:nvPr/>
        </p:nvSpPr>
        <p:spPr>
          <a:xfrm>
            <a:off x="11125200" y="7200900"/>
            <a:ext cx="6476999" cy="1846659"/>
          </a:xfrm>
          <a:prstGeom prst="rect">
            <a:avLst/>
          </a:prstGeom>
        </p:spPr>
        <p:txBody>
          <a:bodyPr wrap="square" lIns="0" tIns="0" rIns="0" bIns="0" rtlCol="0" anchor="t">
            <a:spAutoFit/>
          </a:bodyPr>
          <a:lstStyle/>
          <a:p>
            <a:r>
              <a:rPr lang="fr-FR" sz="2400" b="1" dirty="0" smtClean="0">
                <a:solidFill>
                  <a:schemeClr val="tx1">
                    <a:lumMod val="75000"/>
                    <a:lumOff val="25000"/>
                  </a:schemeClr>
                </a:solidFill>
              </a:rPr>
              <a:t>Davantage d’animation territoriale </a:t>
            </a:r>
          </a:p>
          <a:p>
            <a:r>
              <a:rPr lang="fr-FR" sz="2400" b="1" dirty="0">
                <a:solidFill>
                  <a:schemeClr val="tx1">
                    <a:lumMod val="75000"/>
                    <a:lumOff val="25000"/>
                  </a:schemeClr>
                </a:solidFill>
              </a:rPr>
              <a:t>=</a:t>
            </a:r>
            <a:r>
              <a:rPr lang="fr-FR" sz="2400" b="1" dirty="0" smtClean="0">
                <a:solidFill>
                  <a:schemeClr val="tx1">
                    <a:lumMod val="75000"/>
                    <a:lumOff val="25000"/>
                  </a:schemeClr>
                </a:solidFill>
              </a:rPr>
              <a:t> une coordination des acteurs au plus près du terrain</a:t>
            </a:r>
          </a:p>
          <a:p>
            <a:r>
              <a:rPr lang="fr-FR" sz="2400" b="1" dirty="0" smtClean="0">
                <a:solidFill>
                  <a:schemeClr val="tx1">
                    <a:lumMod val="75000"/>
                    <a:lumOff val="25000"/>
                  </a:schemeClr>
                </a:solidFill>
              </a:rPr>
              <a:t>= davantage de projets et d’actions de prévention et promotion de la santé</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6" name="TextBox 2"/>
          <p:cNvSpPr txBox="1"/>
          <p:nvPr/>
        </p:nvSpPr>
        <p:spPr>
          <a:xfrm>
            <a:off x="2895676" y="1034499"/>
            <a:ext cx="12496800" cy="666849"/>
          </a:xfrm>
          <a:prstGeom prst="rect">
            <a:avLst/>
          </a:prstGeom>
        </p:spPr>
        <p:txBody>
          <a:bodyPr wrap="square" lIns="0" tIns="0" rIns="0" bIns="0" rtlCol="0" anchor="t">
            <a:spAutoFit/>
          </a:bodyPr>
          <a:lstStyle/>
          <a:p>
            <a:pPr algn="ctr">
              <a:lnSpc>
                <a:spcPts val="5169"/>
              </a:lnSpc>
            </a:pPr>
            <a:r>
              <a:rPr lang="en-US" sz="6600" i="1" spc="-340" dirty="0" smtClean="0">
                <a:solidFill>
                  <a:srgbClr val="303030"/>
                </a:solidFill>
                <a:latin typeface="Playfair Display Italics"/>
                <a:ea typeface="Playfair Display Italics"/>
                <a:cs typeface="Playfair Display Italics"/>
                <a:sym typeface="Playfair Display Italics"/>
              </a:rPr>
              <a:t>LE CoReSS AUVERGNE LOIRE</a:t>
            </a:r>
            <a:endParaRPr lang="en-US" sz="6600" i="1" spc="-340" dirty="0">
              <a:solidFill>
                <a:srgbClr val="303030"/>
              </a:solidFill>
              <a:latin typeface="Playfair Display Italics"/>
              <a:ea typeface="Playfair Display Italics"/>
              <a:cs typeface="Playfair Display Italics"/>
              <a:sym typeface="Playfair Display Italics"/>
            </a:endParaRPr>
          </a:p>
        </p:txBody>
      </p:sp>
      <p:sp>
        <p:nvSpPr>
          <p:cNvPr id="12" name="Rectangle à coins arrondis 11"/>
          <p:cNvSpPr/>
          <p:nvPr/>
        </p:nvSpPr>
        <p:spPr>
          <a:xfrm>
            <a:off x="12982074" y="5524500"/>
            <a:ext cx="1981200" cy="1009768"/>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10423358" y="5524500"/>
            <a:ext cx="1941097" cy="1009768"/>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15580894" y="5524500"/>
            <a:ext cx="1888962" cy="1009768"/>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3047998" y="5524500"/>
            <a:ext cx="1941097" cy="1009768"/>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5602703" y="5524500"/>
            <a:ext cx="1941097" cy="1009768"/>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5706981" y="2381132"/>
            <a:ext cx="6637419" cy="100976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lumMod val="20000"/>
                  <a:lumOff val="80000"/>
                </a:schemeClr>
              </a:solidFill>
            </a:endParaRPr>
          </a:p>
        </p:txBody>
      </p:sp>
      <p:sp>
        <p:nvSpPr>
          <p:cNvPr id="19" name="Rectangle à coins arrondis 18"/>
          <p:cNvSpPr/>
          <p:nvPr/>
        </p:nvSpPr>
        <p:spPr>
          <a:xfrm>
            <a:off x="5719010" y="3728601"/>
            <a:ext cx="6625390" cy="1013171"/>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lumMod val="20000"/>
                  <a:lumOff val="80000"/>
                </a:schemeClr>
              </a:solidFill>
            </a:endParaRPr>
          </a:p>
        </p:txBody>
      </p:sp>
      <p:sp>
        <p:nvSpPr>
          <p:cNvPr id="20" name="Rectangle à coins arrondis 19"/>
          <p:cNvSpPr/>
          <p:nvPr/>
        </p:nvSpPr>
        <p:spPr>
          <a:xfrm>
            <a:off x="7010400" y="8496300"/>
            <a:ext cx="4267200" cy="100976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7010400" y="7124700"/>
            <a:ext cx="4267200" cy="1009768"/>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164181" y="2639080"/>
            <a:ext cx="5943600" cy="523220"/>
          </a:xfrm>
          <a:prstGeom prst="rect">
            <a:avLst/>
          </a:prstGeom>
          <a:noFill/>
        </p:spPr>
        <p:txBody>
          <a:bodyPr wrap="square" rtlCol="0">
            <a:spAutoFit/>
          </a:bodyPr>
          <a:lstStyle/>
          <a:p>
            <a:r>
              <a:rPr lang="fr-FR" sz="2800" dirty="0" smtClean="0">
                <a:solidFill>
                  <a:schemeClr val="tx1">
                    <a:lumMod val="75000"/>
                    <a:lumOff val="25000"/>
                  </a:schemeClr>
                </a:solidFill>
              </a:rPr>
              <a:t>Membres représentants des 4 collèges</a:t>
            </a:r>
            <a:endParaRPr lang="fr-FR" sz="2800" dirty="0">
              <a:solidFill>
                <a:schemeClr val="tx1">
                  <a:lumMod val="75000"/>
                  <a:lumOff val="25000"/>
                </a:schemeClr>
              </a:solidFill>
            </a:endParaRPr>
          </a:p>
        </p:txBody>
      </p:sp>
      <p:sp>
        <p:nvSpPr>
          <p:cNvPr id="23" name="ZoneTexte 22"/>
          <p:cNvSpPr txBox="1"/>
          <p:nvPr/>
        </p:nvSpPr>
        <p:spPr>
          <a:xfrm>
            <a:off x="6172200" y="3805416"/>
            <a:ext cx="5694490" cy="1261884"/>
          </a:xfrm>
          <a:prstGeom prst="rect">
            <a:avLst/>
          </a:prstGeom>
          <a:noFill/>
        </p:spPr>
        <p:txBody>
          <a:bodyPr wrap="square" rtlCol="0">
            <a:spAutoFit/>
          </a:bodyPr>
          <a:lstStyle/>
          <a:p>
            <a:pPr algn="ctr"/>
            <a:r>
              <a:rPr lang="fr-FR" sz="2800" dirty="0" smtClean="0">
                <a:solidFill>
                  <a:schemeClr val="tx1">
                    <a:lumMod val="75000"/>
                    <a:lumOff val="25000"/>
                  </a:schemeClr>
                </a:solidFill>
              </a:rPr>
              <a:t>Bureau</a:t>
            </a:r>
          </a:p>
          <a:p>
            <a:pPr algn="ctr"/>
            <a:r>
              <a:rPr lang="fr-FR" sz="2000" dirty="0" smtClean="0">
                <a:solidFill>
                  <a:schemeClr val="tx1">
                    <a:lumMod val="75000"/>
                    <a:lumOff val="25000"/>
                  </a:schemeClr>
                </a:solidFill>
              </a:rPr>
              <a:t>2 membres </a:t>
            </a:r>
            <a:r>
              <a:rPr lang="fr-FR" sz="2000" dirty="0">
                <a:solidFill>
                  <a:schemeClr val="tx1">
                    <a:lumMod val="75000"/>
                    <a:lumOff val="25000"/>
                  </a:schemeClr>
                </a:solidFill>
              </a:rPr>
              <a:t>de chacun des collèges (max 10 pers)</a:t>
            </a:r>
          </a:p>
          <a:p>
            <a:r>
              <a:rPr lang="fr-FR" sz="2800" dirty="0" smtClean="0"/>
              <a:t> </a:t>
            </a:r>
          </a:p>
        </p:txBody>
      </p:sp>
      <p:sp>
        <p:nvSpPr>
          <p:cNvPr id="24" name="ZoneTexte 23"/>
          <p:cNvSpPr txBox="1"/>
          <p:nvPr/>
        </p:nvSpPr>
        <p:spPr>
          <a:xfrm>
            <a:off x="3047998" y="5580161"/>
            <a:ext cx="1945107" cy="954107"/>
          </a:xfrm>
          <a:prstGeom prst="rect">
            <a:avLst/>
          </a:prstGeom>
          <a:noFill/>
        </p:spPr>
        <p:txBody>
          <a:bodyPr wrap="square" rtlCol="0">
            <a:spAutoFit/>
          </a:bodyPr>
          <a:lstStyle/>
          <a:p>
            <a:pPr algn="ctr"/>
            <a:r>
              <a:rPr lang="fr-FR" sz="2800" dirty="0" smtClean="0">
                <a:solidFill>
                  <a:schemeClr val="tx1">
                    <a:lumMod val="75000"/>
                    <a:lumOff val="25000"/>
                  </a:schemeClr>
                </a:solidFill>
              </a:rPr>
              <a:t>Data analyste</a:t>
            </a:r>
            <a:endParaRPr lang="fr-FR" sz="2800" dirty="0">
              <a:solidFill>
                <a:schemeClr val="tx1">
                  <a:lumMod val="75000"/>
                  <a:lumOff val="25000"/>
                </a:schemeClr>
              </a:solidFill>
            </a:endParaRPr>
          </a:p>
        </p:txBody>
      </p:sp>
      <p:sp>
        <p:nvSpPr>
          <p:cNvPr id="25" name="ZoneTexte 24"/>
          <p:cNvSpPr txBox="1"/>
          <p:nvPr/>
        </p:nvSpPr>
        <p:spPr>
          <a:xfrm>
            <a:off x="5594681" y="5767774"/>
            <a:ext cx="1945107" cy="523220"/>
          </a:xfrm>
          <a:prstGeom prst="rect">
            <a:avLst/>
          </a:prstGeom>
          <a:noFill/>
        </p:spPr>
        <p:txBody>
          <a:bodyPr wrap="square" rtlCol="0">
            <a:spAutoFit/>
          </a:bodyPr>
          <a:lstStyle/>
          <a:p>
            <a:pPr algn="ctr"/>
            <a:r>
              <a:rPr lang="fr-FR" sz="2800" dirty="0" smtClean="0">
                <a:solidFill>
                  <a:schemeClr val="tx1">
                    <a:lumMod val="75000"/>
                    <a:lumOff val="25000"/>
                  </a:schemeClr>
                </a:solidFill>
              </a:rPr>
              <a:t>TEC</a:t>
            </a:r>
            <a:endParaRPr lang="fr-FR" sz="2800" dirty="0">
              <a:solidFill>
                <a:schemeClr val="tx1">
                  <a:lumMod val="75000"/>
                  <a:lumOff val="25000"/>
                </a:schemeClr>
              </a:solidFill>
            </a:endParaRPr>
          </a:p>
        </p:txBody>
      </p:sp>
      <p:sp>
        <p:nvSpPr>
          <p:cNvPr id="27" name="ZoneTexte 26"/>
          <p:cNvSpPr txBox="1"/>
          <p:nvPr/>
        </p:nvSpPr>
        <p:spPr>
          <a:xfrm>
            <a:off x="10399293" y="5641359"/>
            <a:ext cx="1945107" cy="830997"/>
          </a:xfrm>
          <a:prstGeom prst="rect">
            <a:avLst/>
          </a:prstGeom>
          <a:noFill/>
        </p:spPr>
        <p:txBody>
          <a:bodyPr wrap="square" rtlCol="0">
            <a:spAutoFit/>
          </a:bodyPr>
          <a:lstStyle/>
          <a:p>
            <a:pPr algn="ctr"/>
            <a:r>
              <a:rPr lang="fr-FR" sz="2400" dirty="0" smtClean="0">
                <a:solidFill>
                  <a:schemeClr val="tx1">
                    <a:lumMod val="75000"/>
                    <a:lumOff val="25000"/>
                  </a:schemeClr>
                </a:solidFill>
              </a:rPr>
              <a:t>Animateur territorial</a:t>
            </a:r>
            <a:endParaRPr lang="fr-FR" sz="2400" dirty="0">
              <a:solidFill>
                <a:schemeClr val="tx1">
                  <a:lumMod val="75000"/>
                  <a:lumOff val="25000"/>
                </a:schemeClr>
              </a:solidFill>
            </a:endParaRPr>
          </a:p>
        </p:txBody>
      </p:sp>
      <p:sp>
        <p:nvSpPr>
          <p:cNvPr id="28" name="ZoneTexte 27"/>
          <p:cNvSpPr txBox="1"/>
          <p:nvPr/>
        </p:nvSpPr>
        <p:spPr>
          <a:xfrm>
            <a:off x="13026188" y="5647819"/>
            <a:ext cx="1945107" cy="830997"/>
          </a:xfrm>
          <a:prstGeom prst="rect">
            <a:avLst/>
          </a:prstGeom>
          <a:noFill/>
        </p:spPr>
        <p:txBody>
          <a:bodyPr wrap="square" rtlCol="0">
            <a:spAutoFit/>
          </a:bodyPr>
          <a:lstStyle/>
          <a:p>
            <a:pPr algn="ctr"/>
            <a:r>
              <a:rPr lang="fr-FR" sz="2400" dirty="0" smtClean="0">
                <a:solidFill>
                  <a:schemeClr val="tx1">
                    <a:lumMod val="75000"/>
                    <a:lumOff val="25000"/>
                  </a:schemeClr>
                </a:solidFill>
              </a:rPr>
              <a:t>Animateur territorial</a:t>
            </a:r>
            <a:endParaRPr lang="fr-FR" sz="2400" dirty="0">
              <a:solidFill>
                <a:schemeClr val="tx1">
                  <a:lumMod val="75000"/>
                  <a:lumOff val="25000"/>
                </a:schemeClr>
              </a:solidFill>
            </a:endParaRPr>
          </a:p>
        </p:txBody>
      </p:sp>
      <p:sp>
        <p:nvSpPr>
          <p:cNvPr id="29" name="ZoneTexte 28"/>
          <p:cNvSpPr txBox="1"/>
          <p:nvPr/>
        </p:nvSpPr>
        <p:spPr>
          <a:xfrm>
            <a:off x="15580893" y="5613885"/>
            <a:ext cx="1945107" cy="830997"/>
          </a:xfrm>
          <a:prstGeom prst="rect">
            <a:avLst/>
          </a:prstGeom>
          <a:noFill/>
        </p:spPr>
        <p:txBody>
          <a:bodyPr wrap="square" rtlCol="0">
            <a:spAutoFit/>
          </a:bodyPr>
          <a:lstStyle/>
          <a:p>
            <a:pPr algn="ctr"/>
            <a:r>
              <a:rPr lang="fr-FR" sz="2400" dirty="0" smtClean="0">
                <a:solidFill>
                  <a:schemeClr val="tx1">
                    <a:lumMod val="75000"/>
                    <a:lumOff val="25000"/>
                  </a:schemeClr>
                </a:solidFill>
              </a:rPr>
              <a:t>Animateur territorial</a:t>
            </a:r>
            <a:endParaRPr lang="fr-FR" sz="2400" dirty="0">
              <a:solidFill>
                <a:schemeClr val="tx1">
                  <a:lumMod val="75000"/>
                  <a:lumOff val="25000"/>
                </a:schemeClr>
              </a:solidFill>
            </a:endParaRPr>
          </a:p>
        </p:txBody>
      </p:sp>
      <p:sp>
        <p:nvSpPr>
          <p:cNvPr id="30" name="ZoneTexte 29"/>
          <p:cNvSpPr txBox="1"/>
          <p:nvPr/>
        </p:nvSpPr>
        <p:spPr>
          <a:xfrm>
            <a:off x="8129332" y="7367974"/>
            <a:ext cx="1945107" cy="523220"/>
          </a:xfrm>
          <a:prstGeom prst="rect">
            <a:avLst/>
          </a:prstGeom>
          <a:noFill/>
        </p:spPr>
        <p:txBody>
          <a:bodyPr wrap="square" rtlCol="0">
            <a:spAutoFit/>
          </a:bodyPr>
          <a:lstStyle/>
          <a:p>
            <a:pPr algn="ctr"/>
            <a:r>
              <a:rPr lang="fr-FR" sz="2800" dirty="0" smtClean="0">
                <a:solidFill>
                  <a:schemeClr val="tx1">
                    <a:lumMod val="75000"/>
                    <a:lumOff val="25000"/>
                  </a:schemeClr>
                </a:solidFill>
              </a:rPr>
              <a:t>Secrétaire</a:t>
            </a:r>
            <a:endParaRPr lang="fr-FR" sz="2800" dirty="0">
              <a:solidFill>
                <a:schemeClr val="tx1">
                  <a:lumMod val="75000"/>
                  <a:lumOff val="25000"/>
                </a:schemeClr>
              </a:solidFill>
            </a:endParaRPr>
          </a:p>
        </p:txBody>
      </p:sp>
      <p:sp>
        <p:nvSpPr>
          <p:cNvPr id="31" name="ZoneTexte 30"/>
          <p:cNvSpPr txBox="1"/>
          <p:nvPr/>
        </p:nvSpPr>
        <p:spPr>
          <a:xfrm>
            <a:off x="6254640" y="8739574"/>
            <a:ext cx="5694490" cy="523220"/>
          </a:xfrm>
          <a:prstGeom prst="rect">
            <a:avLst/>
          </a:prstGeom>
          <a:noFill/>
        </p:spPr>
        <p:txBody>
          <a:bodyPr wrap="square" rtlCol="0">
            <a:spAutoFit/>
          </a:bodyPr>
          <a:lstStyle/>
          <a:p>
            <a:pPr algn="ctr"/>
            <a:r>
              <a:rPr lang="fr-FR" sz="2800" dirty="0" smtClean="0">
                <a:solidFill>
                  <a:schemeClr val="tx1">
                    <a:lumMod val="75000"/>
                    <a:lumOff val="25000"/>
                  </a:schemeClr>
                </a:solidFill>
              </a:rPr>
              <a:t>Coordinateur administratif</a:t>
            </a:r>
            <a:endParaRPr lang="fr-FR" sz="2800" dirty="0">
              <a:solidFill>
                <a:schemeClr val="tx1">
                  <a:lumMod val="75000"/>
                  <a:lumOff val="25000"/>
                </a:schemeClr>
              </a:solidFill>
            </a:endParaRPr>
          </a:p>
        </p:txBody>
      </p:sp>
      <p:sp>
        <p:nvSpPr>
          <p:cNvPr id="34" name="Double flèche horizontale 33"/>
          <p:cNvSpPr/>
          <p:nvPr/>
        </p:nvSpPr>
        <p:spPr>
          <a:xfrm>
            <a:off x="8305800" y="5948689"/>
            <a:ext cx="1524000" cy="261611"/>
          </a:xfrm>
          <a:prstGeom prst="lef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2299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sp>
        <p:nvSpPr>
          <p:cNvPr id="5" name="ZoneTexte 4"/>
          <p:cNvSpPr txBox="1"/>
          <p:nvPr/>
        </p:nvSpPr>
        <p:spPr>
          <a:xfrm>
            <a:off x="1581150" y="1320343"/>
            <a:ext cx="2895600"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Data analyste</a:t>
            </a:r>
            <a:endParaRPr lang="fr-FR" sz="2800" b="1" dirty="0">
              <a:solidFill>
                <a:schemeClr val="tx1">
                  <a:lumMod val="75000"/>
                  <a:lumOff val="25000"/>
                </a:schemeClr>
              </a:solidFill>
            </a:endParaRPr>
          </a:p>
        </p:txBody>
      </p:sp>
      <p:sp>
        <p:nvSpPr>
          <p:cNvPr id="6" name="ZoneTexte 5"/>
          <p:cNvSpPr txBox="1"/>
          <p:nvPr/>
        </p:nvSpPr>
        <p:spPr>
          <a:xfrm>
            <a:off x="7467600" y="1104900"/>
            <a:ext cx="3581400" cy="954107"/>
          </a:xfrm>
          <a:prstGeom prst="rect">
            <a:avLst/>
          </a:prstGeom>
          <a:noFill/>
        </p:spPr>
        <p:txBody>
          <a:bodyPr wrap="square" rtlCol="0">
            <a:spAutoFit/>
          </a:bodyPr>
          <a:lstStyle/>
          <a:p>
            <a:pPr algn="ctr"/>
            <a:r>
              <a:rPr lang="fr-FR" sz="2800" b="1" dirty="0" smtClean="0">
                <a:solidFill>
                  <a:schemeClr val="tx1">
                    <a:lumMod val="75000"/>
                    <a:lumOff val="25000"/>
                  </a:schemeClr>
                </a:solidFill>
              </a:rPr>
              <a:t>Technicien d’études cliniques (TEC)</a:t>
            </a:r>
            <a:endParaRPr lang="fr-FR" sz="2800" b="1" dirty="0">
              <a:solidFill>
                <a:schemeClr val="tx1">
                  <a:lumMod val="75000"/>
                  <a:lumOff val="25000"/>
                </a:schemeClr>
              </a:solidFill>
            </a:endParaRPr>
          </a:p>
        </p:txBody>
      </p:sp>
      <p:sp>
        <p:nvSpPr>
          <p:cNvPr id="7" name="ZoneTexte 6"/>
          <p:cNvSpPr txBox="1"/>
          <p:nvPr/>
        </p:nvSpPr>
        <p:spPr>
          <a:xfrm>
            <a:off x="13639800" y="1118056"/>
            <a:ext cx="2895600" cy="954107"/>
          </a:xfrm>
          <a:prstGeom prst="rect">
            <a:avLst/>
          </a:prstGeom>
          <a:noFill/>
        </p:spPr>
        <p:txBody>
          <a:bodyPr wrap="square" rtlCol="0">
            <a:spAutoFit/>
          </a:bodyPr>
          <a:lstStyle/>
          <a:p>
            <a:pPr algn="ctr"/>
            <a:r>
              <a:rPr lang="fr-FR" sz="2800" b="1" dirty="0" smtClean="0">
                <a:solidFill>
                  <a:schemeClr val="tx1">
                    <a:lumMod val="75000"/>
                    <a:lumOff val="25000"/>
                  </a:schemeClr>
                </a:solidFill>
              </a:rPr>
              <a:t>Animateur territorial</a:t>
            </a:r>
            <a:endParaRPr lang="fr-FR" sz="2800" b="1" dirty="0">
              <a:solidFill>
                <a:schemeClr val="tx1">
                  <a:lumMod val="75000"/>
                  <a:lumOff val="25000"/>
                </a:schemeClr>
              </a:solidFill>
            </a:endParaRPr>
          </a:p>
        </p:txBody>
      </p:sp>
      <p:sp>
        <p:nvSpPr>
          <p:cNvPr id="9" name="Rectangle à coins arrondis 8"/>
          <p:cNvSpPr/>
          <p:nvPr/>
        </p:nvSpPr>
        <p:spPr>
          <a:xfrm>
            <a:off x="5791200" y="1333500"/>
            <a:ext cx="76200" cy="7620000"/>
          </a:xfrm>
          <a:prstGeom prst="roundRect">
            <a:avLst/>
          </a:prstGeom>
          <a:solidFill>
            <a:srgbClr val="F4F3EE"/>
          </a:solidFill>
          <a:ln>
            <a:solidFill>
              <a:srgbClr val="F4F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2344400" y="1333500"/>
            <a:ext cx="76200" cy="7620000"/>
          </a:xfrm>
          <a:prstGeom prst="roundRect">
            <a:avLst/>
          </a:prstGeom>
          <a:solidFill>
            <a:srgbClr val="F4F3EE"/>
          </a:solidFill>
          <a:ln>
            <a:solidFill>
              <a:srgbClr val="F4F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73278" y="3904072"/>
            <a:ext cx="5444644" cy="1569660"/>
          </a:xfrm>
          <a:prstGeom prst="rect">
            <a:avLst/>
          </a:prstGeom>
        </p:spPr>
        <p:txBody>
          <a:bodyPr wrap="square">
            <a:spAutoFit/>
          </a:bodyPr>
          <a:lstStyle/>
          <a:p>
            <a:pPr algn="ctr"/>
            <a:r>
              <a:rPr lang="fr-FR" sz="2400" dirty="0" smtClean="0">
                <a:solidFill>
                  <a:schemeClr val="tx1">
                    <a:lumMod val="75000"/>
                    <a:lumOff val="25000"/>
                  </a:schemeClr>
                </a:solidFill>
              </a:rPr>
              <a:t>Gestion de ces bases de données existantes et construction d’autres bases de données en lien avec les structures proposant une offre de santé sexuelle</a:t>
            </a:r>
            <a:endParaRPr lang="fr-FR" sz="2400" dirty="0">
              <a:solidFill>
                <a:schemeClr val="tx1">
                  <a:lumMod val="75000"/>
                  <a:lumOff val="25000"/>
                </a:schemeClr>
              </a:solidFill>
            </a:endParaRPr>
          </a:p>
        </p:txBody>
      </p:sp>
      <p:sp>
        <p:nvSpPr>
          <p:cNvPr id="13" name="Rectangle 12"/>
          <p:cNvSpPr/>
          <p:nvPr/>
        </p:nvSpPr>
        <p:spPr>
          <a:xfrm>
            <a:off x="623473" y="5754112"/>
            <a:ext cx="4810953" cy="3046988"/>
          </a:xfrm>
          <a:prstGeom prst="rect">
            <a:avLst/>
          </a:prstGeom>
        </p:spPr>
        <p:txBody>
          <a:bodyPr wrap="square">
            <a:spAutoFit/>
          </a:bodyPr>
          <a:lstStyle/>
          <a:p>
            <a:pPr algn="just"/>
            <a:r>
              <a:rPr lang="fr-FR" sz="1600" i="1" u="sng" dirty="0" smtClean="0">
                <a:solidFill>
                  <a:schemeClr val="tx1">
                    <a:lumMod val="75000"/>
                    <a:lumOff val="25000"/>
                  </a:schemeClr>
                </a:solidFill>
              </a:rPr>
              <a:t>Quelques exemples de données à recueillir : </a:t>
            </a:r>
          </a:p>
          <a:p>
            <a:pPr algn="just"/>
            <a:endParaRPr lang="fr-FR" sz="1600" i="1" u="sng" dirty="0" smtClean="0">
              <a:solidFill>
                <a:schemeClr val="tx1">
                  <a:lumMod val="75000"/>
                  <a:lumOff val="25000"/>
                </a:schemeClr>
              </a:solidFill>
            </a:endParaRPr>
          </a:p>
          <a:p>
            <a:pPr algn="just"/>
            <a:r>
              <a:rPr lang="fr-FR" sz="1600" i="1" dirty="0" smtClean="0">
                <a:solidFill>
                  <a:schemeClr val="tx1">
                    <a:lumMod val="75000"/>
                    <a:lumOff val="25000"/>
                  </a:schemeClr>
                </a:solidFill>
              </a:rPr>
              <a:t>Caractéristiques </a:t>
            </a:r>
            <a:r>
              <a:rPr lang="fr-FR" sz="1600" i="1" dirty="0">
                <a:solidFill>
                  <a:schemeClr val="tx1">
                    <a:lumMod val="75000"/>
                    <a:lumOff val="25000"/>
                  </a:schemeClr>
                </a:solidFill>
              </a:rPr>
              <a:t>des IVG (répartition par âge des femmes/ IVG villes-hospitalière / Répartition délai des IVG hospitalières</a:t>
            </a:r>
            <a:r>
              <a:rPr lang="fr-FR" sz="1600" i="1" dirty="0" smtClean="0">
                <a:solidFill>
                  <a:schemeClr val="tx1">
                    <a:lumMod val="75000"/>
                    <a:lumOff val="25000"/>
                  </a:schemeClr>
                </a:solidFill>
              </a:rPr>
              <a:t>)</a:t>
            </a:r>
          </a:p>
          <a:p>
            <a:pPr algn="just"/>
            <a:endParaRPr lang="fr-FR" sz="1600" i="1" dirty="0" smtClean="0">
              <a:solidFill>
                <a:schemeClr val="tx1">
                  <a:lumMod val="75000"/>
                  <a:lumOff val="25000"/>
                </a:schemeClr>
              </a:solidFill>
            </a:endParaRPr>
          </a:p>
          <a:p>
            <a:pPr algn="just"/>
            <a:r>
              <a:rPr lang="fr-FR" sz="1600" i="1" dirty="0">
                <a:solidFill>
                  <a:schemeClr val="tx1">
                    <a:lumMod val="75000"/>
                    <a:lumOff val="25000"/>
                  </a:schemeClr>
                </a:solidFill>
              </a:rPr>
              <a:t>Pourcentage d'établissements scolaires, par type et par département, ayant bénéficié d'une intervention en VAS par un prestataire extérieur agréé par l'éducation nationale, la DDEC ou la DRAAF</a:t>
            </a:r>
          </a:p>
          <a:p>
            <a:pPr algn="just"/>
            <a:endParaRPr lang="fr-FR" sz="1600" i="1" dirty="0" smtClean="0">
              <a:solidFill>
                <a:schemeClr val="tx1">
                  <a:lumMod val="75000"/>
                  <a:lumOff val="25000"/>
                </a:schemeClr>
              </a:solidFill>
            </a:endParaRPr>
          </a:p>
          <a:p>
            <a:pPr algn="just"/>
            <a:r>
              <a:rPr lang="fr-FR" sz="1600" i="1" dirty="0">
                <a:solidFill>
                  <a:schemeClr val="tx1">
                    <a:lumMod val="75000"/>
                    <a:lumOff val="25000"/>
                  </a:schemeClr>
                </a:solidFill>
              </a:rPr>
              <a:t>Nb de personnes victimes de violences conjugales </a:t>
            </a:r>
          </a:p>
        </p:txBody>
      </p:sp>
      <p:sp>
        <p:nvSpPr>
          <p:cNvPr id="15" name="Rectangle 14"/>
          <p:cNvSpPr/>
          <p:nvPr/>
        </p:nvSpPr>
        <p:spPr>
          <a:xfrm>
            <a:off x="6994121" y="3728843"/>
            <a:ext cx="4500284" cy="830997"/>
          </a:xfrm>
          <a:prstGeom prst="rect">
            <a:avLst/>
          </a:prstGeom>
          <a:solidFill>
            <a:srgbClr val="64685A">
              <a:alpha val="29020"/>
            </a:srgbClr>
          </a:solidFill>
        </p:spPr>
        <p:txBody>
          <a:bodyPr wrap="square">
            <a:spAutoFit/>
          </a:bodyPr>
          <a:lstStyle/>
          <a:p>
            <a:pPr algn="ctr"/>
            <a:r>
              <a:rPr lang="fr-FR" sz="2400" b="1" dirty="0">
                <a:solidFill>
                  <a:srgbClr val="F4F3EE"/>
                </a:solidFill>
              </a:rPr>
              <a:t>Contrôle qualité des données épidémiologiques VIH et IST </a:t>
            </a:r>
          </a:p>
        </p:txBody>
      </p:sp>
      <p:sp>
        <p:nvSpPr>
          <p:cNvPr id="16" name="Rectangle 15"/>
          <p:cNvSpPr/>
          <p:nvPr/>
        </p:nvSpPr>
        <p:spPr>
          <a:xfrm>
            <a:off x="7013171" y="5981700"/>
            <a:ext cx="4500284" cy="1200329"/>
          </a:xfrm>
          <a:prstGeom prst="rect">
            <a:avLst/>
          </a:prstGeom>
          <a:solidFill>
            <a:srgbClr val="64685A">
              <a:alpha val="29020"/>
            </a:srgbClr>
          </a:solidFill>
        </p:spPr>
        <p:txBody>
          <a:bodyPr wrap="square">
            <a:spAutoFit/>
          </a:bodyPr>
          <a:lstStyle/>
          <a:p>
            <a:pPr algn="ctr"/>
            <a:r>
              <a:rPr lang="fr-FR" sz="2400" b="1" dirty="0">
                <a:solidFill>
                  <a:srgbClr val="F4F3EE"/>
                </a:solidFill>
              </a:rPr>
              <a:t>Accompagnement des structures et des équipes à l’acculturation « recueil de données »</a:t>
            </a:r>
          </a:p>
        </p:txBody>
      </p:sp>
      <p:sp>
        <p:nvSpPr>
          <p:cNvPr id="17" name="Rectangle 16"/>
          <p:cNvSpPr/>
          <p:nvPr/>
        </p:nvSpPr>
        <p:spPr>
          <a:xfrm>
            <a:off x="12998826" y="4329007"/>
            <a:ext cx="4500284" cy="3416320"/>
          </a:xfrm>
          <a:prstGeom prst="rect">
            <a:avLst/>
          </a:prstGeom>
        </p:spPr>
        <p:txBody>
          <a:bodyPr wrap="square">
            <a:spAutoFit/>
          </a:bodyPr>
          <a:lstStyle/>
          <a:p>
            <a:pPr algn="ctr"/>
            <a:endParaRPr lang="fr-FR" sz="2400" dirty="0">
              <a:solidFill>
                <a:schemeClr val="tx1">
                  <a:lumMod val="75000"/>
                  <a:lumOff val="25000"/>
                </a:schemeClr>
              </a:solidFill>
            </a:endParaRPr>
          </a:p>
          <a:p>
            <a:pPr algn="ctr"/>
            <a:r>
              <a:rPr lang="fr-FR" sz="2400" dirty="0" smtClean="0">
                <a:solidFill>
                  <a:schemeClr val="tx1">
                    <a:lumMod val="75000"/>
                    <a:lumOff val="25000"/>
                  </a:schemeClr>
                </a:solidFill>
              </a:rPr>
              <a:t>Relayer les informations</a:t>
            </a:r>
          </a:p>
          <a:p>
            <a:pPr algn="ctr"/>
            <a:endParaRPr lang="fr-FR" sz="2400" dirty="0">
              <a:solidFill>
                <a:schemeClr val="tx1">
                  <a:lumMod val="75000"/>
                  <a:lumOff val="25000"/>
                </a:schemeClr>
              </a:solidFill>
            </a:endParaRPr>
          </a:p>
          <a:p>
            <a:pPr algn="ctr"/>
            <a:r>
              <a:rPr lang="fr-FR" sz="2400" dirty="0" smtClean="0">
                <a:solidFill>
                  <a:schemeClr val="tx1">
                    <a:lumMod val="75000"/>
                    <a:lumOff val="25000"/>
                  </a:schemeClr>
                </a:solidFill>
              </a:rPr>
              <a:t>Organiser des journées d’échanges de pratique</a:t>
            </a:r>
          </a:p>
          <a:p>
            <a:pPr algn="ctr"/>
            <a:endParaRPr lang="fr-FR" sz="2400" dirty="0">
              <a:solidFill>
                <a:schemeClr val="tx1">
                  <a:lumMod val="75000"/>
                  <a:lumOff val="25000"/>
                </a:schemeClr>
              </a:solidFill>
            </a:endParaRPr>
          </a:p>
          <a:p>
            <a:pPr algn="ctr"/>
            <a:r>
              <a:rPr lang="fr-FR" sz="2400" dirty="0" smtClean="0">
                <a:solidFill>
                  <a:schemeClr val="tx1">
                    <a:lumMod val="75000"/>
                    <a:lumOff val="25000"/>
                  </a:schemeClr>
                </a:solidFill>
              </a:rPr>
              <a:t>Accompagner et soutenir ces acteurs : méthodologie, évaluation, projets d’actions</a:t>
            </a:r>
            <a:endParaRPr lang="fr-FR" sz="2400" dirty="0">
              <a:solidFill>
                <a:schemeClr val="tx1">
                  <a:lumMod val="75000"/>
                  <a:lumOff val="25000"/>
                </a:schemeClr>
              </a:solidFill>
            </a:endParaRPr>
          </a:p>
        </p:txBody>
      </p:sp>
      <p:sp>
        <p:nvSpPr>
          <p:cNvPr id="18" name="Rectangle 17"/>
          <p:cNvSpPr/>
          <p:nvPr/>
        </p:nvSpPr>
        <p:spPr>
          <a:xfrm>
            <a:off x="381000" y="2372337"/>
            <a:ext cx="5063644" cy="1200329"/>
          </a:xfrm>
          <a:prstGeom prst="rect">
            <a:avLst/>
          </a:prstGeom>
          <a:solidFill>
            <a:srgbClr val="64685A">
              <a:alpha val="29020"/>
            </a:srgbClr>
          </a:solidFill>
        </p:spPr>
        <p:txBody>
          <a:bodyPr wrap="square">
            <a:spAutoFit/>
          </a:bodyPr>
          <a:lstStyle/>
          <a:p>
            <a:pPr algn="ctr"/>
            <a:r>
              <a:rPr lang="fr-FR" sz="2400" b="1" dirty="0" smtClean="0">
                <a:solidFill>
                  <a:srgbClr val="F4F3EE"/>
                </a:solidFill>
              </a:rPr>
              <a:t>Recenser les bases de données existantes en lien avec la santé sexuelle (SNDS, ORS, PMCI, DREES…)</a:t>
            </a:r>
            <a:endParaRPr lang="fr-FR" sz="2400" b="1" dirty="0">
              <a:solidFill>
                <a:srgbClr val="F4F3EE"/>
              </a:solidFill>
            </a:endParaRPr>
          </a:p>
        </p:txBody>
      </p:sp>
      <p:sp>
        <p:nvSpPr>
          <p:cNvPr id="19" name="Rectangle 18"/>
          <p:cNvSpPr/>
          <p:nvPr/>
        </p:nvSpPr>
        <p:spPr>
          <a:xfrm>
            <a:off x="12998826" y="3128678"/>
            <a:ext cx="4972579" cy="1200329"/>
          </a:xfrm>
          <a:prstGeom prst="rect">
            <a:avLst/>
          </a:prstGeom>
          <a:solidFill>
            <a:srgbClr val="64685A">
              <a:alpha val="29020"/>
            </a:srgbClr>
          </a:solidFill>
        </p:spPr>
        <p:txBody>
          <a:bodyPr wrap="square">
            <a:spAutoFit/>
          </a:bodyPr>
          <a:lstStyle/>
          <a:p>
            <a:pPr algn="ctr"/>
            <a:r>
              <a:rPr lang="fr-FR" sz="2400" b="1" dirty="0">
                <a:solidFill>
                  <a:srgbClr val="F4F3EE"/>
                </a:solidFill>
              </a:rPr>
              <a:t>Recenser les acteurs et leurs offres</a:t>
            </a:r>
          </a:p>
          <a:p>
            <a:pPr algn="ctr"/>
            <a:endParaRPr lang="fr-FR" sz="2400" b="1" dirty="0">
              <a:solidFill>
                <a:srgbClr val="F4F3EE"/>
              </a:solidFill>
            </a:endParaRPr>
          </a:p>
          <a:p>
            <a:pPr algn="ctr"/>
            <a:r>
              <a:rPr lang="fr-FR" sz="2400" b="1" dirty="0">
                <a:solidFill>
                  <a:srgbClr val="F4F3EE"/>
                </a:solidFill>
              </a:rPr>
              <a:t>Identifier et recenser leurs besoins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16" name="Rectangle à coins arrondis 15"/>
          <p:cNvSpPr/>
          <p:nvPr/>
        </p:nvSpPr>
        <p:spPr>
          <a:xfrm>
            <a:off x="4191000" y="6660593"/>
            <a:ext cx="9906000" cy="1828800"/>
          </a:xfrm>
          <a:prstGeom prst="roundRect">
            <a:avLst/>
          </a:prstGeom>
          <a:solidFill>
            <a:srgbClr val="C2D4BB"/>
          </a:solidFill>
          <a:ln>
            <a:solidFill>
              <a:srgbClr val="64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371600" y="1714500"/>
            <a:ext cx="59436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Continuer le travail épidémiologique sur le VIH et les IST</a:t>
            </a:r>
            <a:endParaRPr kumimoji="0" lang="fr-FR" sz="2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Rectangle 6"/>
          <p:cNvSpPr/>
          <p:nvPr/>
        </p:nvSpPr>
        <p:spPr>
          <a:xfrm>
            <a:off x="11128769" y="1714500"/>
            <a:ext cx="4872039" cy="954107"/>
          </a:xfrm>
          <a:prstGeom prst="rect">
            <a:avLst/>
          </a:prstGeom>
        </p:spPr>
        <p:txBody>
          <a:bodyPr wrap="square">
            <a:spAutoFit/>
          </a:bodyPr>
          <a:lstStyle/>
          <a:p>
            <a:pPr lvl="1" algn="ctr"/>
            <a:r>
              <a:rPr lang="fr-FR" sz="2800" noProof="0" dirty="0" smtClean="0">
                <a:solidFill>
                  <a:prstClr val="black">
                    <a:lumMod val="75000"/>
                    <a:lumOff val="25000"/>
                  </a:prstClr>
                </a:solidFill>
                <a:latin typeface="Calibri"/>
              </a:rPr>
              <a:t>Etendre ce travail aux autres thématiques</a:t>
            </a:r>
            <a:endParaRPr kumimoji="0" lang="fr-FR" sz="2800" b="0" i="0" u="none" strike="noStrike" kern="1200" cap="none" spc="0" normalizeH="0" baseline="0" noProof="0" dirty="0">
              <a:ln>
                <a:noFill/>
              </a:ln>
              <a:solidFill>
                <a:prstClr val="black">
                  <a:lumMod val="75000"/>
                  <a:lumOff val="25000"/>
                </a:prstClr>
              </a:solidFill>
              <a:effectLst/>
              <a:uLnTx/>
              <a:uFillTx/>
              <a:latin typeface="Calibri"/>
            </a:endParaRPr>
          </a:p>
        </p:txBody>
      </p:sp>
      <p:cxnSp>
        <p:nvCxnSpPr>
          <p:cNvPr id="3" name="Connecteur droit avec flèche 2"/>
          <p:cNvCxnSpPr/>
          <p:nvPr/>
        </p:nvCxnSpPr>
        <p:spPr>
          <a:xfrm>
            <a:off x="5029200" y="2859107"/>
            <a:ext cx="1143000" cy="103006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28800" y="4064909"/>
            <a:ext cx="14325599" cy="553998"/>
          </a:xfrm>
          <a:prstGeom prst="rect">
            <a:avLst/>
          </a:prstGeom>
        </p:spPr>
        <p:txBody>
          <a:bodyPr wrap="square">
            <a:spAutoFit/>
          </a:bodyPr>
          <a:lstStyle/>
          <a:p>
            <a:pPr lvl="1"/>
            <a:r>
              <a:rPr lang="fr-FR" sz="3000" noProof="0" dirty="0" smtClean="0">
                <a:solidFill>
                  <a:prstClr val="black">
                    <a:lumMod val="75000"/>
                    <a:lumOff val="25000"/>
                  </a:prstClr>
                </a:solidFill>
                <a:latin typeface="Calibri"/>
              </a:rPr>
              <a:t>Comprendre les dynamiques comportementales  en santé sexuelle sur l’Auvergne Loire</a:t>
            </a:r>
            <a:endParaRPr kumimoji="0" lang="fr-FR" sz="3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 name="Flèche vers le bas 1"/>
          <p:cNvSpPr/>
          <p:nvPr/>
        </p:nvSpPr>
        <p:spPr>
          <a:xfrm>
            <a:off x="8191499" y="5060393"/>
            <a:ext cx="1600200" cy="1219200"/>
          </a:xfrm>
          <a:prstGeom prst="downArrow">
            <a:avLst/>
          </a:prstGeom>
          <a:solidFill>
            <a:srgbClr val="C2D4BB"/>
          </a:solidFill>
          <a:ln>
            <a:solidFill>
              <a:srgbClr val="64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191000" y="6836329"/>
            <a:ext cx="9373789" cy="1477328"/>
          </a:xfrm>
          <a:prstGeom prst="rect">
            <a:avLst/>
          </a:prstGeom>
        </p:spPr>
        <p:txBody>
          <a:bodyPr wrap="square">
            <a:spAutoFit/>
          </a:bodyPr>
          <a:lstStyle/>
          <a:p>
            <a:pPr lvl="1" algn="ctr"/>
            <a:r>
              <a:rPr lang="fr-FR" sz="3000" noProof="0" dirty="0" smtClean="0">
                <a:solidFill>
                  <a:prstClr val="black">
                    <a:lumMod val="75000"/>
                    <a:lumOff val="25000"/>
                  </a:prstClr>
                </a:solidFill>
                <a:latin typeface="Calibri"/>
              </a:rPr>
              <a:t>Pouvoir mieux orienter les </a:t>
            </a:r>
            <a:r>
              <a:rPr lang="fr-FR" sz="3000" noProof="0" dirty="0" err="1" smtClean="0">
                <a:solidFill>
                  <a:prstClr val="black">
                    <a:lumMod val="75000"/>
                    <a:lumOff val="25000"/>
                  </a:prstClr>
                </a:solidFill>
                <a:latin typeface="Calibri"/>
              </a:rPr>
              <a:t>professionnel.le.s</a:t>
            </a:r>
            <a:r>
              <a:rPr lang="fr-FR" sz="3000" noProof="0" dirty="0" smtClean="0">
                <a:solidFill>
                  <a:prstClr val="black">
                    <a:lumMod val="75000"/>
                    <a:lumOff val="25000"/>
                  </a:prstClr>
                </a:solidFill>
                <a:latin typeface="Calibri"/>
              </a:rPr>
              <a:t> et mettre en place de nouvelle actions de promotion de la santé sexuelle sur le territoire </a:t>
            </a:r>
            <a:endParaRPr kumimoji="0" lang="fr-FR" sz="3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cxnSp>
        <p:nvCxnSpPr>
          <p:cNvPr id="15" name="Connecteur droit avec flèche 14"/>
          <p:cNvCxnSpPr/>
          <p:nvPr/>
        </p:nvCxnSpPr>
        <p:spPr>
          <a:xfrm flipH="1">
            <a:off x="11658600" y="2724346"/>
            <a:ext cx="1143001" cy="116482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543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10" name="ZoneTexte 9"/>
          <p:cNvSpPr txBox="1"/>
          <p:nvPr/>
        </p:nvSpPr>
        <p:spPr>
          <a:xfrm>
            <a:off x="6972300" y="704046"/>
            <a:ext cx="3581400"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Les collèges</a:t>
            </a:r>
            <a:endParaRPr lang="fr-FR" sz="2800" b="1" dirty="0">
              <a:solidFill>
                <a:schemeClr val="tx1">
                  <a:lumMod val="75000"/>
                  <a:lumOff val="25000"/>
                </a:schemeClr>
              </a:solidFill>
            </a:endParaRPr>
          </a:p>
        </p:txBody>
      </p:sp>
      <p:sp>
        <p:nvSpPr>
          <p:cNvPr id="12" name="Rectangle 11"/>
          <p:cNvSpPr/>
          <p:nvPr/>
        </p:nvSpPr>
        <p:spPr>
          <a:xfrm>
            <a:off x="4305881" y="2694444"/>
            <a:ext cx="45719" cy="2209800"/>
          </a:xfrm>
          <a:prstGeom prst="rect">
            <a:avLst/>
          </a:prstGeom>
          <a:solidFill>
            <a:srgbClr val="5A6861"/>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25247" y="2829848"/>
            <a:ext cx="3457074" cy="1938992"/>
          </a:xfrm>
          <a:prstGeom prst="rect">
            <a:avLst/>
          </a:prstGeom>
          <a:noFill/>
        </p:spPr>
        <p:txBody>
          <a:bodyPr wrap="square" rtlCol="0">
            <a:spAutoFit/>
          </a:bodyPr>
          <a:lstStyle/>
          <a:p>
            <a:r>
              <a:rPr lang="fr-FR" sz="2400" dirty="0" smtClean="0">
                <a:solidFill>
                  <a:schemeClr val="tx1">
                    <a:lumMod val="75000"/>
                    <a:lumOff val="25000"/>
                  </a:schemeClr>
                </a:solidFill>
              </a:rPr>
              <a:t>1° Des représentants des professionnels de santé et de l'action sociale de la prévention et de la promotion de la santé </a:t>
            </a:r>
            <a:endParaRPr lang="fr-FR" sz="2400" dirty="0">
              <a:solidFill>
                <a:schemeClr val="tx1">
                  <a:lumMod val="75000"/>
                  <a:lumOff val="25000"/>
                </a:schemeClr>
              </a:solidFill>
            </a:endParaRPr>
          </a:p>
        </p:txBody>
      </p:sp>
      <p:sp>
        <p:nvSpPr>
          <p:cNvPr id="17" name="Rectangle 16"/>
          <p:cNvSpPr/>
          <p:nvPr/>
        </p:nvSpPr>
        <p:spPr>
          <a:xfrm>
            <a:off x="4873682" y="2542044"/>
            <a:ext cx="4114800" cy="2677656"/>
          </a:xfrm>
          <a:prstGeom prst="rect">
            <a:avLst/>
          </a:prstGeom>
        </p:spPr>
        <p:txBody>
          <a:bodyPr wrap="square">
            <a:spAutoFit/>
          </a:bodyPr>
          <a:lstStyle/>
          <a:p>
            <a:r>
              <a:rPr lang="fr-FR" sz="2400" dirty="0">
                <a:solidFill>
                  <a:schemeClr val="tx1">
                    <a:lumMod val="75000"/>
                    <a:lumOff val="25000"/>
                  </a:schemeClr>
                </a:solidFill>
              </a:rPr>
              <a:t>2° Des représentants des institutions et des organisations, notamment des établissements de santé, sociaux ou médico-sociaux, intervenant dans le champ de la santé </a:t>
            </a:r>
          </a:p>
        </p:txBody>
      </p:sp>
      <p:sp>
        <p:nvSpPr>
          <p:cNvPr id="18" name="Rectangle 17"/>
          <p:cNvSpPr/>
          <p:nvPr/>
        </p:nvSpPr>
        <p:spPr>
          <a:xfrm>
            <a:off x="9753600" y="3170515"/>
            <a:ext cx="4114800" cy="1200329"/>
          </a:xfrm>
          <a:prstGeom prst="rect">
            <a:avLst/>
          </a:prstGeom>
        </p:spPr>
        <p:txBody>
          <a:bodyPr wrap="square">
            <a:spAutoFit/>
          </a:bodyPr>
          <a:lstStyle/>
          <a:p>
            <a:r>
              <a:rPr lang="fr-FR" sz="2400" dirty="0">
                <a:solidFill>
                  <a:schemeClr val="tx1">
                    <a:lumMod val="75000"/>
                    <a:lumOff val="25000"/>
                  </a:schemeClr>
                </a:solidFill>
              </a:rPr>
              <a:t>3° Des représentants des malades et des usagers du système de </a:t>
            </a:r>
            <a:r>
              <a:rPr lang="fr-FR" sz="2400" dirty="0" smtClean="0">
                <a:solidFill>
                  <a:schemeClr val="tx1">
                    <a:lumMod val="75000"/>
                    <a:lumOff val="25000"/>
                  </a:schemeClr>
                </a:solidFill>
              </a:rPr>
              <a:t>santé</a:t>
            </a:r>
            <a:endParaRPr lang="fr-FR" sz="2400" dirty="0">
              <a:solidFill>
                <a:schemeClr val="tx1">
                  <a:lumMod val="75000"/>
                  <a:lumOff val="25000"/>
                </a:schemeClr>
              </a:solidFill>
            </a:endParaRPr>
          </a:p>
        </p:txBody>
      </p:sp>
      <p:sp>
        <p:nvSpPr>
          <p:cNvPr id="19" name="Rectangle 18"/>
          <p:cNvSpPr/>
          <p:nvPr/>
        </p:nvSpPr>
        <p:spPr>
          <a:xfrm>
            <a:off x="14340483" y="3140786"/>
            <a:ext cx="3565358" cy="1200329"/>
          </a:xfrm>
          <a:prstGeom prst="rect">
            <a:avLst/>
          </a:prstGeom>
        </p:spPr>
        <p:txBody>
          <a:bodyPr wrap="square">
            <a:spAutoFit/>
          </a:bodyPr>
          <a:lstStyle/>
          <a:p>
            <a:r>
              <a:rPr lang="fr-FR" sz="2400" dirty="0">
                <a:solidFill>
                  <a:schemeClr val="tx1">
                    <a:lumMod val="75000"/>
                    <a:lumOff val="25000"/>
                  </a:schemeClr>
                </a:solidFill>
              </a:rPr>
              <a:t>4° Des personnalités qualifiées en santé sexuelle</a:t>
            </a:r>
          </a:p>
        </p:txBody>
      </p:sp>
      <p:sp>
        <p:nvSpPr>
          <p:cNvPr id="20" name="Rectangle 19"/>
          <p:cNvSpPr/>
          <p:nvPr/>
        </p:nvSpPr>
        <p:spPr>
          <a:xfrm>
            <a:off x="9312042" y="2694444"/>
            <a:ext cx="45719" cy="2209800"/>
          </a:xfrm>
          <a:prstGeom prst="rect">
            <a:avLst/>
          </a:prstGeom>
          <a:solidFill>
            <a:srgbClr val="5A6861"/>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4081582" y="2694444"/>
            <a:ext cx="45719" cy="2209800"/>
          </a:xfrm>
          <a:prstGeom prst="rect">
            <a:avLst/>
          </a:prstGeom>
          <a:solidFill>
            <a:srgbClr val="5A6861"/>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 2"/>
          <p:cNvGrpSpPr/>
          <p:nvPr/>
        </p:nvGrpSpPr>
        <p:grpSpPr>
          <a:xfrm rot="16200000">
            <a:off x="6286504" y="1752598"/>
            <a:ext cx="4953001" cy="12649201"/>
            <a:chOff x="0" y="-57150"/>
            <a:chExt cx="2452569" cy="2766483"/>
          </a:xfrm>
        </p:grpSpPr>
        <p:sp>
          <p:nvSpPr>
            <p:cNvPr id="23" name="Freeform 3"/>
            <p:cNvSpPr/>
            <p:nvPr/>
          </p:nvSpPr>
          <p:spPr>
            <a:xfrm>
              <a:off x="104480" y="0"/>
              <a:ext cx="2348089" cy="2650434"/>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24" name="TextBox 4"/>
            <p:cNvSpPr txBox="1"/>
            <p:nvPr/>
          </p:nvSpPr>
          <p:spPr>
            <a:xfrm>
              <a:off x="0" y="-57150"/>
              <a:ext cx="2348089" cy="2766483"/>
            </a:xfrm>
            <a:prstGeom prst="rect">
              <a:avLst/>
            </a:prstGeom>
          </p:spPr>
          <p:txBody>
            <a:bodyPr lIns="50800" tIns="50800" rIns="50800" bIns="50800" rtlCol="0" anchor="ctr"/>
            <a:lstStyle/>
            <a:p>
              <a:pPr algn="ctr">
                <a:lnSpc>
                  <a:spcPts val="2800"/>
                </a:lnSpc>
              </a:pPr>
              <a:endParaRPr>
                <a:solidFill>
                  <a:srgbClr val="C2D4BB"/>
                </a:solidFill>
              </a:endParaRPr>
            </a:p>
          </p:txBody>
        </p:sp>
      </p:grpSp>
      <p:sp>
        <p:nvSpPr>
          <p:cNvPr id="26" name="Rectangle 25"/>
          <p:cNvSpPr/>
          <p:nvPr/>
        </p:nvSpPr>
        <p:spPr>
          <a:xfrm>
            <a:off x="4528766" y="1388463"/>
            <a:ext cx="8800518" cy="461665"/>
          </a:xfrm>
          <a:prstGeom prst="rect">
            <a:avLst/>
          </a:prstGeom>
        </p:spPr>
        <p:txBody>
          <a:bodyPr wrap="square">
            <a:spAutoFit/>
          </a:bodyPr>
          <a:lstStyle/>
          <a:p>
            <a:r>
              <a:rPr lang="fr-FR" sz="2400" b="1" dirty="0" smtClean="0">
                <a:solidFill>
                  <a:schemeClr val="tx1">
                    <a:lumMod val="75000"/>
                    <a:lumOff val="25000"/>
                  </a:schemeClr>
                </a:solidFill>
              </a:rPr>
              <a:t>Temps de travail : 2 ou 3 Assemblées Générales par an + préparation </a:t>
            </a:r>
          </a:p>
        </p:txBody>
      </p:sp>
      <p:sp>
        <p:nvSpPr>
          <p:cNvPr id="27" name="Rectangle 26"/>
          <p:cNvSpPr/>
          <p:nvPr/>
        </p:nvSpPr>
        <p:spPr>
          <a:xfrm>
            <a:off x="7010400" y="6053439"/>
            <a:ext cx="7739004" cy="461665"/>
          </a:xfrm>
          <a:prstGeom prst="rect">
            <a:avLst/>
          </a:prstGeom>
        </p:spPr>
        <p:txBody>
          <a:bodyPr wrap="square">
            <a:spAutoFit/>
          </a:bodyPr>
          <a:lstStyle/>
          <a:p>
            <a:r>
              <a:rPr lang="fr-FR" sz="2400" b="1" dirty="0" smtClean="0">
                <a:solidFill>
                  <a:schemeClr val="tx1">
                    <a:lumMod val="75000"/>
                    <a:lumOff val="25000"/>
                  </a:schemeClr>
                </a:solidFill>
              </a:rPr>
              <a:t>Pourquoi s’investir ?</a:t>
            </a:r>
          </a:p>
        </p:txBody>
      </p:sp>
      <p:sp>
        <p:nvSpPr>
          <p:cNvPr id="28" name="Rectangle 27"/>
          <p:cNvSpPr/>
          <p:nvPr/>
        </p:nvSpPr>
        <p:spPr>
          <a:xfrm>
            <a:off x="3286782" y="6756380"/>
            <a:ext cx="10945550" cy="3416320"/>
          </a:xfrm>
          <a:prstGeom prst="rect">
            <a:avLst/>
          </a:prstGeom>
        </p:spPr>
        <p:txBody>
          <a:bodyPr wrap="square">
            <a:spAutoFit/>
          </a:bodyPr>
          <a:lstStyle/>
          <a:p>
            <a:pPr marL="342900" indent="-342900">
              <a:buFont typeface="Arial" panose="020B0604020202020204" pitchFamily="34" charset="0"/>
              <a:buChar char="•"/>
            </a:pPr>
            <a:r>
              <a:rPr lang="fr-FR" sz="2400" dirty="0" smtClean="0">
                <a:solidFill>
                  <a:schemeClr val="tx1">
                    <a:lumMod val="75000"/>
                    <a:lumOff val="25000"/>
                  </a:schemeClr>
                </a:solidFill>
              </a:rPr>
              <a:t>Connaitre les offres et les acteurs en santé sexuelle sur son territoire</a:t>
            </a:r>
          </a:p>
          <a:p>
            <a:endParaRPr lang="fr-FR" sz="2400" dirty="0" smtClean="0">
              <a:solidFill>
                <a:schemeClr val="tx1">
                  <a:lumMod val="75000"/>
                  <a:lumOff val="25000"/>
                </a:schemeClr>
              </a:solidFill>
            </a:endParaRPr>
          </a:p>
          <a:p>
            <a:pPr marL="342900" indent="-342900">
              <a:buFont typeface="Arial" panose="020B0604020202020204" pitchFamily="34" charset="0"/>
              <a:buChar char="•"/>
            </a:pPr>
            <a:r>
              <a:rPr lang="fr-FR" sz="2400" dirty="0" smtClean="0">
                <a:solidFill>
                  <a:schemeClr val="tx1">
                    <a:lumMod val="75000"/>
                    <a:lumOff val="25000"/>
                  </a:schemeClr>
                </a:solidFill>
              </a:rPr>
              <a:t>Faire entendre les besoins et les attentes de votre structure et/ou de votre territoire </a:t>
            </a:r>
          </a:p>
          <a:p>
            <a:r>
              <a:rPr lang="fr-FR" sz="2400" dirty="0" smtClean="0">
                <a:solidFill>
                  <a:schemeClr val="tx1">
                    <a:lumMod val="75000"/>
                    <a:lumOff val="25000"/>
                  </a:schemeClr>
                </a:solidFill>
              </a:rPr>
              <a:t> </a:t>
            </a:r>
          </a:p>
          <a:p>
            <a:pPr marL="342900" indent="-342900">
              <a:buFont typeface="Arial" panose="020B0604020202020204" pitchFamily="34" charset="0"/>
              <a:buChar char="•"/>
            </a:pPr>
            <a:r>
              <a:rPr lang="fr-FR" sz="2400" dirty="0" smtClean="0">
                <a:solidFill>
                  <a:schemeClr val="tx1">
                    <a:lumMod val="75000"/>
                    <a:lumOff val="25000"/>
                  </a:schemeClr>
                </a:solidFill>
              </a:rPr>
              <a:t>Participer à l’amélioration de la santé sexuelle sur son territoire </a:t>
            </a:r>
          </a:p>
          <a:p>
            <a:pPr marL="800100" lvl="1" indent="-342900">
              <a:buFont typeface="Arial" panose="020B0604020202020204" pitchFamily="34" charset="0"/>
              <a:buChar char="•"/>
            </a:pPr>
            <a:r>
              <a:rPr lang="fr-FR" sz="2400" dirty="0" smtClean="0">
                <a:solidFill>
                  <a:schemeClr val="tx1">
                    <a:lumMod val="75000"/>
                    <a:lumOff val="25000"/>
                  </a:schemeClr>
                </a:solidFill>
              </a:rPr>
              <a:t>Créer des données statistiques fines ou améliorer le recueil existant pour comprendre les comportements de santé </a:t>
            </a:r>
          </a:p>
          <a:p>
            <a:pPr marL="800100" lvl="1" indent="-342900">
              <a:buFont typeface="Arial" panose="020B0604020202020204" pitchFamily="34" charset="0"/>
              <a:buChar char="•"/>
            </a:pPr>
            <a:r>
              <a:rPr lang="fr-FR" sz="2400" dirty="0" smtClean="0">
                <a:solidFill>
                  <a:schemeClr val="tx1">
                    <a:lumMod val="75000"/>
                    <a:lumOff val="25000"/>
                  </a:schemeClr>
                </a:solidFill>
              </a:rPr>
              <a:t>Co-construire des projets en prévention ou promotion de la santé</a:t>
            </a:r>
            <a:endParaRPr lang="fr-FR" sz="2400" dirty="0">
              <a:solidFill>
                <a:schemeClr val="tx1">
                  <a:lumMod val="75000"/>
                  <a:lumOff val="25000"/>
                </a:schemeClr>
              </a:solidFill>
            </a:endParaRPr>
          </a:p>
          <a:p>
            <a:pPr marL="342900" indent="-342900">
              <a:buFont typeface="Arial" panose="020B0604020202020204" pitchFamily="34" charset="0"/>
              <a:buChar char="•"/>
            </a:pPr>
            <a:endParaRPr lang="fr-FR" sz="24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sp>
        <p:nvSpPr>
          <p:cNvPr id="45" name="Freeform 3"/>
          <p:cNvSpPr/>
          <p:nvPr/>
        </p:nvSpPr>
        <p:spPr>
          <a:xfrm rot="16200000">
            <a:off x="11004814" y="3727712"/>
            <a:ext cx="4919923" cy="7055649"/>
          </a:xfrm>
          <a:custGeom>
            <a:avLst/>
            <a:gdLst/>
            <a:ahLst/>
            <a:cxnLst/>
            <a:rect l="l" t="t" r="r" b="b"/>
            <a:pathLst>
              <a:path w="2348089" h="2709333">
                <a:moveTo>
                  <a:pt x="0" y="0"/>
                </a:moveTo>
                <a:lnTo>
                  <a:pt x="2348089" y="0"/>
                </a:lnTo>
                <a:lnTo>
                  <a:pt x="2348089" y="2709333"/>
                </a:lnTo>
                <a:lnTo>
                  <a:pt x="0" y="2709333"/>
                </a:lnTo>
                <a:close/>
              </a:path>
            </a:pathLst>
          </a:custGeom>
          <a:solidFill>
            <a:srgbClr val="F4F3EE"/>
          </a:solidFill>
        </p:spPr>
      </p:sp>
      <p:sp>
        <p:nvSpPr>
          <p:cNvPr id="30" name="Rectangle 29"/>
          <p:cNvSpPr/>
          <p:nvPr/>
        </p:nvSpPr>
        <p:spPr>
          <a:xfrm>
            <a:off x="762000" y="6286500"/>
            <a:ext cx="7763690" cy="2677656"/>
          </a:xfrm>
          <a:prstGeom prst="rect">
            <a:avLst/>
          </a:prstGeom>
        </p:spPr>
        <p:txBody>
          <a:bodyPr wrap="square">
            <a:spAutoFit/>
          </a:bodyPr>
          <a:lstStyle/>
          <a:p>
            <a:pPr marL="342900" indent="-342900">
              <a:buFont typeface="Arial" panose="020B0604020202020204" pitchFamily="34" charset="0"/>
              <a:buChar char="•"/>
            </a:pPr>
            <a:r>
              <a:rPr lang="fr-FR" sz="2400" dirty="0" smtClean="0">
                <a:solidFill>
                  <a:schemeClr val="tx1">
                    <a:lumMod val="75000"/>
                    <a:lumOff val="25000"/>
                  </a:schemeClr>
                </a:solidFill>
              </a:rPr>
              <a:t>Validation des protocoles et règlements de gouvernance : conventions inter-structures, protocole de gestion des ressources humaines, règlement intérieur…</a:t>
            </a:r>
          </a:p>
          <a:p>
            <a:endParaRPr lang="fr-FR" sz="2400" dirty="0" smtClean="0">
              <a:solidFill>
                <a:schemeClr val="tx1">
                  <a:lumMod val="75000"/>
                  <a:lumOff val="25000"/>
                </a:schemeClr>
              </a:solidFill>
            </a:endParaRPr>
          </a:p>
          <a:p>
            <a:pPr marL="342900" indent="-342900">
              <a:buFont typeface="Arial" panose="020B0604020202020204" pitchFamily="34" charset="0"/>
              <a:buChar char="•"/>
            </a:pPr>
            <a:r>
              <a:rPr lang="fr-FR" sz="2400" dirty="0" smtClean="0">
                <a:solidFill>
                  <a:schemeClr val="tx1">
                    <a:lumMod val="75000"/>
                    <a:lumOff val="25000"/>
                  </a:schemeClr>
                </a:solidFill>
              </a:rPr>
              <a:t>Élaboration d’une stratégie territoriale en santé sexuelle</a:t>
            </a:r>
          </a:p>
          <a:p>
            <a:pPr marL="342900" indent="-342900">
              <a:buFont typeface="Arial" panose="020B0604020202020204" pitchFamily="34" charset="0"/>
              <a:buChar char="•"/>
            </a:pPr>
            <a:endParaRPr lang="fr-FR" sz="2400" dirty="0">
              <a:solidFill>
                <a:schemeClr val="tx1">
                  <a:lumMod val="75000"/>
                  <a:lumOff val="25000"/>
                </a:schemeClr>
              </a:solidFill>
            </a:endParaRPr>
          </a:p>
          <a:p>
            <a:pPr marL="342900" indent="-342900">
              <a:buFont typeface="Arial" panose="020B0604020202020204" pitchFamily="34" charset="0"/>
              <a:buChar char="•"/>
            </a:pPr>
            <a:r>
              <a:rPr lang="fr-FR" sz="2400" dirty="0" smtClean="0">
                <a:solidFill>
                  <a:schemeClr val="tx1">
                    <a:lumMod val="75000"/>
                    <a:lumOff val="25000"/>
                  </a:schemeClr>
                </a:solidFill>
              </a:rPr>
              <a:t>Création d’un logo et d’une identité visuelle</a:t>
            </a:r>
          </a:p>
        </p:txBody>
      </p:sp>
      <p:sp>
        <p:nvSpPr>
          <p:cNvPr id="32" name="Freeform 3"/>
          <p:cNvSpPr/>
          <p:nvPr/>
        </p:nvSpPr>
        <p:spPr>
          <a:xfrm rot="16200000">
            <a:off x="8109593" y="-2167520"/>
            <a:ext cx="1638858" cy="9153021"/>
          </a:xfrm>
          <a:custGeom>
            <a:avLst/>
            <a:gdLst/>
            <a:ahLst/>
            <a:cxnLst/>
            <a:rect l="l" t="t" r="r" b="b"/>
            <a:pathLst>
              <a:path w="2348089" h="2709333">
                <a:moveTo>
                  <a:pt x="0" y="0"/>
                </a:moveTo>
                <a:lnTo>
                  <a:pt x="2348089" y="0"/>
                </a:lnTo>
                <a:lnTo>
                  <a:pt x="2348089" y="2709333"/>
                </a:lnTo>
                <a:lnTo>
                  <a:pt x="0" y="2709333"/>
                </a:lnTo>
                <a:close/>
              </a:path>
            </a:pathLst>
          </a:custGeom>
          <a:solidFill>
            <a:srgbClr val="F4F3EE"/>
          </a:solidFill>
        </p:spPr>
      </p:sp>
      <p:sp>
        <p:nvSpPr>
          <p:cNvPr id="14" name="ZoneTexte 13"/>
          <p:cNvSpPr txBox="1"/>
          <p:nvPr/>
        </p:nvSpPr>
        <p:spPr>
          <a:xfrm>
            <a:off x="8073496" y="762797"/>
            <a:ext cx="1711057"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Le bureau</a:t>
            </a:r>
            <a:endParaRPr lang="fr-FR" sz="2800" b="1" dirty="0">
              <a:solidFill>
                <a:schemeClr val="tx1">
                  <a:lumMod val="75000"/>
                  <a:lumOff val="25000"/>
                </a:schemeClr>
              </a:solidFill>
            </a:endParaRPr>
          </a:p>
        </p:txBody>
      </p:sp>
      <p:sp>
        <p:nvSpPr>
          <p:cNvPr id="28" name="Rectangle 27"/>
          <p:cNvSpPr/>
          <p:nvPr/>
        </p:nvSpPr>
        <p:spPr>
          <a:xfrm>
            <a:off x="7709825" y="1652446"/>
            <a:ext cx="2438400" cy="461665"/>
          </a:xfrm>
          <a:prstGeom prst="rect">
            <a:avLst/>
          </a:prstGeom>
        </p:spPr>
        <p:txBody>
          <a:bodyPr wrap="square">
            <a:spAutoFit/>
          </a:bodyPr>
          <a:lstStyle/>
          <a:p>
            <a:pPr algn="ctr"/>
            <a:r>
              <a:rPr lang="fr-FR" sz="2400" b="1" dirty="0" smtClean="0">
                <a:solidFill>
                  <a:schemeClr val="tx1">
                    <a:lumMod val="75000"/>
                    <a:lumOff val="25000"/>
                  </a:schemeClr>
                </a:solidFill>
              </a:rPr>
              <a:t>Temps de travail</a:t>
            </a:r>
          </a:p>
        </p:txBody>
      </p:sp>
      <p:sp>
        <p:nvSpPr>
          <p:cNvPr id="2" name="Rectangle 1"/>
          <p:cNvSpPr/>
          <p:nvPr/>
        </p:nvSpPr>
        <p:spPr>
          <a:xfrm>
            <a:off x="4989562" y="2176183"/>
            <a:ext cx="7878923" cy="830997"/>
          </a:xfrm>
          <a:prstGeom prst="rect">
            <a:avLst/>
          </a:prstGeom>
        </p:spPr>
        <p:txBody>
          <a:bodyPr wrap="square">
            <a:spAutoFit/>
          </a:bodyPr>
          <a:lstStyle/>
          <a:p>
            <a:r>
              <a:rPr lang="fr-FR" sz="2400" dirty="0">
                <a:solidFill>
                  <a:schemeClr val="tx1">
                    <a:lumMod val="75000"/>
                    <a:lumOff val="25000"/>
                  </a:schemeClr>
                </a:solidFill>
              </a:rPr>
              <a:t>1 réunion tous les mois ou tous les deux </a:t>
            </a:r>
            <a:r>
              <a:rPr lang="fr-FR" sz="2400" dirty="0" smtClean="0">
                <a:solidFill>
                  <a:schemeClr val="tx1">
                    <a:lumMod val="75000"/>
                    <a:lumOff val="25000"/>
                  </a:schemeClr>
                </a:solidFill>
              </a:rPr>
              <a:t>mois + préparation </a:t>
            </a:r>
            <a:endParaRPr lang="fr-FR" sz="2400" dirty="0">
              <a:solidFill>
                <a:schemeClr val="tx1">
                  <a:lumMod val="75000"/>
                  <a:lumOff val="25000"/>
                </a:schemeClr>
              </a:solidFill>
            </a:endParaRPr>
          </a:p>
          <a:p>
            <a:r>
              <a:rPr lang="fr-FR" sz="2400" dirty="0">
                <a:solidFill>
                  <a:schemeClr val="tx1">
                    <a:lumMod val="75000"/>
                    <a:lumOff val="25000"/>
                  </a:schemeClr>
                </a:solidFill>
              </a:rPr>
              <a:t>2 ou 3 </a:t>
            </a:r>
            <a:r>
              <a:rPr lang="fr-FR" sz="2400" dirty="0" smtClean="0">
                <a:solidFill>
                  <a:schemeClr val="tx1">
                    <a:lumMod val="75000"/>
                    <a:lumOff val="25000"/>
                  </a:schemeClr>
                </a:solidFill>
              </a:rPr>
              <a:t>Assemblées </a:t>
            </a:r>
            <a:r>
              <a:rPr lang="fr-FR" sz="2400" dirty="0">
                <a:solidFill>
                  <a:schemeClr val="tx1">
                    <a:lumMod val="75000"/>
                    <a:lumOff val="25000"/>
                  </a:schemeClr>
                </a:solidFill>
              </a:rPr>
              <a:t>Générales + préparation </a:t>
            </a:r>
          </a:p>
        </p:txBody>
      </p:sp>
      <p:sp>
        <p:nvSpPr>
          <p:cNvPr id="37" name="Rectangle 36"/>
          <p:cNvSpPr/>
          <p:nvPr/>
        </p:nvSpPr>
        <p:spPr>
          <a:xfrm>
            <a:off x="2395266" y="5215235"/>
            <a:ext cx="3853134" cy="461665"/>
          </a:xfrm>
          <a:prstGeom prst="rect">
            <a:avLst/>
          </a:prstGeom>
        </p:spPr>
        <p:txBody>
          <a:bodyPr wrap="square">
            <a:spAutoFit/>
          </a:bodyPr>
          <a:lstStyle/>
          <a:p>
            <a:pPr algn="ctr"/>
            <a:r>
              <a:rPr lang="fr-FR" sz="2400" b="1" dirty="0" smtClean="0">
                <a:solidFill>
                  <a:schemeClr val="tx1">
                    <a:lumMod val="75000"/>
                    <a:lumOff val="25000"/>
                  </a:schemeClr>
                </a:solidFill>
              </a:rPr>
              <a:t>Quels travaux pour 2025 ?</a:t>
            </a:r>
          </a:p>
        </p:txBody>
      </p:sp>
      <p:sp>
        <p:nvSpPr>
          <p:cNvPr id="39" name="Rectangle 38"/>
          <p:cNvSpPr/>
          <p:nvPr/>
        </p:nvSpPr>
        <p:spPr>
          <a:xfrm>
            <a:off x="11610713" y="5291434"/>
            <a:ext cx="3853134" cy="461665"/>
          </a:xfrm>
          <a:prstGeom prst="rect">
            <a:avLst/>
          </a:prstGeom>
        </p:spPr>
        <p:txBody>
          <a:bodyPr wrap="square">
            <a:spAutoFit/>
          </a:bodyPr>
          <a:lstStyle/>
          <a:p>
            <a:pPr algn="ctr"/>
            <a:r>
              <a:rPr lang="fr-FR" sz="2400" b="1" dirty="0" smtClean="0">
                <a:solidFill>
                  <a:schemeClr val="tx1">
                    <a:lumMod val="75000"/>
                    <a:lumOff val="25000"/>
                  </a:schemeClr>
                </a:solidFill>
              </a:rPr>
              <a:t>CRÉER</a:t>
            </a:r>
          </a:p>
        </p:txBody>
      </p:sp>
      <p:sp>
        <p:nvSpPr>
          <p:cNvPr id="40" name="Rectangle 39"/>
          <p:cNvSpPr/>
          <p:nvPr/>
        </p:nvSpPr>
        <p:spPr>
          <a:xfrm>
            <a:off x="11610713" y="5672435"/>
            <a:ext cx="3853134" cy="461665"/>
          </a:xfrm>
          <a:prstGeom prst="rect">
            <a:avLst/>
          </a:prstGeom>
        </p:spPr>
        <p:txBody>
          <a:bodyPr wrap="square">
            <a:spAutoFit/>
          </a:bodyPr>
          <a:lstStyle/>
          <a:p>
            <a:pPr algn="ctr"/>
            <a:r>
              <a:rPr lang="fr-FR" sz="2400" b="1" dirty="0" smtClean="0">
                <a:solidFill>
                  <a:schemeClr val="tx1">
                    <a:lumMod val="75000"/>
                    <a:lumOff val="25000"/>
                  </a:schemeClr>
                </a:solidFill>
              </a:rPr>
              <a:t>AMÉLIORER</a:t>
            </a:r>
          </a:p>
        </p:txBody>
      </p:sp>
      <p:sp>
        <p:nvSpPr>
          <p:cNvPr id="41" name="Rectangle 40"/>
          <p:cNvSpPr/>
          <p:nvPr/>
        </p:nvSpPr>
        <p:spPr>
          <a:xfrm>
            <a:off x="11610713" y="6053436"/>
            <a:ext cx="3853134" cy="461665"/>
          </a:xfrm>
          <a:prstGeom prst="rect">
            <a:avLst/>
          </a:prstGeom>
        </p:spPr>
        <p:txBody>
          <a:bodyPr wrap="square">
            <a:spAutoFit/>
          </a:bodyPr>
          <a:lstStyle/>
          <a:p>
            <a:pPr algn="ctr"/>
            <a:r>
              <a:rPr lang="fr-FR" sz="2400" b="1" dirty="0" smtClean="0">
                <a:solidFill>
                  <a:schemeClr val="tx1">
                    <a:lumMod val="75000"/>
                    <a:lumOff val="25000"/>
                  </a:schemeClr>
                </a:solidFill>
              </a:rPr>
              <a:t>CO-CONSTRUIRE</a:t>
            </a:r>
          </a:p>
        </p:txBody>
      </p:sp>
      <p:sp>
        <p:nvSpPr>
          <p:cNvPr id="42" name="Rectangle 41"/>
          <p:cNvSpPr/>
          <p:nvPr/>
        </p:nvSpPr>
        <p:spPr>
          <a:xfrm>
            <a:off x="10413080" y="7277099"/>
            <a:ext cx="6248399" cy="461665"/>
          </a:xfrm>
          <a:prstGeom prst="rect">
            <a:avLst/>
          </a:prstGeom>
        </p:spPr>
        <p:txBody>
          <a:bodyPr wrap="square">
            <a:spAutoFit/>
          </a:bodyPr>
          <a:lstStyle/>
          <a:p>
            <a:r>
              <a:rPr lang="fr-FR" sz="2400" dirty="0" smtClean="0">
                <a:solidFill>
                  <a:schemeClr val="tx1">
                    <a:lumMod val="75000"/>
                    <a:lumOff val="25000"/>
                  </a:schemeClr>
                </a:solidFill>
              </a:rPr>
              <a:t>Une offre de santé sexuelle &amp; un réseau de soins</a:t>
            </a:r>
            <a:endParaRPr lang="fr-FR" sz="2400" dirty="0">
              <a:solidFill>
                <a:schemeClr val="tx1">
                  <a:lumMod val="75000"/>
                  <a:lumOff val="25000"/>
                </a:schemeClr>
              </a:solidFill>
            </a:endParaRPr>
          </a:p>
        </p:txBody>
      </p:sp>
      <p:sp>
        <p:nvSpPr>
          <p:cNvPr id="43" name="Rectangle 42"/>
          <p:cNvSpPr/>
          <p:nvPr/>
        </p:nvSpPr>
        <p:spPr>
          <a:xfrm>
            <a:off x="11629763" y="6434435"/>
            <a:ext cx="3853134" cy="461665"/>
          </a:xfrm>
          <a:prstGeom prst="rect">
            <a:avLst/>
          </a:prstGeom>
        </p:spPr>
        <p:txBody>
          <a:bodyPr wrap="square">
            <a:spAutoFit/>
          </a:bodyPr>
          <a:lstStyle/>
          <a:p>
            <a:pPr algn="ctr"/>
            <a:r>
              <a:rPr lang="fr-FR" sz="2400" b="1" dirty="0" smtClean="0">
                <a:solidFill>
                  <a:schemeClr val="tx1">
                    <a:lumMod val="75000"/>
                    <a:lumOff val="25000"/>
                  </a:schemeClr>
                </a:solidFill>
              </a:rPr>
              <a:t>DÉVELOPPER</a:t>
            </a:r>
          </a:p>
        </p:txBody>
      </p:sp>
      <p:sp>
        <p:nvSpPr>
          <p:cNvPr id="44" name="Rectangle 43"/>
          <p:cNvSpPr/>
          <p:nvPr/>
        </p:nvSpPr>
        <p:spPr>
          <a:xfrm>
            <a:off x="11996747" y="8500762"/>
            <a:ext cx="3429000" cy="461665"/>
          </a:xfrm>
          <a:prstGeom prst="rect">
            <a:avLst/>
          </a:prstGeom>
        </p:spPr>
        <p:txBody>
          <a:bodyPr wrap="square">
            <a:spAutoFit/>
          </a:bodyPr>
          <a:lstStyle/>
          <a:p>
            <a:r>
              <a:rPr lang="fr-FR" sz="2400" i="1" dirty="0" smtClean="0">
                <a:solidFill>
                  <a:schemeClr val="tx1">
                    <a:lumMod val="75000"/>
                    <a:lumOff val="25000"/>
                  </a:schemeClr>
                </a:solidFill>
              </a:rPr>
              <a:t>Inclusif, global et cohérent</a:t>
            </a:r>
            <a:endParaRPr lang="fr-FR" sz="2400" i="1" dirty="0">
              <a:solidFill>
                <a:schemeClr val="tx1">
                  <a:lumMod val="75000"/>
                  <a:lumOff val="25000"/>
                </a:schemeClr>
              </a:solidFill>
            </a:endParaRPr>
          </a:p>
        </p:txBody>
      </p:sp>
      <p:sp>
        <p:nvSpPr>
          <p:cNvPr id="3" name="Flèche vers le bas 2"/>
          <p:cNvSpPr/>
          <p:nvPr/>
        </p:nvSpPr>
        <p:spPr>
          <a:xfrm>
            <a:off x="13537279" y="7816113"/>
            <a:ext cx="419101" cy="451587"/>
          </a:xfrm>
          <a:prstGeom prst="downArrow">
            <a:avLst/>
          </a:prstGeom>
          <a:solidFill>
            <a:srgbClr val="5A6861"/>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486400" y="3301131"/>
            <a:ext cx="522969" cy="461665"/>
          </a:xfrm>
          <a:prstGeom prst="rect">
            <a:avLst/>
          </a:prstGeom>
        </p:spPr>
        <p:txBody>
          <a:bodyPr wrap="square">
            <a:spAutoFit/>
          </a:bodyPr>
          <a:lstStyle/>
          <a:p>
            <a:r>
              <a:rPr lang="fr-FR" sz="2400" dirty="0">
                <a:solidFill>
                  <a:schemeClr val="tx1">
                    <a:lumMod val="75000"/>
                    <a:lumOff val="25000"/>
                  </a:schemeClr>
                </a:solidFill>
              </a:rPr>
              <a:t>⚠</a:t>
            </a:r>
            <a:r>
              <a:rPr lang="fr-FR" sz="2400" dirty="0"/>
              <a:t> </a:t>
            </a:r>
          </a:p>
        </p:txBody>
      </p:sp>
      <p:sp>
        <p:nvSpPr>
          <p:cNvPr id="17" name="Rectangle 16"/>
          <p:cNvSpPr/>
          <p:nvPr/>
        </p:nvSpPr>
        <p:spPr>
          <a:xfrm>
            <a:off x="5867400" y="3321349"/>
            <a:ext cx="7763690" cy="400110"/>
          </a:xfrm>
          <a:prstGeom prst="rect">
            <a:avLst/>
          </a:prstGeom>
        </p:spPr>
        <p:txBody>
          <a:bodyPr wrap="square">
            <a:spAutoFit/>
          </a:bodyPr>
          <a:lstStyle/>
          <a:p>
            <a:r>
              <a:rPr lang="fr-FR" sz="2000" dirty="0" smtClean="0">
                <a:solidFill>
                  <a:schemeClr val="tx1">
                    <a:lumMod val="75000"/>
                    <a:lumOff val="25000"/>
                  </a:schemeClr>
                </a:solidFill>
              </a:rPr>
              <a:t>Seul les membres titulaires des collèges peuvent se présenter </a:t>
            </a:r>
          </a:p>
        </p:txBody>
      </p:sp>
    </p:spTree>
    <p:extLst>
      <p:ext uri="{BB962C8B-B14F-4D97-AF65-F5344CB8AC3E}">
        <p14:creationId xmlns:p14="http://schemas.microsoft.com/office/powerpoint/2010/main" val="23978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5" name="Freeform 5"/>
          <p:cNvSpPr/>
          <p:nvPr/>
        </p:nvSpPr>
        <p:spPr>
          <a:xfrm>
            <a:off x="16744526" y="1178558"/>
            <a:ext cx="1543474" cy="3032926"/>
          </a:xfrm>
          <a:custGeom>
            <a:avLst/>
            <a:gdLst/>
            <a:ahLst/>
            <a:cxnLst/>
            <a:rect l="l" t="t" r="r" b="b"/>
            <a:pathLst>
              <a:path w="3086948" h="3032926">
                <a:moveTo>
                  <a:pt x="0" y="0"/>
                </a:moveTo>
                <a:lnTo>
                  <a:pt x="3086948" y="0"/>
                </a:lnTo>
                <a:lnTo>
                  <a:pt x="3086948" y="3032926"/>
                </a:lnTo>
                <a:lnTo>
                  <a:pt x="0" y="3032926"/>
                </a:lnTo>
                <a:lnTo>
                  <a:pt x="0" y="0"/>
                </a:lnTo>
                <a:close/>
              </a:path>
            </a:pathLst>
          </a:custGeom>
          <a:blipFill>
            <a:blip r:embed="rId3">
              <a:extLst>
                <a:ext uri="{96DAC541-7B7A-43D3-8B79-37D633B846F1}">
                  <asvg:svgBlip xmlns="" xmlns:asvg="http://schemas.microsoft.com/office/drawing/2016/SVG/main" r:embed="rId4"/>
                </a:ext>
              </a:extLst>
            </a:blip>
            <a:srcRect/>
            <a:stretch>
              <a:fillRect r="-100000"/>
            </a:stretch>
          </a:blipFill>
        </p:spPr>
      </p:sp>
      <p:sp>
        <p:nvSpPr>
          <p:cNvPr id="6" name="Freeform 6"/>
          <p:cNvSpPr/>
          <p:nvPr/>
        </p:nvSpPr>
        <p:spPr>
          <a:xfrm>
            <a:off x="0" y="7953375"/>
            <a:ext cx="1979954" cy="1748364"/>
          </a:xfrm>
          <a:custGeom>
            <a:avLst/>
            <a:gdLst/>
            <a:ahLst/>
            <a:cxnLst/>
            <a:rect l="l" t="t" r="r" b="b"/>
            <a:pathLst>
              <a:path w="2753329" h="1748364">
                <a:moveTo>
                  <a:pt x="0" y="0"/>
                </a:moveTo>
                <a:lnTo>
                  <a:pt x="2753329" y="0"/>
                </a:lnTo>
                <a:lnTo>
                  <a:pt x="2753329" y="1748364"/>
                </a:lnTo>
                <a:lnTo>
                  <a:pt x="0" y="1748364"/>
                </a:lnTo>
                <a:lnTo>
                  <a:pt x="0" y="0"/>
                </a:lnTo>
                <a:close/>
              </a:path>
            </a:pathLst>
          </a:custGeom>
          <a:blipFill>
            <a:blip r:embed="rId5">
              <a:extLst>
                <a:ext uri="{96DAC541-7B7A-43D3-8B79-37D633B846F1}">
                  <asvg:svgBlip xmlns="" xmlns:asvg="http://schemas.microsoft.com/office/drawing/2016/SVG/main" r:embed="rId6"/>
                </a:ext>
              </a:extLst>
            </a:blip>
            <a:srcRect/>
            <a:stretch>
              <a:fillRect l="-39060"/>
            </a:stretch>
          </a:blipFill>
        </p:spPr>
      </p:sp>
      <p:sp>
        <p:nvSpPr>
          <p:cNvPr id="4" name="Rectangle 3"/>
          <p:cNvSpPr/>
          <p:nvPr/>
        </p:nvSpPr>
        <p:spPr>
          <a:xfrm>
            <a:off x="3898336" y="3009900"/>
            <a:ext cx="10699881" cy="4524315"/>
          </a:xfrm>
          <a:prstGeom prst="rect">
            <a:avLst/>
          </a:prstGeom>
        </p:spPr>
        <p:txBody>
          <a:bodyPr wrap="square">
            <a:spAutoFit/>
          </a:bodyPr>
          <a:lstStyle/>
          <a:p>
            <a:r>
              <a:rPr lang="fr-FR" sz="3600" b="1" dirty="0" err="1" smtClean="0">
                <a:solidFill>
                  <a:schemeClr val="tx1">
                    <a:lumMod val="75000"/>
                    <a:lumOff val="25000"/>
                  </a:schemeClr>
                </a:solidFill>
              </a:rPr>
              <a:t>Juqu’au</a:t>
            </a:r>
            <a:r>
              <a:rPr lang="fr-FR" sz="3600" b="1" dirty="0" smtClean="0">
                <a:solidFill>
                  <a:schemeClr val="tx1">
                    <a:lumMod val="75000"/>
                    <a:lumOff val="25000"/>
                  </a:schemeClr>
                </a:solidFill>
              </a:rPr>
              <a:t> 17 février : </a:t>
            </a:r>
            <a:r>
              <a:rPr lang="fr-FR" sz="3600" dirty="0" smtClean="0">
                <a:solidFill>
                  <a:schemeClr val="tx1">
                    <a:lumMod val="75000"/>
                    <a:lumOff val="25000"/>
                  </a:schemeClr>
                </a:solidFill>
              </a:rPr>
              <a:t>Envoi de vos candidatures à Morgane SIGOT</a:t>
            </a:r>
          </a:p>
          <a:p>
            <a:r>
              <a:rPr lang="fr-FR" sz="3600" b="1" dirty="0" smtClean="0">
                <a:solidFill>
                  <a:schemeClr val="tx1">
                    <a:lumMod val="75000"/>
                    <a:lumOff val="25000"/>
                  </a:schemeClr>
                </a:solidFill>
              </a:rPr>
              <a:t>Semaine </a:t>
            </a:r>
            <a:r>
              <a:rPr lang="fr-FR" sz="3600" b="1" dirty="0">
                <a:solidFill>
                  <a:schemeClr val="tx1">
                    <a:lumMod val="75000"/>
                    <a:lumOff val="25000"/>
                  </a:schemeClr>
                </a:solidFill>
              </a:rPr>
              <a:t>du 17 au 21 Février </a:t>
            </a:r>
            <a:r>
              <a:rPr lang="fr-FR" sz="3600" dirty="0">
                <a:solidFill>
                  <a:schemeClr val="tx1">
                    <a:lumMod val="75000"/>
                    <a:lumOff val="25000"/>
                  </a:schemeClr>
                </a:solidFill>
              </a:rPr>
              <a:t>: Envoi des candidatures à </a:t>
            </a:r>
            <a:r>
              <a:rPr lang="fr-FR" sz="3600" dirty="0" smtClean="0">
                <a:solidFill>
                  <a:schemeClr val="tx1">
                    <a:lumMod val="75000"/>
                    <a:lumOff val="25000"/>
                  </a:schemeClr>
                </a:solidFill>
              </a:rPr>
              <a:t>l'ARS</a:t>
            </a:r>
          </a:p>
          <a:p>
            <a:r>
              <a:rPr lang="fr-FR" sz="3600" b="1" dirty="0" smtClean="0">
                <a:solidFill>
                  <a:schemeClr val="tx1">
                    <a:lumMod val="75000"/>
                    <a:lumOff val="25000"/>
                  </a:schemeClr>
                </a:solidFill>
              </a:rPr>
              <a:t>Du </a:t>
            </a:r>
            <a:r>
              <a:rPr lang="fr-FR" sz="3600" b="1" dirty="0">
                <a:solidFill>
                  <a:schemeClr val="tx1">
                    <a:lumMod val="75000"/>
                    <a:lumOff val="25000"/>
                  </a:schemeClr>
                </a:solidFill>
              </a:rPr>
              <a:t>24 Février au 10 Mars </a:t>
            </a:r>
            <a:r>
              <a:rPr lang="fr-FR" sz="3600" dirty="0">
                <a:solidFill>
                  <a:schemeClr val="tx1">
                    <a:lumMod val="75000"/>
                    <a:lumOff val="25000"/>
                  </a:schemeClr>
                </a:solidFill>
              </a:rPr>
              <a:t>: Délibération de </a:t>
            </a:r>
            <a:r>
              <a:rPr lang="fr-FR" sz="3600" dirty="0" smtClean="0">
                <a:solidFill>
                  <a:schemeClr val="tx1">
                    <a:lumMod val="75000"/>
                    <a:lumOff val="25000"/>
                  </a:schemeClr>
                </a:solidFill>
              </a:rPr>
              <a:t>l'ARS</a:t>
            </a:r>
          </a:p>
          <a:p>
            <a:r>
              <a:rPr lang="fr-FR" sz="3600" b="1" dirty="0" smtClean="0">
                <a:solidFill>
                  <a:schemeClr val="tx1">
                    <a:lumMod val="75000"/>
                    <a:lumOff val="25000"/>
                  </a:schemeClr>
                </a:solidFill>
              </a:rPr>
              <a:t>14 </a:t>
            </a:r>
            <a:r>
              <a:rPr lang="fr-FR" sz="3600" b="1" dirty="0">
                <a:solidFill>
                  <a:schemeClr val="tx1">
                    <a:lumMod val="75000"/>
                    <a:lumOff val="25000"/>
                  </a:schemeClr>
                </a:solidFill>
              </a:rPr>
              <a:t>ou 17 Mars </a:t>
            </a:r>
            <a:r>
              <a:rPr lang="fr-FR" sz="3600" dirty="0">
                <a:solidFill>
                  <a:schemeClr val="tx1">
                    <a:lumMod val="75000"/>
                    <a:lumOff val="25000"/>
                  </a:schemeClr>
                </a:solidFill>
              </a:rPr>
              <a:t>: Validation des membres et mailing de </a:t>
            </a:r>
            <a:r>
              <a:rPr lang="fr-FR" sz="3600" dirty="0" smtClean="0">
                <a:solidFill>
                  <a:schemeClr val="tx1">
                    <a:lumMod val="75000"/>
                    <a:lumOff val="25000"/>
                  </a:schemeClr>
                </a:solidFill>
              </a:rPr>
              <a:t>confirmation</a:t>
            </a:r>
          </a:p>
          <a:p>
            <a:r>
              <a:rPr lang="fr-FR" sz="3600" b="1" dirty="0" smtClean="0">
                <a:solidFill>
                  <a:schemeClr val="tx1">
                    <a:lumMod val="75000"/>
                    <a:lumOff val="25000"/>
                  </a:schemeClr>
                </a:solidFill>
              </a:rPr>
              <a:t>03 </a:t>
            </a:r>
            <a:r>
              <a:rPr lang="fr-FR" sz="3600" b="1" dirty="0">
                <a:solidFill>
                  <a:schemeClr val="tx1">
                    <a:lumMod val="75000"/>
                    <a:lumOff val="25000"/>
                  </a:schemeClr>
                </a:solidFill>
              </a:rPr>
              <a:t>Avril </a:t>
            </a:r>
            <a:r>
              <a:rPr lang="fr-FR" sz="3600" b="1" dirty="0" smtClean="0">
                <a:solidFill>
                  <a:schemeClr val="tx1">
                    <a:lumMod val="75000"/>
                    <a:lumOff val="25000"/>
                  </a:schemeClr>
                </a:solidFill>
              </a:rPr>
              <a:t>(?)</a:t>
            </a:r>
            <a:r>
              <a:rPr lang="fr-FR" sz="3600" dirty="0" smtClean="0">
                <a:solidFill>
                  <a:schemeClr val="tx1">
                    <a:lumMod val="75000"/>
                    <a:lumOff val="25000"/>
                  </a:schemeClr>
                </a:solidFill>
              </a:rPr>
              <a:t>: </a:t>
            </a:r>
            <a:r>
              <a:rPr lang="fr-FR" sz="3600" dirty="0">
                <a:solidFill>
                  <a:schemeClr val="tx1">
                    <a:lumMod val="75000"/>
                    <a:lumOff val="25000"/>
                  </a:schemeClr>
                </a:solidFill>
              </a:rPr>
              <a:t>Assemblée Générale </a:t>
            </a:r>
            <a:r>
              <a:rPr lang="fr-FR" sz="3600" dirty="0" smtClean="0">
                <a:solidFill>
                  <a:schemeClr val="tx1">
                    <a:lumMod val="75000"/>
                    <a:lumOff val="25000"/>
                  </a:schemeClr>
                </a:solidFill>
              </a:rPr>
              <a:t>et élection du bureau</a:t>
            </a:r>
            <a:endParaRPr lang="fr-FR" sz="3600" dirty="0">
              <a:solidFill>
                <a:schemeClr val="tx1">
                  <a:lumMod val="75000"/>
                  <a:lumOff val="25000"/>
                </a:schemeClr>
              </a:solidFill>
            </a:endParaRPr>
          </a:p>
        </p:txBody>
      </p:sp>
      <p:sp>
        <p:nvSpPr>
          <p:cNvPr id="11" name="TextBox 7"/>
          <p:cNvSpPr txBox="1"/>
          <p:nvPr/>
        </p:nvSpPr>
        <p:spPr>
          <a:xfrm>
            <a:off x="5095604" y="571500"/>
            <a:ext cx="8305346" cy="1107996"/>
          </a:xfrm>
          <a:prstGeom prst="rect">
            <a:avLst/>
          </a:prstGeom>
        </p:spPr>
        <p:txBody>
          <a:bodyPr wrap="square" lIns="0" tIns="0" rIns="0" bIns="0" rtlCol="0" anchor="t">
            <a:spAutoFit/>
          </a:bodyPr>
          <a:lstStyle/>
          <a:p>
            <a:pPr algn="ctr"/>
            <a:r>
              <a:rPr lang="en-US" sz="7200" i="1" spc="-340" dirty="0" err="1" smtClean="0">
                <a:solidFill>
                  <a:schemeClr val="tx1">
                    <a:lumMod val="75000"/>
                    <a:lumOff val="25000"/>
                  </a:schemeClr>
                </a:solidFill>
                <a:latin typeface="Playfair Display Italics" panose="020B0604020202020204" charset="0"/>
                <a:ea typeface="Playfair Display Italics"/>
                <a:cs typeface="Playfair Display Italics"/>
                <a:sym typeface="Playfair Display Italics"/>
              </a:rPr>
              <a:t>Rétroplanning</a:t>
            </a:r>
            <a:endParaRPr lang="en-US" sz="7200" i="1" spc="-340" dirty="0">
              <a:solidFill>
                <a:schemeClr val="tx1">
                  <a:lumMod val="75000"/>
                  <a:lumOff val="25000"/>
                </a:schemeClr>
              </a:solidFill>
              <a:latin typeface="Playfair Display Italics" panose="020B0604020202020204" charset="0"/>
              <a:ea typeface="Playfair Display Italics"/>
              <a:cs typeface="Playfair Display Italics"/>
              <a:sym typeface="Playfair Display Italics"/>
            </a:endParaRPr>
          </a:p>
        </p:txBody>
      </p:sp>
    </p:spTree>
    <p:extLst>
      <p:ext uri="{BB962C8B-B14F-4D97-AF65-F5344CB8AC3E}">
        <p14:creationId xmlns:p14="http://schemas.microsoft.com/office/powerpoint/2010/main" val="1404035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2" name="TextBox 2"/>
          <p:cNvSpPr txBox="1"/>
          <p:nvPr/>
        </p:nvSpPr>
        <p:spPr>
          <a:xfrm>
            <a:off x="4343400" y="1769987"/>
            <a:ext cx="9106519" cy="1850067"/>
          </a:xfrm>
          <a:prstGeom prst="rect">
            <a:avLst/>
          </a:prstGeom>
        </p:spPr>
        <p:txBody>
          <a:bodyPr lIns="0" tIns="0" rIns="0" bIns="0" rtlCol="0" anchor="t">
            <a:spAutoFit/>
          </a:bodyPr>
          <a:lstStyle/>
          <a:p>
            <a:pPr algn="ctr">
              <a:lnSpc>
                <a:spcPts val="13620"/>
              </a:lnSpc>
            </a:pPr>
            <a:r>
              <a:rPr lang="en-US" sz="14490" i="1" spc="-898" dirty="0">
                <a:solidFill>
                  <a:srgbClr val="303030"/>
                </a:solidFill>
                <a:latin typeface="Playfair Display Italics"/>
                <a:ea typeface="Playfair Display Italics"/>
                <a:cs typeface="Playfair Display Italics"/>
                <a:sym typeface="Playfair Display Italics"/>
              </a:rPr>
              <a:t>MERCI</a:t>
            </a:r>
            <a:r>
              <a:rPr lang="en-US" sz="14490" spc="-898" dirty="0">
                <a:solidFill>
                  <a:srgbClr val="303030"/>
                </a:solidFill>
                <a:latin typeface="Playfair Display"/>
                <a:ea typeface="Playfair Display"/>
                <a:cs typeface="Playfair Display"/>
                <a:sym typeface="Playfair Display"/>
              </a:rPr>
              <a:t> !</a:t>
            </a:r>
          </a:p>
        </p:txBody>
      </p:sp>
      <p:sp>
        <p:nvSpPr>
          <p:cNvPr id="5" name="Freeform 5"/>
          <p:cNvSpPr/>
          <p:nvPr/>
        </p:nvSpPr>
        <p:spPr>
          <a:xfrm>
            <a:off x="16744526" y="1178558"/>
            <a:ext cx="1543474" cy="3032926"/>
          </a:xfrm>
          <a:custGeom>
            <a:avLst/>
            <a:gdLst/>
            <a:ahLst/>
            <a:cxnLst/>
            <a:rect l="l" t="t" r="r" b="b"/>
            <a:pathLst>
              <a:path w="3086948" h="3032926">
                <a:moveTo>
                  <a:pt x="0" y="0"/>
                </a:moveTo>
                <a:lnTo>
                  <a:pt x="3086948" y="0"/>
                </a:lnTo>
                <a:lnTo>
                  <a:pt x="3086948" y="3032926"/>
                </a:lnTo>
                <a:lnTo>
                  <a:pt x="0" y="3032926"/>
                </a:lnTo>
                <a:lnTo>
                  <a:pt x="0" y="0"/>
                </a:lnTo>
                <a:close/>
              </a:path>
            </a:pathLst>
          </a:custGeom>
          <a:blipFill>
            <a:blip r:embed="rId3">
              <a:extLst>
                <a:ext uri="{96DAC541-7B7A-43D3-8B79-37D633B846F1}">
                  <asvg:svgBlip xmlns="" xmlns:asvg="http://schemas.microsoft.com/office/drawing/2016/SVG/main" r:embed="rId4"/>
                </a:ext>
              </a:extLst>
            </a:blip>
            <a:srcRect/>
            <a:stretch>
              <a:fillRect r="-100000"/>
            </a:stretch>
          </a:blipFill>
        </p:spPr>
      </p:sp>
      <p:sp>
        <p:nvSpPr>
          <p:cNvPr id="6" name="Freeform 6"/>
          <p:cNvSpPr/>
          <p:nvPr/>
        </p:nvSpPr>
        <p:spPr>
          <a:xfrm>
            <a:off x="0" y="7953375"/>
            <a:ext cx="1979954" cy="1748364"/>
          </a:xfrm>
          <a:custGeom>
            <a:avLst/>
            <a:gdLst/>
            <a:ahLst/>
            <a:cxnLst/>
            <a:rect l="l" t="t" r="r" b="b"/>
            <a:pathLst>
              <a:path w="2753329" h="1748364">
                <a:moveTo>
                  <a:pt x="0" y="0"/>
                </a:moveTo>
                <a:lnTo>
                  <a:pt x="2753329" y="0"/>
                </a:lnTo>
                <a:lnTo>
                  <a:pt x="2753329" y="1748364"/>
                </a:lnTo>
                <a:lnTo>
                  <a:pt x="0" y="1748364"/>
                </a:lnTo>
                <a:lnTo>
                  <a:pt x="0" y="0"/>
                </a:lnTo>
                <a:close/>
              </a:path>
            </a:pathLst>
          </a:custGeom>
          <a:blipFill>
            <a:blip r:embed="rId5">
              <a:extLst>
                <a:ext uri="{96DAC541-7B7A-43D3-8B79-37D633B846F1}">
                  <asvg:svgBlip xmlns="" xmlns:asvg="http://schemas.microsoft.com/office/drawing/2016/SVG/main" r:embed="rId6"/>
                </a:ext>
              </a:extLst>
            </a:blip>
            <a:srcRect/>
            <a:stretch>
              <a:fillRect l="-39060"/>
            </a:stretch>
          </a:blipFill>
        </p:spPr>
      </p:sp>
      <p:pic>
        <p:nvPicPr>
          <p:cNvPr id="7" name="Image 6"/>
          <p:cNvPicPr>
            <a:picLocks noChangeAspect="1"/>
          </p:cNvPicPr>
          <p:nvPr/>
        </p:nvPicPr>
        <p:blipFill rotWithShape="1">
          <a:blip r:embed="rId7"/>
          <a:srcRect l="7311" t="4354" r="7390" b="27691"/>
          <a:stretch/>
        </p:blipFill>
        <p:spPr>
          <a:xfrm>
            <a:off x="7086600" y="5210175"/>
            <a:ext cx="2667000" cy="2743200"/>
          </a:xfrm>
          <a:prstGeom prst="rect">
            <a:avLst/>
          </a:prstGeom>
          <a:ln>
            <a:solidFill>
              <a:schemeClr val="tx1">
                <a:lumMod val="75000"/>
                <a:lumOff val="25000"/>
              </a:schemeClr>
            </a:solidFill>
          </a:ln>
        </p:spPr>
      </p:pic>
      <p:sp>
        <p:nvSpPr>
          <p:cNvPr id="3" name="Flèche courbée vers la gauche 2"/>
          <p:cNvSpPr/>
          <p:nvPr/>
        </p:nvSpPr>
        <p:spPr>
          <a:xfrm>
            <a:off x="10439400" y="6190696"/>
            <a:ext cx="516533" cy="782158"/>
          </a:xfrm>
          <a:prstGeom prst="curvedLeftArrow">
            <a:avLst>
              <a:gd name="adj1" fmla="val 0"/>
              <a:gd name="adj2" fmla="val 50000"/>
              <a:gd name="adj3" fmla="val 2500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11137336" y="5981610"/>
            <a:ext cx="5245664" cy="1200329"/>
          </a:xfrm>
          <a:prstGeom prst="rect">
            <a:avLst/>
          </a:prstGeom>
        </p:spPr>
        <p:txBody>
          <a:bodyPr wrap="square">
            <a:spAutoFit/>
          </a:bodyPr>
          <a:lstStyle/>
          <a:p>
            <a:pPr marL="342900" indent="-342900">
              <a:buFont typeface="Arial" panose="020B0604020202020204" pitchFamily="34" charset="0"/>
              <a:buChar char="•"/>
            </a:pPr>
            <a:r>
              <a:rPr lang="fr-FR" sz="2400" dirty="0" smtClean="0">
                <a:solidFill>
                  <a:schemeClr val="tx1">
                    <a:lumMod val="75000"/>
                    <a:lumOff val="25000"/>
                  </a:schemeClr>
                </a:solidFill>
              </a:rPr>
              <a:t>Questionnaire d’intention de candidature </a:t>
            </a:r>
          </a:p>
          <a:p>
            <a:pPr marL="342900" indent="-342900">
              <a:buFont typeface="Arial" panose="020B0604020202020204" pitchFamily="34" charset="0"/>
              <a:buChar char="•"/>
            </a:pPr>
            <a:r>
              <a:rPr lang="fr-FR" sz="2400" dirty="0" smtClean="0">
                <a:solidFill>
                  <a:schemeClr val="tx1">
                    <a:lumMod val="75000"/>
                    <a:lumOff val="25000"/>
                  </a:schemeClr>
                </a:solidFill>
              </a:rPr>
              <a:t>Fiche Word à remplir pour candidater</a:t>
            </a:r>
            <a:endParaRPr lang="fr-FR"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2" name="TextBox 2"/>
          <p:cNvSpPr txBox="1"/>
          <p:nvPr/>
        </p:nvSpPr>
        <p:spPr>
          <a:xfrm>
            <a:off x="2895676" y="1034499"/>
            <a:ext cx="12496800" cy="691408"/>
          </a:xfrm>
          <a:prstGeom prst="rect">
            <a:avLst/>
          </a:prstGeom>
        </p:spPr>
        <p:txBody>
          <a:bodyPr wrap="square" lIns="0" tIns="0" rIns="0" bIns="0" rtlCol="0" anchor="t">
            <a:spAutoFit/>
          </a:bodyPr>
          <a:lstStyle/>
          <a:p>
            <a:pPr marL="0" marR="0" lvl="0" indent="0" algn="ctr" defTabSz="914400" rtl="0" eaLnBrk="1" fontAlgn="auto" latinLnBrk="0" hangingPunct="1">
              <a:lnSpc>
                <a:spcPts val="5169"/>
              </a:lnSpc>
              <a:spcBef>
                <a:spcPts val="0"/>
              </a:spcBef>
              <a:spcAft>
                <a:spcPts val="0"/>
              </a:spcAft>
              <a:buClrTx/>
              <a:buSzTx/>
              <a:buFontTx/>
              <a:buNone/>
              <a:tabLst/>
              <a:defRPr/>
            </a:pPr>
            <a:r>
              <a:rPr kumimoji="0" lang="en-US" sz="6600" b="0" i="1" u="none" strike="noStrike" kern="1200" cap="none" spc="-340" normalizeH="0" baseline="0" noProof="0" dirty="0">
                <a:ln>
                  <a:noFill/>
                </a:ln>
                <a:solidFill>
                  <a:srgbClr val="303030"/>
                </a:solidFill>
                <a:effectLst/>
                <a:uLnTx/>
                <a:uFillTx/>
                <a:latin typeface="Playfair Display Italics"/>
                <a:ea typeface="Playfair Display Italics"/>
                <a:cs typeface="Playfair Display Italics"/>
                <a:sym typeface="Playfair Display Italics"/>
              </a:rPr>
              <a:t>Un peu </a:t>
            </a:r>
            <a:r>
              <a:rPr kumimoji="0" lang="en-US" sz="6600" b="0" i="1" u="none" strike="noStrike" kern="1200" cap="none" spc="-340" normalizeH="0" baseline="0" noProof="0" dirty="0" err="1">
                <a:ln>
                  <a:noFill/>
                </a:ln>
                <a:solidFill>
                  <a:srgbClr val="303030"/>
                </a:solidFill>
                <a:effectLst/>
                <a:uLnTx/>
                <a:uFillTx/>
                <a:latin typeface="Playfair Display Italics"/>
                <a:ea typeface="Playfair Display Italics"/>
                <a:cs typeface="Playfair Display Italics"/>
                <a:sym typeface="Playfair Display Italics"/>
              </a:rPr>
              <a:t>d’histoire</a:t>
            </a:r>
            <a:endParaRPr kumimoji="0" lang="en-US" sz="6600" b="0" i="1" u="none" strike="noStrike" kern="1200" cap="none" spc="-340" normalizeH="0" baseline="0" noProof="0" dirty="0">
              <a:ln>
                <a:noFill/>
              </a:ln>
              <a:solidFill>
                <a:srgbClr val="303030"/>
              </a:solidFill>
              <a:effectLst/>
              <a:uLnTx/>
              <a:uFillTx/>
              <a:latin typeface="Playfair Display Italics"/>
              <a:ea typeface="Playfair Display Italics"/>
              <a:cs typeface="Playfair Display Italics"/>
              <a:sym typeface="Playfair Display Italics"/>
            </a:endParaRPr>
          </a:p>
        </p:txBody>
      </p:sp>
      <p:sp>
        <p:nvSpPr>
          <p:cNvPr id="3" name="Pentagone 2"/>
          <p:cNvSpPr/>
          <p:nvPr/>
        </p:nvSpPr>
        <p:spPr>
          <a:xfrm>
            <a:off x="1213373" y="4174308"/>
            <a:ext cx="13908149" cy="3154745"/>
          </a:xfrm>
          <a:prstGeom prst="homePlate">
            <a:avLst>
              <a:gd name="adj" fmla="val 19191"/>
            </a:avLst>
          </a:prstGeom>
          <a:solidFill>
            <a:srgbClr val="7C9082"/>
          </a:solidFill>
          <a:ln>
            <a:solidFill>
              <a:srgbClr val="5A6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 name="Connecteur droit 3"/>
          <p:cNvCxnSpPr/>
          <p:nvPr/>
        </p:nvCxnSpPr>
        <p:spPr>
          <a:xfrm>
            <a:off x="1143000" y="4049577"/>
            <a:ext cx="0" cy="3340178"/>
          </a:xfrm>
          <a:prstGeom prst="line">
            <a:avLst/>
          </a:prstGeom>
          <a:ln/>
        </p:spPr>
        <p:style>
          <a:lnRef idx="2">
            <a:schemeClr val="dk1"/>
          </a:lnRef>
          <a:fillRef idx="0">
            <a:schemeClr val="dk1"/>
          </a:fillRef>
          <a:effectRef idx="1">
            <a:schemeClr val="dk1"/>
          </a:effectRef>
          <a:fontRef idx="minor">
            <a:schemeClr val="tx1"/>
          </a:fontRef>
        </p:style>
      </p:cxnSp>
      <p:sp>
        <p:nvSpPr>
          <p:cNvPr id="5" name="TextBox 6"/>
          <p:cNvSpPr txBox="1"/>
          <p:nvPr/>
        </p:nvSpPr>
        <p:spPr>
          <a:xfrm>
            <a:off x="2542367" y="7609253"/>
            <a:ext cx="1831481"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87" normalizeH="0" baseline="0" noProof="0" dirty="0">
                <a:ln>
                  <a:noFill/>
                </a:ln>
                <a:solidFill>
                  <a:prstClr val="black">
                    <a:lumMod val="75000"/>
                    <a:lumOff val="25000"/>
                  </a:prstClr>
                </a:solidFill>
                <a:effectLst/>
                <a:uLnTx/>
                <a:uFillTx/>
                <a:latin typeface="Public Sans"/>
                <a:ea typeface="Public Sans"/>
                <a:cs typeface="Public Sans"/>
                <a:sym typeface="Public Sans"/>
              </a:rPr>
              <a:t>Découverte du VIH</a:t>
            </a:r>
          </a:p>
        </p:txBody>
      </p:sp>
      <p:cxnSp>
        <p:nvCxnSpPr>
          <p:cNvPr id="6" name="Connecteur droit 5"/>
          <p:cNvCxnSpPr/>
          <p:nvPr/>
        </p:nvCxnSpPr>
        <p:spPr>
          <a:xfrm flipH="1">
            <a:off x="2859441" y="3086100"/>
            <a:ext cx="10269" cy="4191000"/>
          </a:xfrm>
          <a:prstGeom prst="line">
            <a:avLst/>
          </a:prstGeom>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135786" y="3118703"/>
            <a:ext cx="2609343" cy="83099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Début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d’une</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mobilisation</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citoyenne</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et associative </a:t>
            </a:r>
            <a:r>
              <a:rPr kumimoji="0" lang="en-US" sz="1800" b="1" i="0" u="none" strike="noStrike" kern="1200" cap="none" spc="-87" normalizeH="0" baseline="0" noProof="0" dirty="0">
                <a:ln>
                  <a:noFill/>
                </a:ln>
                <a:solidFill>
                  <a:srgbClr val="303030"/>
                </a:solidFill>
                <a:effectLst/>
                <a:uLnTx/>
                <a:uFillTx/>
                <a:latin typeface="Public Sans"/>
                <a:ea typeface="Public Sans"/>
                <a:cs typeface="Public Sans"/>
                <a:sym typeface="Public Sans"/>
              </a:rPr>
              <a:t>AIDES 1984</a:t>
            </a:r>
          </a:p>
        </p:txBody>
      </p:sp>
      <p:cxnSp>
        <p:nvCxnSpPr>
          <p:cNvPr id="8" name="Connecteur droit 7"/>
          <p:cNvCxnSpPr/>
          <p:nvPr/>
        </p:nvCxnSpPr>
        <p:spPr>
          <a:xfrm flipH="1">
            <a:off x="2480958" y="4174308"/>
            <a:ext cx="27834" cy="3729298"/>
          </a:xfrm>
          <a:prstGeom prst="line">
            <a:avLst/>
          </a:prstGeom>
          <a:ln/>
        </p:spPr>
        <p:style>
          <a:lnRef idx="2">
            <a:schemeClr val="dk1"/>
          </a:lnRef>
          <a:fillRef idx="0">
            <a:schemeClr val="dk1"/>
          </a:fillRef>
          <a:effectRef idx="1">
            <a:schemeClr val="dk1"/>
          </a:effectRef>
          <a:fontRef idx="minor">
            <a:schemeClr val="tx1"/>
          </a:fontRef>
        </p:style>
      </p:cxnSp>
      <p:sp>
        <p:nvSpPr>
          <p:cNvPr id="9" name="TextBox 6"/>
          <p:cNvSpPr txBox="1"/>
          <p:nvPr/>
        </p:nvSpPr>
        <p:spPr>
          <a:xfrm rot="16200000">
            <a:off x="-574448" y="6110346"/>
            <a:ext cx="3094312" cy="246221"/>
          </a:xfrm>
          <a:prstGeom prst="rect">
            <a:avLst/>
          </a:prstGeom>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Début de </a:t>
            </a:r>
            <a:r>
              <a:rPr kumimoji="0" lang="en-US" sz="16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l’épidémie</a:t>
            </a:r>
            <a:r>
              <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a:t>
            </a:r>
            <a:r>
              <a:rPr kumimoji="0" lang="en-US" sz="16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sida</a:t>
            </a:r>
            <a:endParaRPr kumimoji="0" lang="en-US" sz="1600" b="0" i="0" u="none" strike="noStrike" kern="1200" cap="none" spc="-87" normalizeH="0" baseline="0" noProof="0" dirty="0">
              <a:ln>
                <a:noFill/>
              </a:ln>
              <a:solidFill>
                <a:srgbClr val="303030"/>
              </a:solidFill>
              <a:effectLst/>
              <a:uLnTx/>
              <a:uFillTx/>
              <a:latin typeface="Public Sans"/>
              <a:ea typeface="Public Sans"/>
              <a:cs typeface="Public Sans"/>
              <a:sym typeface="Public Sans"/>
            </a:endParaRPr>
          </a:p>
        </p:txBody>
      </p:sp>
      <p:cxnSp>
        <p:nvCxnSpPr>
          <p:cNvPr id="10" name="Connecteur droit 9"/>
          <p:cNvCxnSpPr/>
          <p:nvPr/>
        </p:nvCxnSpPr>
        <p:spPr>
          <a:xfrm>
            <a:off x="7391400" y="2626124"/>
            <a:ext cx="0" cy="4648200"/>
          </a:xfrm>
          <a:prstGeom prst="line">
            <a:avLst/>
          </a:prstGeom>
          <a:ln/>
        </p:spPr>
        <p:style>
          <a:lnRef idx="2">
            <a:schemeClr val="dk1"/>
          </a:lnRef>
          <a:fillRef idx="0">
            <a:schemeClr val="dk1"/>
          </a:fillRef>
          <a:effectRef idx="1">
            <a:schemeClr val="dk1"/>
          </a:effectRef>
          <a:fontRef idx="minor">
            <a:schemeClr val="tx1"/>
          </a:fontRef>
        </p:style>
      </p:cxnSp>
      <p:cxnSp>
        <p:nvCxnSpPr>
          <p:cNvPr id="11" name="Connecteur droit 10"/>
          <p:cNvCxnSpPr/>
          <p:nvPr/>
        </p:nvCxnSpPr>
        <p:spPr>
          <a:xfrm>
            <a:off x="8953655" y="3605966"/>
            <a:ext cx="0" cy="3692542"/>
          </a:xfrm>
          <a:prstGeom prst="line">
            <a:avLst/>
          </a:prstGeom>
          <a:ln/>
        </p:spPr>
        <p:style>
          <a:lnRef idx="2">
            <a:schemeClr val="dk1"/>
          </a:lnRef>
          <a:fillRef idx="0">
            <a:schemeClr val="dk1"/>
          </a:fillRef>
          <a:effectRef idx="1">
            <a:schemeClr val="dk1"/>
          </a:effectRef>
          <a:fontRef idx="minor">
            <a:schemeClr val="tx1"/>
          </a:fontRef>
        </p:style>
      </p:cxnSp>
      <p:sp>
        <p:nvSpPr>
          <p:cNvPr id="12" name="TextBox 6"/>
          <p:cNvSpPr txBox="1"/>
          <p:nvPr/>
        </p:nvSpPr>
        <p:spPr>
          <a:xfrm>
            <a:off x="9037672" y="2546827"/>
            <a:ext cx="1981045" cy="83099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1ères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campagnes</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de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sensibilisation</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 SIDACTION</a:t>
            </a:r>
          </a:p>
        </p:txBody>
      </p:sp>
      <p:sp>
        <p:nvSpPr>
          <p:cNvPr id="13" name="TextBox 6"/>
          <p:cNvSpPr txBox="1"/>
          <p:nvPr/>
        </p:nvSpPr>
        <p:spPr>
          <a:xfrm>
            <a:off x="7362171" y="2012854"/>
            <a:ext cx="2216333"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Le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ruban</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rouge</a:t>
            </a:r>
          </a:p>
        </p:txBody>
      </p:sp>
      <p:cxnSp>
        <p:nvCxnSpPr>
          <p:cNvPr id="14" name="Connecteur droit 13"/>
          <p:cNvCxnSpPr/>
          <p:nvPr/>
        </p:nvCxnSpPr>
        <p:spPr>
          <a:xfrm flipH="1">
            <a:off x="5391034" y="4186250"/>
            <a:ext cx="14488" cy="4200466"/>
          </a:xfrm>
          <a:prstGeom prst="line">
            <a:avLst/>
          </a:prstGeom>
          <a:ln w="76200"/>
        </p:spPr>
        <p:style>
          <a:lnRef idx="2">
            <a:schemeClr val="dk1"/>
          </a:lnRef>
          <a:fillRef idx="0">
            <a:schemeClr val="dk1"/>
          </a:fillRef>
          <a:effectRef idx="1">
            <a:schemeClr val="dk1"/>
          </a:effectRef>
          <a:fontRef idx="minor">
            <a:schemeClr val="tx1"/>
          </a:fontRef>
        </p:style>
      </p:cxnSp>
      <p:sp>
        <p:nvSpPr>
          <p:cNvPr id="15" name="TextBox 6"/>
          <p:cNvSpPr txBox="1"/>
          <p:nvPr/>
        </p:nvSpPr>
        <p:spPr>
          <a:xfrm>
            <a:off x="5700776" y="7832485"/>
            <a:ext cx="2364284" cy="116955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Premiers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traitements</a:t>
            </a:r>
            <a:endPar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Création</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de </a:t>
            </a:r>
            <a:r>
              <a:rPr kumimoji="0" lang="en-US" sz="1800" b="0"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l’ANRS</a:t>
            </a: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 1998 &amp; </a:t>
            </a:r>
            <a:r>
              <a:rPr kumimoji="0" lang="en-US" sz="2000" b="1" i="0" u="none" strike="noStrike" kern="1200" cap="none" spc="-87" normalizeH="0" baseline="0" noProof="0" dirty="0" err="1">
                <a:ln>
                  <a:noFill/>
                </a:ln>
                <a:solidFill>
                  <a:srgbClr val="303030"/>
                </a:solidFill>
                <a:effectLst/>
                <a:uLnTx/>
                <a:uFillTx/>
                <a:latin typeface="Public Sans"/>
                <a:ea typeface="Public Sans"/>
                <a:cs typeface="Public Sans"/>
                <a:sym typeface="Public Sans"/>
              </a:rPr>
              <a:t>Création</a:t>
            </a:r>
            <a:r>
              <a:rPr kumimoji="0" lang="en-US" sz="2000" b="1" i="0" u="none" strike="noStrike" kern="1200" cap="none" spc="-87" normalizeH="0" baseline="0" noProof="0" dirty="0">
                <a:ln>
                  <a:noFill/>
                </a:ln>
                <a:solidFill>
                  <a:srgbClr val="303030"/>
                </a:solidFill>
                <a:effectLst/>
                <a:uLnTx/>
                <a:uFillTx/>
                <a:latin typeface="Public Sans"/>
                <a:ea typeface="Public Sans"/>
                <a:cs typeface="Public Sans"/>
                <a:sym typeface="Public Sans"/>
              </a:rPr>
              <a:t> des C.I.S.I.H 1989</a:t>
            </a:r>
          </a:p>
        </p:txBody>
      </p:sp>
      <p:sp>
        <p:nvSpPr>
          <p:cNvPr id="16" name="TextBox 6"/>
          <p:cNvSpPr txBox="1"/>
          <p:nvPr/>
        </p:nvSpPr>
        <p:spPr>
          <a:xfrm>
            <a:off x="11384084" y="5615255"/>
            <a:ext cx="2014524" cy="24622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87" normalizeH="0" baseline="0" noProof="0" dirty="0">
                <a:ln>
                  <a:noFill/>
                </a:ln>
                <a:solidFill>
                  <a:prstClr val="black"/>
                </a:solidFill>
                <a:effectLst/>
                <a:uLnTx/>
                <a:uFillTx/>
                <a:latin typeface="Public Sans"/>
                <a:ea typeface="Public Sans"/>
                <a:cs typeface="Public Sans"/>
                <a:sym typeface="Public Sans"/>
              </a:rPr>
              <a:t>2005 - 2007</a:t>
            </a:r>
          </a:p>
        </p:txBody>
      </p:sp>
      <p:cxnSp>
        <p:nvCxnSpPr>
          <p:cNvPr id="17" name="Connecteur droit 16"/>
          <p:cNvCxnSpPr>
            <a:cxnSpLocks/>
          </p:cNvCxnSpPr>
          <p:nvPr/>
        </p:nvCxnSpPr>
        <p:spPr>
          <a:xfrm>
            <a:off x="11582400" y="4173448"/>
            <a:ext cx="0" cy="4894165"/>
          </a:xfrm>
          <a:prstGeom prst="line">
            <a:avLst/>
          </a:prstGeom>
          <a:ln/>
        </p:spPr>
        <p:style>
          <a:lnRef idx="2">
            <a:schemeClr val="dk1"/>
          </a:lnRef>
          <a:fillRef idx="0">
            <a:schemeClr val="dk1"/>
          </a:fillRef>
          <a:effectRef idx="1">
            <a:schemeClr val="dk1"/>
          </a:effectRef>
          <a:fontRef idx="minor">
            <a:schemeClr val="tx1"/>
          </a:fontRef>
        </p:style>
      </p:cxnSp>
      <p:sp>
        <p:nvSpPr>
          <p:cNvPr id="18" name="TextBox 6"/>
          <p:cNvSpPr txBox="1"/>
          <p:nvPr/>
        </p:nvSpPr>
        <p:spPr>
          <a:xfrm>
            <a:off x="11871295" y="8652114"/>
            <a:ext cx="2364284" cy="83099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87" normalizeH="0" baseline="0" noProof="0" dirty="0">
                <a:ln>
                  <a:noFill/>
                </a:ln>
                <a:solidFill>
                  <a:srgbClr val="303030"/>
                </a:solidFill>
                <a:effectLst/>
                <a:uLnTx/>
                <a:uFillTx/>
                <a:latin typeface="Public Sans"/>
                <a:ea typeface="Public Sans"/>
                <a:cs typeface="Public Sans"/>
                <a:sym typeface="Public Sans"/>
              </a:rPr>
              <a:t>Implantation  du COREVIH Auvergne-Loire</a:t>
            </a:r>
          </a:p>
        </p:txBody>
      </p:sp>
      <p:sp>
        <p:nvSpPr>
          <p:cNvPr id="19" name="ZoneTexte 18">
            <a:extLst>
              <a:ext uri="{FF2B5EF4-FFF2-40B4-BE49-F238E27FC236}">
                <a16:creationId xmlns:a16="http://schemas.microsoft.com/office/drawing/2014/main" id="{E20B48FE-736D-F040-2F95-8850D03F3A59}"/>
              </a:ext>
            </a:extLst>
          </p:cNvPr>
          <p:cNvSpPr txBox="1"/>
          <p:nvPr/>
        </p:nvSpPr>
        <p:spPr>
          <a:xfrm>
            <a:off x="1902492" y="5761355"/>
            <a:ext cx="672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1983</a:t>
            </a:r>
          </a:p>
        </p:txBody>
      </p:sp>
      <p:sp>
        <p:nvSpPr>
          <p:cNvPr id="20" name="ZoneTexte 19">
            <a:extLst>
              <a:ext uri="{FF2B5EF4-FFF2-40B4-BE49-F238E27FC236}">
                <a16:creationId xmlns:a16="http://schemas.microsoft.com/office/drawing/2014/main" id="{95002AAF-324C-65FC-4203-CE1E7846014C}"/>
              </a:ext>
            </a:extLst>
          </p:cNvPr>
          <p:cNvSpPr txBox="1"/>
          <p:nvPr/>
        </p:nvSpPr>
        <p:spPr>
          <a:xfrm>
            <a:off x="5604027" y="5761355"/>
            <a:ext cx="11913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1987-1899</a:t>
            </a:r>
          </a:p>
        </p:txBody>
      </p:sp>
      <p:sp>
        <p:nvSpPr>
          <p:cNvPr id="21" name="ZoneTexte 20">
            <a:extLst>
              <a:ext uri="{FF2B5EF4-FFF2-40B4-BE49-F238E27FC236}">
                <a16:creationId xmlns:a16="http://schemas.microsoft.com/office/drawing/2014/main" id="{9858F32A-B253-2811-2BC2-4413F4710750}"/>
              </a:ext>
            </a:extLst>
          </p:cNvPr>
          <p:cNvSpPr txBox="1"/>
          <p:nvPr/>
        </p:nvSpPr>
        <p:spPr>
          <a:xfrm>
            <a:off x="9061268" y="5829300"/>
            <a:ext cx="652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1994</a:t>
            </a:r>
          </a:p>
        </p:txBody>
      </p:sp>
      <p:sp>
        <p:nvSpPr>
          <p:cNvPr id="22" name="ZoneTexte 21">
            <a:extLst>
              <a:ext uri="{FF2B5EF4-FFF2-40B4-BE49-F238E27FC236}">
                <a16:creationId xmlns:a16="http://schemas.microsoft.com/office/drawing/2014/main" id="{6B3DDA21-D8D2-93BA-71D8-89F1B93DD5BD}"/>
              </a:ext>
            </a:extLst>
          </p:cNvPr>
          <p:cNvSpPr txBox="1"/>
          <p:nvPr/>
        </p:nvSpPr>
        <p:spPr>
          <a:xfrm>
            <a:off x="7620000" y="5810766"/>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1991</a:t>
            </a:r>
          </a:p>
        </p:txBody>
      </p:sp>
      <p:sp>
        <p:nvSpPr>
          <p:cNvPr id="23" name="ZoneTexte 22">
            <a:extLst>
              <a:ext uri="{FF2B5EF4-FFF2-40B4-BE49-F238E27FC236}">
                <a16:creationId xmlns:a16="http://schemas.microsoft.com/office/drawing/2014/main" id="{B9DE83A3-AB4F-49AD-7F02-703BFA860ED4}"/>
              </a:ext>
            </a:extLst>
          </p:cNvPr>
          <p:cNvSpPr txBox="1"/>
          <p:nvPr/>
        </p:nvSpPr>
        <p:spPr>
          <a:xfrm>
            <a:off x="3124157" y="5836166"/>
            <a:ext cx="1588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Vaincre le SIDA</a:t>
            </a:r>
          </a:p>
        </p:txBody>
      </p:sp>
      <p:sp>
        <p:nvSpPr>
          <p:cNvPr id="24" name="ZoneTexte 23">
            <a:extLst>
              <a:ext uri="{FF2B5EF4-FFF2-40B4-BE49-F238E27FC236}">
                <a16:creationId xmlns:a16="http://schemas.microsoft.com/office/drawing/2014/main" id="{3054D01F-A8BD-41F8-E945-A673E1F6CEE5}"/>
              </a:ext>
            </a:extLst>
          </p:cNvPr>
          <p:cNvSpPr txBox="1"/>
          <p:nvPr/>
        </p:nvSpPr>
        <p:spPr>
          <a:xfrm>
            <a:off x="11369588" y="2789556"/>
            <a:ext cx="259080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87" normalizeH="0" baseline="0" noProof="0" dirty="0" err="1">
                <a:ln>
                  <a:noFill/>
                </a:ln>
                <a:solidFill>
                  <a:prstClr val="black">
                    <a:lumMod val="75000"/>
                    <a:lumOff val="25000"/>
                  </a:prstClr>
                </a:solidFill>
                <a:effectLst/>
                <a:uLnTx/>
                <a:uFillTx/>
                <a:latin typeface="Public Sans"/>
                <a:ea typeface="Public Sans"/>
                <a:cs typeface="Public Sans"/>
                <a:sym typeface="Public Sans"/>
              </a:rPr>
              <a:t>Création</a:t>
            </a:r>
            <a:r>
              <a:rPr kumimoji="0" lang="en-US" sz="1800" b="1" i="0" u="none" strike="noStrike" kern="1200" cap="none" spc="-87" normalizeH="0" baseline="0" noProof="0" dirty="0">
                <a:ln>
                  <a:noFill/>
                </a:ln>
                <a:solidFill>
                  <a:prstClr val="black">
                    <a:lumMod val="75000"/>
                    <a:lumOff val="25000"/>
                  </a:prstClr>
                </a:solidFill>
                <a:effectLst/>
                <a:uLnTx/>
                <a:uFillTx/>
                <a:latin typeface="Public Sans"/>
                <a:ea typeface="Public Sans"/>
                <a:cs typeface="Public Sans"/>
                <a:sym typeface="Public Sans"/>
              </a:rPr>
              <a:t> des COREVIH</a:t>
            </a:r>
          </a:p>
        </p:txBody>
      </p:sp>
      <p:cxnSp>
        <p:nvCxnSpPr>
          <p:cNvPr id="25" name="Connecteur droit 24">
            <a:extLst>
              <a:ext uri="{FF2B5EF4-FFF2-40B4-BE49-F238E27FC236}">
                <a16:creationId xmlns:a16="http://schemas.microsoft.com/office/drawing/2014/main" id="{B5A6E2F2-8AC1-5C06-6F00-6C6EE416780F}"/>
              </a:ext>
            </a:extLst>
          </p:cNvPr>
          <p:cNvCxnSpPr/>
          <p:nvPr/>
        </p:nvCxnSpPr>
        <p:spPr>
          <a:xfrm>
            <a:off x="11201400" y="3377824"/>
            <a:ext cx="0" cy="39206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76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28" name="TextBox 2"/>
          <p:cNvSpPr txBox="1"/>
          <p:nvPr/>
        </p:nvSpPr>
        <p:spPr>
          <a:xfrm>
            <a:off x="2895676" y="1034499"/>
            <a:ext cx="12496800" cy="691408"/>
          </a:xfrm>
          <a:prstGeom prst="rect">
            <a:avLst/>
          </a:prstGeom>
        </p:spPr>
        <p:txBody>
          <a:bodyPr wrap="square" lIns="0" tIns="0" rIns="0" bIns="0" rtlCol="0" anchor="t">
            <a:spAutoFit/>
          </a:bodyPr>
          <a:lstStyle/>
          <a:p>
            <a:pPr marL="0" marR="0" lvl="0" indent="0" algn="ctr" defTabSz="914400" rtl="0" eaLnBrk="1" fontAlgn="auto" latinLnBrk="0" hangingPunct="1">
              <a:lnSpc>
                <a:spcPts val="5169"/>
              </a:lnSpc>
              <a:spcBef>
                <a:spcPts val="0"/>
              </a:spcBef>
              <a:spcAft>
                <a:spcPts val="0"/>
              </a:spcAft>
              <a:buClrTx/>
              <a:buSzTx/>
              <a:buFontTx/>
              <a:buNone/>
              <a:tabLst/>
              <a:defRPr/>
            </a:pPr>
            <a:r>
              <a:rPr kumimoji="0" lang="en-US" sz="6600" b="0" i="1" u="none" strike="noStrike" kern="1200" cap="none" spc="-340" normalizeH="0" baseline="0" noProof="0" dirty="0" smtClean="0">
                <a:ln>
                  <a:noFill/>
                </a:ln>
                <a:solidFill>
                  <a:srgbClr val="303030"/>
                </a:solidFill>
                <a:effectLst/>
                <a:uLnTx/>
                <a:uFillTx/>
                <a:latin typeface="Playfair Display Italics"/>
                <a:ea typeface="Playfair Display Italics"/>
                <a:cs typeface="Playfair Display Italics"/>
                <a:sym typeface="Playfair Display Italics"/>
              </a:rPr>
              <a:t>Le COREVIH Auvergne Loire</a:t>
            </a:r>
            <a:endParaRPr kumimoji="0" lang="en-US" sz="6600" b="0" i="1" u="none" strike="noStrike" kern="1200" cap="none" spc="-340" normalizeH="0" baseline="0" noProof="0" dirty="0">
              <a:ln>
                <a:noFill/>
              </a:ln>
              <a:solidFill>
                <a:srgbClr val="303030"/>
              </a:solidFill>
              <a:effectLst/>
              <a:uLnTx/>
              <a:uFillTx/>
              <a:latin typeface="Playfair Display Italics"/>
              <a:ea typeface="Playfair Display Italics"/>
              <a:cs typeface="Playfair Display Italics"/>
              <a:sym typeface="Playfair Display Italics"/>
            </a:endParaRPr>
          </a:p>
        </p:txBody>
      </p:sp>
      <p:sp>
        <p:nvSpPr>
          <p:cNvPr id="29" name="Rectangle 28"/>
          <p:cNvSpPr/>
          <p:nvPr/>
        </p:nvSpPr>
        <p:spPr>
          <a:xfrm>
            <a:off x="633815" y="5281162"/>
            <a:ext cx="8510261" cy="954107"/>
          </a:xfrm>
          <a:prstGeom prst="rect">
            <a:avLst/>
          </a:prstGeom>
          <a:solidFill>
            <a:srgbClr val="C2D4BB"/>
          </a:solidFill>
          <a:ln>
            <a:solidFill>
              <a:srgbClr val="64685A"/>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smtClean="0">
                <a:solidFill>
                  <a:prstClr val="black">
                    <a:lumMod val="75000"/>
                    <a:lumOff val="25000"/>
                  </a:prstClr>
                </a:solidFill>
              </a:rPr>
              <a:t>Connaitre la </a:t>
            </a:r>
            <a:r>
              <a:rPr kumimoji="0" lang="fr-FR" sz="2800" b="1" i="0" u="none" strike="noStrike" kern="1200" cap="none" spc="0" normalizeH="0" baseline="0" noProof="0" dirty="0" smtClean="0">
                <a:ln>
                  <a:noFill/>
                </a:ln>
                <a:solidFill>
                  <a:prstClr val="black">
                    <a:lumMod val="75000"/>
                    <a:lumOff val="25000"/>
                  </a:prstClr>
                </a:solidFill>
                <a:effectLst/>
                <a:uLnTx/>
                <a:uFillTx/>
              </a:rPr>
              <a:t>dynamique de l’épidémie sur notre territoire grâce à des indicateurs précis </a:t>
            </a:r>
            <a:endParaRPr kumimoji="0" lang="fr-FR" sz="2800" b="1" i="0" u="none" strike="noStrike" kern="1200" cap="none" spc="0" normalizeH="0" baseline="0" noProof="0" dirty="0">
              <a:ln>
                <a:noFill/>
              </a:ln>
              <a:solidFill>
                <a:prstClr val="black">
                  <a:lumMod val="75000"/>
                  <a:lumOff val="25000"/>
                </a:prstClr>
              </a:solidFill>
              <a:effectLst/>
              <a:uLnTx/>
              <a:uFillTx/>
            </a:endParaRPr>
          </a:p>
        </p:txBody>
      </p:sp>
      <p:sp>
        <p:nvSpPr>
          <p:cNvPr id="30" name="TextBox 6"/>
          <p:cNvSpPr txBox="1"/>
          <p:nvPr/>
        </p:nvSpPr>
        <p:spPr>
          <a:xfrm>
            <a:off x="786176" y="6486127"/>
            <a:ext cx="8357900" cy="1477328"/>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Cascades de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soin</a:t>
            </a:r>
            <a:endPar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Nombre</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de découvertes de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séropositivité</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en</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fonction</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des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caractérisques</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sociodémographiques</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précises)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Nombres</a:t>
            </a: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 de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dépistage</a:t>
            </a:r>
            <a:endPar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endParaRPr>
          </a:p>
        </p:txBody>
      </p:sp>
      <p:sp>
        <p:nvSpPr>
          <p:cNvPr id="3" name="Rectangle 2"/>
          <p:cNvSpPr/>
          <p:nvPr/>
        </p:nvSpPr>
        <p:spPr>
          <a:xfrm>
            <a:off x="914476" y="2857866"/>
            <a:ext cx="16459200" cy="1077218"/>
          </a:xfrm>
          <a:prstGeom prst="rect">
            <a:avLst/>
          </a:prstGeom>
        </p:spPr>
        <p:txBody>
          <a:bodyPr wrap="square">
            <a:spAutoFit/>
          </a:bodyPr>
          <a:lstStyle/>
          <a:p>
            <a:pPr lvl="0" algn="ctr"/>
            <a:r>
              <a:rPr lang="fr-FR" sz="3200" dirty="0">
                <a:solidFill>
                  <a:prstClr val="black">
                    <a:lumMod val="75000"/>
                    <a:lumOff val="25000"/>
                  </a:prstClr>
                </a:solidFill>
              </a:rPr>
              <a:t>Les </a:t>
            </a:r>
            <a:r>
              <a:rPr lang="fr-FR" sz="3200" dirty="0">
                <a:solidFill>
                  <a:schemeClr val="tx1">
                    <a:lumMod val="75000"/>
                    <a:lumOff val="25000"/>
                  </a:schemeClr>
                </a:solidFill>
              </a:rPr>
              <a:t>CISIH</a:t>
            </a:r>
            <a:r>
              <a:rPr lang="fr-FR" sz="3200" dirty="0">
                <a:solidFill>
                  <a:prstClr val="black">
                    <a:lumMod val="75000"/>
                    <a:lumOff val="25000"/>
                  </a:prstClr>
                </a:solidFill>
              </a:rPr>
              <a:t> puis les COREVIH ont permis des avancées majeures dans la prise en charge de l’épidémie VIH Sida. </a:t>
            </a:r>
          </a:p>
        </p:txBody>
      </p:sp>
      <p:sp>
        <p:nvSpPr>
          <p:cNvPr id="4" name="Flèche droite 3"/>
          <p:cNvSpPr/>
          <p:nvPr/>
        </p:nvSpPr>
        <p:spPr>
          <a:xfrm>
            <a:off x="9681487" y="6691391"/>
            <a:ext cx="1219200" cy="685800"/>
          </a:xfrm>
          <a:prstGeom prst="rightArrow">
            <a:avLst/>
          </a:prstGeom>
          <a:solidFill>
            <a:srgbClr val="C2D4B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1510287" y="5101132"/>
            <a:ext cx="5791200" cy="1384995"/>
          </a:xfrm>
          <a:prstGeom prst="rect">
            <a:avLst/>
          </a:prstGeom>
          <a:noFill/>
          <a:ln>
            <a:solidFill>
              <a:srgbClr val="64685A"/>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smtClean="0">
                <a:solidFill>
                  <a:prstClr val="black">
                    <a:lumMod val="75000"/>
                    <a:lumOff val="25000"/>
                  </a:prstClr>
                </a:solidFill>
              </a:rPr>
              <a:t>Mettre en place des actions cohérentes par rapport aux besoins relevés</a:t>
            </a:r>
            <a:endParaRPr kumimoji="0" lang="fr-FR" sz="2800" b="1" i="0" u="none" strike="noStrike" kern="1200" cap="none" spc="0" normalizeH="0" baseline="0" noProof="0" dirty="0">
              <a:ln>
                <a:noFill/>
              </a:ln>
              <a:solidFill>
                <a:prstClr val="black">
                  <a:lumMod val="75000"/>
                  <a:lumOff val="25000"/>
                </a:prstClr>
              </a:solidFill>
              <a:effectLst/>
              <a:uLnTx/>
              <a:uFillTx/>
            </a:endParaRPr>
          </a:p>
        </p:txBody>
      </p:sp>
      <p:sp>
        <p:nvSpPr>
          <p:cNvPr id="12" name="TextBox 6"/>
          <p:cNvSpPr txBox="1"/>
          <p:nvPr/>
        </p:nvSpPr>
        <p:spPr>
          <a:xfrm>
            <a:off x="11542372" y="6842778"/>
            <a:ext cx="5759116" cy="1107996"/>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rPr>
              <a:t>2 </a:t>
            </a:r>
            <a:r>
              <a:rPr kumimoji="0" lang="en-US" sz="2400" b="0" i="0" u="none" strike="noStrike" kern="1200" cap="none" spc="-87" normalizeH="0" baseline="0" noProof="0" dirty="0" err="1" smtClean="0">
                <a:ln>
                  <a:noFill/>
                </a:ln>
                <a:solidFill>
                  <a:prstClr val="black">
                    <a:lumMod val="75000"/>
                    <a:lumOff val="25000"/>
                  </a:prstClr>
                </a:solidFill>
                <a:effectLst/>
                <a:uLnTx/>
                <a:uFillTx/>
                <a:ea typeface="Public Sans"/>
                <a:cs typeface="Public Sans"/>
                <a:sym typeface="Public Sans"/>
              </a:rPr>
              <a:t>objectifs</a:t>
            </a:r>
            <a:r>
              <a:rPr kumimoji="0" lang="en-US" sz="2400" b="0" i="0" u="none" strike="noStrike" kern="1200" cap="none" spc="-87" normalizeH="0" noProof="0" dirty="0" smtClean="0">
                <a:ln>
                  <a:noFill/>
                </a:ln>
                <a:solidFill>
                  <a:prstClr val="black">
                    <a:lumMod val="75000"/>
                    <a:lumOff val="25000"/>
                  </a:prstClr>
                </a:solidFill>
                <a:effectLst/>
                <a:uLnTx/>
                <a:uFillTx/>
                <a:ea typeface="Public Sans"/>
                <a:cs typeface="Public Sans"/>
                <a:sym typeface="Public Sans"/>
              </a:rPr>
              <a:t> </a:t>
            </a:r>
            <a:r>
              <a:rPr kumimoji="0" lang="en-US" sz="2400" b="0" i="0" u="none" strike="noStrike" kern="1200" cap="none" spc="-87" normalizeH="0" noProof="0" dirty="0" err="1" smtClean="0">
                <a:ln>
                  <a:noFill/>
                </a:ln>
                <a:solidFill>
                  <a:prstClr val="black">
                    <a:lumMod val="75000"/>
                    <a:lumOff val="25000"/>
                  </a:prstClr>
                </a:solidFill>
                <a:effectLst/>
                <a:uLnTx/>
                <a:uFillTx/>
                <a:ea typeface="Public Sans"/>
                <a:cs typeface="Public Sans"/>
                <a:sym typeface="Public Sans"/>
              </a:rPr>
              <a:t>fixés</a:t>
            </a:r>
            <a:endParaRPr kumimoji="0" lang="en-US" sz="2400" b="0" i="0" u="none" strike="noStrike" kern="1200" cap="none" spc="-87" normalizeH="0" noProof="0" dirty="0" smtClean="0">
              <a:ln>
                <a:noFill/>
              </a:ln>
              <a:solidFill>
                <a:prstClr val="black">
                  <a:lumMod val="75000"/>
                  <a:lumOff val="25000"/>
                </a:prstClr>
              </a:solidFill>
              <a:effectLst/>
              <a:uLnTx/>
              <a:uFillTx/>
              <a:ea typeface="Public Sans"/>
              <a:cs typeface="Public Sans"/>
              <a:sym typeface="Public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spc="-87" dirty="0" err="1" smtClean="0">
                <a:solidFill>
                  <a:prstClr val="black">
                    <a:lumMod val="75000"/>
                    <a:lumOff val="25000"/>
                  </a:prstClr>
                </a:solidFill>
                <a:ea typeface="Public Sans"/>
                <a:cs typeface="Public Sans"/>
                <a:sym typeface="Public Sans"/>
              </a:rPr>
              <a:t>Une</a:t>
            </a:r>
            <a:r>
              <a:rPr lang="en-US" sz="2400" spc="-87" dirty="0" smtClean="0">
                <a:solidFill>
                  <a:prstClr val="black">
                    <a:lumMod val="75000"/>
                    <a:lumOff val="25000"/>
                  </a:prstClr>
                </a:solidFill>
                <a:ea typeface="Public Sans"/>
                <a:cs typeface="Public Sans"/>
                <a:sym typeface="Public Sans"/>
              </a:rPr>
              <a:t> multitude </a:t>
            </a:r>
            <a:r>
              <a:rPr lang="en-US" sz="2400" spc="-87" dirty="0" err="1" smtClean="0">
                <a:solidFill>
                  <a:prstClr val="black">
                    <a:lumMod val="75000"/>
                    <a:lumOff val="25000"/>
                  </a:prstClr>
                </a:solidFill>
                <a:ea typeface="Public Sans"/>
                <a:cs typeface="Public Sans"/>
                <a:sym typeface="Public Sans"/>
              </a:rPr>
              <a:t>d’actions</a:t>
            </a:r>
            <a:r>
              <a:rPr lang="en-US" sz="2400" spc="-87" dirty="0" smtClean="0">
                <a:solidFill>
                  <a:prstClr val="black">
                    <a:lumMod val="75000"/>
                    <a:lumOff val="25000"/>
                  </a:prstClr>
                </a:solidFill>
                <a:ea typeface="Public Sans"/>
                <a:cs typeface="Public Sans"/>
                <a:sym typeface="Public Sans"/>
              </a:rPr>
              <a:t> pour </a:t>
            </a:r>
            <a:r>
              <a:rPr lang="en-US" sz="2400" spc="-87" dirty="0" err="1" smtClean="0">
                <a:solidFill>
                  <a:prstClr val="black">
                    <a:lumMod val="75000"/>
                    <a:lumOff val="25000"/>
                  </a:prstClr>
                </a:solidFill>
                <a:ea typeface="Public Sans"/>
                <a:cs typeface="Public Sans"/>
                <a:sym typeface="Public Sans"/>
              </a:rPr>
              <a:t>remplir</a:t>
            </a:r>
            <a:r>
              <a:rPr lang="en-US" sz="2400" spc="-87" dirty="0" smtClean="0">
                <a:solidFill>
                  <a:prstClr val="black">
                    <a:lumMod val="75000"/>
                    <a:lumOff val="25000"/>
                  </a:prstClr>
                </a:solidFill>
                <a:ea typeface="Public Sans"/>
                <a:cs typeface="Public Sans"/>
                <a:sym typeface="Public Sans"/>
              </a:rPr>
              <a:t> </a:t>
            </a:r>
            <a:r>
              <a:rPr lang="en-US" sz="2400" spc="-87" dirty="0" err="1" smtClean="0">
                <a:solidFill>
                  <a:prstClr val="black">
                    <a:lumMod val="75000"/>
                    <a:lumOff val="25000"/>
                  </a:prstClr>
                </a:solidFill>
                <a:ea typeface="Public Sans"/>
                <a:cs typeface="Public Sans"/>
                <a:sym typeface="Public Sans"/>
              </a:rPr>
              <a:t>ces</a:t>
            </a:r>
            <a:r>
              <a:rPr lang="en-US" sz="2400" spc="-87" dirty="0" smtClean="0">
                <a:solidFill>
                  <a:prstClr val="black">
                    <a:lumMod val="75000"/>
                    <a:lumOff val="25000"/>
                  </a:prstClr>
                </a:solidFill>
                <a:ea typeface="Public Sans"/>
                <a:cs typeface="Public Sans"/>
                <a:sym typeface="Public Sans"/>
              </a:rPr>
              <a:t> </a:t>
            </a:r>
            <a:r>
              <a:rPr lang="en-US" sz="2400" spc="-87" dirty="0" err="1" smtClean="0">
                <a:solidFill>
                  <a:prstClr val="black">
                    <a:lumMod val="75000"/>
                    <a:lumOff val="25000"/>
                  </a:prstClr>
                </a:solidFill>
                <a:ea typeface="Public Sans"/>
                <a:cs typeface="Public Sans"/>
                <a:sym typeface="Public Sans"/>
              </a:rPr>
              <a:t>objectifs</a:t>
            </a:r>
            <a:endParaRPr kumimoji="0" lang="en-US" sz="2400" b="0" i="0" u="none" strike="noStrike" kern="1200" cap="none" spc="-87" normalizeH="0" baseline="0" noProof="0" dirty="0" smtClean="0">
              <a:ln>
                <a:noFill/>
              </a:ln>
              <a:solidFill>
                <a:prstClr val="black">
                  <a:lumMod val="75000"/>
                  <a:lumOff val="25000"/>
                </a:prstClr>
              </a:solidFill>
              <a:effectLst/>
              <a:uLnTx/>
              <a:uFillTx/>
              <a:ea typeface="Public Sans"/>
              <a:cs typeface="Public Sans"/>
              <a:sym typeface="Public Sans"/>
            </a:endParaRPr>
          </a:p>
        </p:txBody>
      </p:sp>
    </p:spTree>
    <p:extLst>
      <p:ext uri="{BB962C8B-B14F-4D97-AF65-F5344CB8AC3E}">
        <p14:creationId xmlns:p14="http://schemas.microsoft.com/office/powerpoint/2010/main" val="137340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D4BB"/>
        </a:solidFill>
        <a:effectLst/>
      </p:bgPr>
    </p:bg>
    <p:spTree>
      <p:nvGrpSpPr>
        <p:cNvPr id="1" name=""/>
        <p:cNvGrpSpPr/>
        <p:nvPr/>
      </p:nvGrpSpPr>
      <p:grpSpPr>
        <a:xfrm>
          <a:off x="0" y="0"/>
          <a:ext cx="0" cy="0"/>
          <a:chOff x="0" y="0"/>
          <a:chExt cx="0" cy="0"/>
        </a:xfrm>
      </p:grpSpPr>
      <p:sp>
        <p:nvSpPr>
          <p:cNvPr id="78" name="ZoneTexte 77">
            <a:extLst>
              <a:ext uri="{FF2B5EF4-FFF2-40B4-BE49-F238E27FC236}">
                <a16:creationId xmlns:a16="http://schemas.microsoft.com/office/drawing/2014/main" id="{991C6B6D-66EE-363D-AFA6-2B98A48368F1}"/>
              </a:ext>
            </a:extLst>
          </p:cNvPr>
          <p:cNvSpPr txBox="1"/>
          <p:nvPr/>
        </p:nvSpPr>
        <p:spPr>
          <a:xfrm>
            <a:off x="6629400" y="571500"/>
            <a:ext cx="5163937" cy="523220"/>
          </a:xfrm>
          <a:prstGeom prst="rect">
            <a:avLst/>
          </a:prstGeom>
          <a:no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Quelques exemples d’indicateurs</a:t>
            </a:r>
            <a:endParaRPr kumimoji="0" lang="fr-F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aphicFrame>
        <p:nvGraphicFramePr>
          <p:cNvPr id="81" name="Graphique 80">
            <a:extLst>
              <a:ext uri="{FF2B5EF4-FFF2-40B4-BE49-F238E27FC236}">
                <a16:creationId xmlns:a16="http://schemas.microsoft.com/office/drawing/2014/main" id="{3EE9D323-3A8E-7750-6D49-72F2821ED2C6}"/>
              </a:ext>
            </a:extLst>
          </p:cNvPr>
          <p:cNvGraphicFramePr/>
          <p:nvPr>
            <p:extLst>
              <p:ext uri="{D42A27DB-BD31-4B8C-83A1-F6EECF244321}">
                <p14:modId xmlns:p14="http://schemas.microsoft.com/office/powerpoint/2010/main" val="3151441083"/>
              </p:ext>
            </p:extLst>
          </p:nvPr>
        </p:nvGraphicFramePr>
        <p:xfrm>
          <a:off x="609600" y="3285112"/>
          <a:ext cx="8915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82" name="ZoneTexte 81">
            <a:extLst>
              <a:ext uri="{FF2B5EF4-FFF2-40B4-BE49-F238E27FC236}">
                <a16:creationId xmlns:a16="http://schemas.microsoft.com/office/drawing/2014/main" id="{85FEDFE2-4C9F-B2AE-FA6F-18A8F0E9F356}"/>
              </a:ext>
            </a:extLst>
          </p:cNvPr>
          <p:cNvSpPr txBox="1"/>
          <p:nvPr/>
        </p:nvSpPr>
        <p:spPr>
          <a:xfrm>
            <a:off x="633412" y="2476500"/>
            <a:ext cx="889158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Evolution du nombre de nouvelles PVVIH dépistées et prises en charge par territoire de COREVIH, Auvergne-Rhône-Alpes, 2016-2023</a:t>
            </a:r>
            <a:endParaRPr kumimoji="0" lang="fr-FR" b="0" i="0" u="none" strike="noStrike" kern="1200" cap="none" spc="0" normalizeH="0" baseline="0" noProof="0" dirty="0">
              <a:ln>
                <a:noFill/>
              </a:ln>
              <a:solidFill>
                <a:prstClr val="black">
                  <a:lumMod val="75000"/>
                  <a:lumOff val="25000"/>
                </a:prstClr>
              </a:solidFill>
              <a:effectLst/>
              <a:uLnTx/>
              <a:uFillTx/>
              <a:cs typeface="+mn-cs"/>
            </a:endParaRPr>
          </a:p>
        </p:txBody>
      </p:sp>
      <p:pic>
        <p:nvPicPr>
          <p:cNvPr id="7" name="Image 6">
            <a:extLst>
              <a:ext uri="{FF2B5EF4-FFF2-40B4-BE49-F238E27FC236}">
                <a16:creationId xmlns:a16="http://schemas.microsoft.com/office/drawing/2014/main" id="{D4A03636-A4E7-F52B-F9A0-14BA2C79C334}"/>
              </a:ext>
            </a:extLst>
          </p:cNvPr>
          <p:cNvPicPr>
            <a:picLocks noChangeAspect="1"/>
          </p:cNvPicPr>
          <p:nvPr/>
        </p:nvPicPr>
        <p:blipFill>
          <a:blip r:embed="rId4"/>
          <a:stretch>
            <a:fillRect/>
          </a:stretch>
        </p:blipFill>
        <p:spPr>
          <a:xfrm>
            <a:off x="10363200" y="3162300"/>
            <a:ext cx="7048501" cy="5688791"/>
          </a:xfrm>
          <a:prstGeom prst="rect">
            <a:avLst/>
          </a:prstGeom>
          <a:ln>
            <a:solidFill>
              <a:schemeClr val="tx1">
                <a:lumMod val="75000"/>
                <a:lumOff val="25000"/>
              </a:schemeClr>
            </a:solidFill>
          </a:ln>
        </p:spPr>
      </p:pic>
    </p:spTree>
    <p:extLst>
      <p:ext uri="{BB962C8B-B14F-4D97-AF65-F5344CB8AC3E}">
        <p14:creationId xmlns:p14="http://schemas.microsoft.com/office/powerpoint/2010/main" val="3302515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9" name="Group 2"/>
          <p:cNvGrpSpPr/>
          <p:nvPr/>
        </p:nvGrpSpPr>
        <p:grpSpPr>
          <a:xfrm>
            <a:off x="3810000" y="8458200"/>
            <a:ext cx="10363200" cy="1828800"/>
            <a:chOff x="0" y="0"/>
            <a:chExt cx="2348089" cy="2709333"/>
          </a:xfrm>
        </p:grpSpPr>
        <p:sp>
          <p:nvSpPr>
            <p:cNvPr id="10" name="Freeform 3"/>
            <p:cNvSpPr/>
            <p:nvPr/>
          </p:nvSpPr>
          <p:spPr>
            <a:xfrm>
              <a:off x="0" y="0"/>
              <a:ext cx="2348089" cy="2709333"/>
            </a:xfrm>
            <a:custGeom>
              <a:avLst/>
              <a:gdLst/>
              <a:ahLst/>
              <a:cxnLst/>
              <a:rect l="l" t="t" r="r" b="b"/>
              <a:pathLst>
                <a:path w="2348089" h="2709333">
                  <a:moveTo>
                    <a:pt x="0" y="0"/>
                  </a:moveTo>
                  <a:lnTo>
                    <a:pt x="2348089" y="0"/>
                  </a:lnTo>
                  <a:lnTo>
                    <a:pt x="2348089" y="2709333"/>
                  </a:lnTo>
                  <a:lnTo>
                    <a:pt x="0" y="2709333"/>
                  </a:lnTo>
                  <a:close/>
                </a:path>
              </a:pathLst>
            </a:custGeom>
            <a:solidFill>
              <a:srgbClr val="C2D4BB"/>
            </a:solidFill>
          </p:spPr>
        </p:sp>
        <p:sp>
          <p:nvSpPr>
            <p:cNvPr id="13" name="TextBox 4"/>
            <p:cNvSpPr txBox="1"/>
            <p:nvPr/>
          </p:nvSpPr>
          <p:spPr>
            <a:xfrm>
              <a:off x="0" y="-57150"/>
              <a:ext cx="2348089" cy="276648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4" name="Graphique 13">
            <a:extLst>
              <a:ext uri="{FF2B5EF4-FFF2-40B4-BE49-F238E27FC236}">
                <a16:creationId xmlns:a16="http://schemas.microsoft.com/office/drawing/2014/main" id="{C3D6B0E5-B809-83AE-6CEB-96AC1620B54E}"/>
              </a:ext>
            </a:extLst>
          </p:cNvPr>
          <p:cNvGraphicFramePr/>
          <p:nvPr>
            <p:extLst>
              <p:ext uri="{D42A27DB-BD31-4B8C-83A1-F6EECF244321}">
                <p14:modId xmlns:p14="http://schemas.microsoft.com/office/powerpoint/2010/main" val="2832423498"/>
              </p:ext>
            </p:extLst>
          </p:nvPr>
        </p:nvGraphicFramePr>
        <p:xfrm>
          <a:off x="10544175" y="2234655"/>
          <a:ext cx="6629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DF02E650-5C54-804D-C2B1-7DB5D91BF738}"/>
              </a:ext>
            </a:extLst>
          </p:cNvPr>
          <p:cNvSpPr txBox="1"/>
          <p:nvPr/>
        </p:nvSpPr>
        <p:spPr>
          <a:xfrm>
            <a:off x="10544175" y="1607641"/>
            <a:ext cx="66294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600"/>
              </a:spcAft>
              <a:buClrTx/>
              <a:buSzTx/>
              <a:buFontTx/>
              <a:buNone/>
              <a:tabLst>
                <a:tab pos="2700655" algn="l"/>
              </a:tabLst>
              <a:defRPr/>
            </a:pPr>
            <a:r>
              <a:rPr kumimoji="0" lang="fr-FR" sz="16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Arial" panose="020B0604020202020204" pitchFamily="34" charset="0"/>
              </a:rPr>
              <a:t>Répartition du nombre de nouvelles PVVIH dépistées et prises en charge par sexe et pays de naissance, Auvergne-Rhône-Alpes, 2023</a:t>
            </a:r>
            <a:endParaRPr kumimoji="0" lang="fr-FR" sz="1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Times New Roman" panose="02020603050405020304" pitchFamily="18" charset="0"/>
            </a:endParaRPr>
          </a:p>
        </p:txBody>
      </p:sp>
      <p:graphicFrame>
        <p:nvGraphicFramePr>
          <p:cNvPr id="17" name="Graphique 16">
            <a:extLst>
              <a:ext uri="{FF2B5EF4-FFF2-40B4-BE49-F238E27FC236}">
                <a16:creationId xmlns:a16="http://schemas.microsoft.com/office/drawing/2014/main" id="{6607E664-4A41-2782-3826-A326630B4FBE}"/>
              </a:ext>
            </a:extLst>
          </p:cNvPr>
          <p:cNvGraphicFramePr/>
          <p:nvPr>
            <p:extLst>
              <p:ext uri="{D42A27DB-BD31-4B8C-83A1-F6EECF244321}">
                <p14:modId xmlns:p14="http://schemas.microsoft.com/office/powerpoint/2010/main" val="2310308383"/>
              </p:ext>
            </p:extLst>
          </p:nvPr>
        </p:nvGraphicFramePr>
        <p:xfrm>
          <a:off x="990600" y="2234655"/>
          <a:ext cx="7467600" cy="560389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990600" y="1546619"/>
            <a:ext cx="7467600" cy="584775"/>
          </a:xfrm>
          <a:prstGeom prst="rect">
            <a:avLst/>
          </a:prstGeom>
        </p:spPr>
        <p:txBody>
          <a:bodyPr wrap="square">
            <a:spAutoFit/>
          </a:bodyPr>
          <a:lstStyle/>
          <a:p>
            <a:pPr lvl="0">
              <a:defRPr/>
            </a:pPr>
            <a:r>
              <a:rPr lang="fr-FR" sz="1600" dirty="0">
                <a:solidFill>
                  <a:prstClr val="black">
                    <a:lumMod val="75000"/>
                    <a:lumOff val="25000"/>
                  </a:prstClr>
                </a:solidFill>
                <a:ea typeface="Calibri" panose="020F0502020204030204" pitchFamily="34" charset="0"/>
              </a:rPr>
              <a:t>Répartition du nombre de nouvelles PVVIH dépistées et prises en charge par classe d'âge et par territoire de COREVIH, Auvergne-Rhône-Alpes, 2023</a:t>
            </a:r>
            <a:endParaRPr lang="fr-FR" sz="1600" dirty="0">
              <a:solidFill>
                <a:prstClr val="black">
                  <a:lumMod val="75000"/>
                  <a:lumOff val="25000"/>
                </a:prstClr>
              </a:solidFill>
            </a:endParaRPr>
          </a:p>
        </p:txBody>
      </p:sp>
      <p:sp>
        <p:nvSpPr>
          <p:cNvPr id="19" name="Flèche droite 18"/>
          <p:cNvSpPr/>
          <p:nvPr/>
        </p:nvSpPr>
        <p:spPr>
          <a:xfrm>
            <a:off x="4247022" y="9278510"/>
            <a:ext cx="509587" cy="289580"/>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991C6B6D-66EE-363D-AFA6-2B98A48368F1}"/>
              </a:ext>
            </a:extLst>
          </p:cNvPr>
          <p:cNvSpPr txBox="1"/>
          <p:nvPr/>
        </p:nvSpPr>
        <p:spPr>
          <a:xfrm>
            <a:off x="7924800" y="452765"/>
            <a:ext cx="3505199" cy="523220"/>
          </a:xfrm>
          <a:prstGeom prst="rect">
            <a:avLst/>
          </a:prstGeom>
          <a:no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Indicateurs plus</a:t>
            </a:r>
            <a:r>
              <a:rPr kumimoji="0" lang="fr-FR" sz="2800" b="1" i="0" u="none" strike="noStrike" kern="1200" cap="none" spc="0" normalizeH="0" noProof="0" dirty="0" smtClean="0">
                <a:ln>
                  <a:noFill/>
                </a:ln>
                <a:solidFill>
                  <a:prstClr val="black">
                    <a:lumMod val="75000"/>
                    <a:lumOff val="25000"/>
                  </a:prstClr>
                </a:solidFill>
                <a:effectLst/>
                <a:uLnTx/>
                <a:uFillTx/>
                <a:latin typeface="Calibri"/>
                <a:ea typeface="+mn-ea"/>
                <a:cs typeface="+mn-cs"/>
              </a:rPr>
              <a:t> précis</a:t>
            </a:r>
            <a:endParaRPr kumimoji="0" lang="fr-F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1" name="Rectangle 20"/>
          <p:cNvSpPr/>
          <p:nvPr/>
        </p:nvSpPr>
        <p:spPr>
          <a:xfrm>
            <a:off x="4976938" y="9007801"/>
            <a:ext cx="9442784" cy="830997"/>
          </a:xfrm>
          <a:prstGeom prst="rect">
            <a:avLst/>
          </a:prstGeom>
        </p:spPr>
        <p:txBody>
          <a:bodyPr wrap="square">
            <a:spAutoFit/>
          </a:bodyPr>
          <a:lstStyle/>
          <a:p>
            <a:pPr lvl="0">
              <a:defRPr/>
            </a:pPr>
            <a:r>
              <a:rPr lang="fr-FR" sz="2400" dirty="0" smtClean="0">
                <a:solidFill>
                  <a:prstClr val="black">
                    <a:lumMod val="75000"/>
                    <a:lumOff val="25000"/>
                  </a:prstClr>
                </a:solidFill>
                <a:ea typeface="Calibri" panose="020F0502020204030204" pitchFamily="34" charset="0"/>
              </a:rPr>
              <a:t>Les publics à cibler : Les jeunes de 20 à 29 ans, les femmes originaires d'Afrique subsaharienne et les personnes transgenres</a:t>
            </a:r>
            <a:endParaRPr lang="fr-FR" sz="2400" dirty="0">
              <a:solidFill>
                <a:prstClr val="black">
                  <a:lumMod val="75000"/>
                  <a:lumOff val="25000"/>
                </a:prstClr>
              </a:solidFill>
            </a:endParaRPr>
          </a:p>
        </p:txBody>
      </p:sp>
    </p:spTree>
    <p:extLst>
      <p:ext uri="{BB962C8B-B14F-4D97-AF65-F5344CB8AC3E}">
        <p14:creationId xmlns:p14="http://schemas.microsoft.com/office/powerpoint/2010/main" val="914424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sp>
        <p:nvSpPr>
          <p:cNvPr id="13" name="Espace réservé du texte 31">
            <a:extLst>
              <a:ext uri="{FF2B5EF4-FFF2-40B4-BE49-F238E27FC236}">
                <a16:creationId xmlns:a16="http://schemas.microsoft.com/office/drawing/2014/main" id="{135D420F-226B-4F1C-BE85-F304A4401B93}"/>
              </a:ext>
            </a:extLst>
          </p:cNvPr>
          <p:cNvSpPr txBox="1">
            <a:spLocks/>
          </p:cNvSpPr>
          <p:nvPr/>
        </p:nvSpPr>
        <p:spPr>
          <a:xfrm>
            <a:off x="651794" y="7972494"/>
            <a:ext cx="9248189" cy="6263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None/>
              <a:tabLst/>
              <a:defRPr/>
            </a:pPr>
            <a:r>
              <a:rPr kumimoji="0" lang="fr-FR" sz="1600" b="0" i="0" u="none" strike="noStrike" kern="1200" cap="none" spc="0" normalizeH="0" baseline="0" noProof="0" dirty="0" smtClean="0">
                <a:ln>
                  <a:noFill/>
                </a:ln>
                <a:solidFill>
                  <a:srgbClr val="373739"/>
                </a:solidFill>
                <a:effectLst/>
                <a:uLnTx/>
                <a:uFillTx/>
                <a:latin typeface="Calibri"/>
                <a:ea typeface="+mn-ea"/>
                <a:cs typeface="+mn-cs"/>
              </a:rPr>
              <a:t>Source : Santé publique France, DO VIH, données au 30/06/2021 corrigées pour la sous-déclaration, les valeurs manquantes et les délais de déclaration</a:t>
            </a:r>
            <a:endParaRPr kumimoji="0" lang="fr-FR" sz="1600" b="0" i="0" u="none" strike="noStrike" kern="1200" cap="none" spc="0" normalizeH="0" baseline="0" noProof="0" dirty="0">
              <a:ln>
                <a:noFill/>
              </a:ln>
              <a:solidFill>
                <a:srgbClr val="373739"/>
              </a:solidFill>
              <a:effectLst/>
              <a:uLnTx/>
              <a:uFillTx/>
              <a:latin typeface="Calibri"/>
              <a:ea typeface="+mn-ea"/>
              <a:cs typeface="+mn-cs"/>
            </a:endParaRP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55" y="1664613"/>
            <a:ext cx="9834825" cy="6259417"/>
          </a:xfrm>
          <a:prstGeom prst="rect">
            <a:avLst/>
          </a:prstGeom>
        </p:spPr>
      </p:pic>
      <p:pic>
        <p:nvPicPr>
          <p:cNvPr id="15" name="Image 14">
            <a:extLst>
              <a:ext uri="{FF2B5EF4-FFF2-40B4-BE49-F238E27FC236}">
                <a16:creationId xmlns:a16="http://schemas.microsoft.com/office/drawing/2014/main" id="{E634052F-7DB3-E50E-A087-1C2680113385}"/>
              </a:ext>
            </a:extLst>
          </p:cNvPr>
          <p:cNvPicPr>
            <a:picLocks noChangeAspect="1"/>
          </p:cNvPicPr>
          <p:nvPr/>
        </p:nvPicPr>
        <p:blipFill>
          <a:blip r:embed="rId4"/>
          <a:stretch>
            <a:fillRect/>
          </a:stretch>
        </p:blipFill>
        <p:spPr>
          <a:xfrm>
            <a:off x="11632976" y="1688693"/>
            <a:ext cx="6197824" cy="5733562"/>
          </a:xfrm>
          <a:prstGeom prst="rect">
            <a:avLst/>
          </a:prstGeom>
          <a:ln>
            <a:solidFill>
              <a:srgbClr val="64685A"/>
            </a:solidFill>
          </a:ln>
        </p:spPr>
      </p:pic>
      <p:sp>
        <p:nvSpPr>
          <p:cNvPr id="16" name="TextBox 16">
            <a:extLst>
              <a:ext uri="{FF2B5EF4-FFF2-40B4-BE49-F238E27FC236}">
                <a16:creationId xmlns:a16="http://schemas.microsoft.com/office/drawing/2014/main" id="{2957B6AA-5D6F-D245-A4AB-9BBBB4EDBFB6}"/>
              </a:ext>
            </a:extLst>
          </p:cNvPr>
          <p:cNvSpPr txBox="1"/>
          <p:nvPr/>
        </p:nvSpPr>
        <p:spPr>
          <a:xfrm>
            <a:off x="11632976" y="515579"/>
            <a:ext cx="6197824" cy="954107"/>
          </a:xfrm>
          <a:prstGeom prst="rect">
            <a:avLst/>
          </a:prstGeom>
          <a:solidFill>
            <a:srgbClr val="C2D4BB"/>
          </a:solidFill>
          <a:ln>
            <a:solidFill>
              <a:srgbClr val="64685A"/>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u="sng" dirty="0" smtClean="0">
                <a:solidFill>
                  <a:schemeClr val="tx1">
                    <a:lumMod val="75000"/>
                    <a:lumOff val="25000"/>
                  </a:schemeClr>
                </a:solidFill>
                <a:cs typeface="Leelawadee" panose="020B0502040204020203" pitchFamily="34" charset="-34"/>
              </a:rPr>
              <a:t>1</a:t>
            </a:r>
            <a:r>
              <a:rPr lang="fr-FR" sz="2800" b="1" u="sng" baseline="30000" dirty="0" smtClean="0">
                <a:solidFill>
                  <a:schemeClr val="tx1">
                    <a:lumMod val="75000"/>
                    <a:lumOff val="25000"/>
                  </a:schemeClr>
                </a:solidFill>
                <a:cs typeface="Leelawadee" panose="020B0502040204020203" pitchFamily="34" charset="-34"/>
              </a:rPr>
              <a:t>er</a:t>
            </a:r>
            <a:r>
              <a:rPr lang="fr-FR" sz="2800" b="1" u="sng" dirty="0" smtClean="0">
                <a:solidFill>
                  <a:schemeClr val="tx1">
                    <a:lumMod val="75000"/>
                    <a:lumOff val="25000"/>
                  </a:schemeClr>
                </a:solidFill>
                <a:cs typeface="Leelawadee" panose="020B0502040204020203" pitchFamily="34" charset="-34"/>
              </a:rPr>
              <a:t> objectif : </a:t>
            </a:r>
            <a:r>
              <a:rPr lang="fr-FR" sz="2800" b="1" dirty="0" smtClean="0">
                <a:solidFill>
                  <a:schemeClr val="tx1">
                    <a:lumMod val="75000"/>
                    <a:lumOff val="25000"/>
                  </a:schemeClr>
                </a:solidFill>
                <a:cs typeface="Leelawadee" panose="020B0502040204020203" pitchFamily="34" charset="-34"/>
              </a:rPr>
              <a:t>Promouvoir </a:t>
            </a:r>
            <a:r>
              <a:rPr lang="fr-FR" sz="2800" b="1" dirty="0">
                <a:solidFill>
                  <a:schemeClr val="tx1">
                    <a:lumMod val="75000"/>
                    <a:lumOff val="25000"/>
                  </a:schemeClr>
                </a:solidFill>
                <a:cs typeface="Leelawadee" panose="020B0502040204020203" pitchFamily="34" charset="-34"/>
              </a:rPr>
              <a:t>et développer la prévention combinée</a:t>
            </a:r>
            <a:endParaRPr lang="en-US" sz="2800" b="1" dirty="0">
              <a:solidFill>
                <a:schemeClr val="tx1">
                  <a:lumMod val="75000"/>
                  <a:lumOff val="25000"/>
                </a:schemeClr>
              </a:solidFill>
              <a:cs typeface="Poppins" pitchFamily="2" charset="77"/>
            </a:endParaRPr>
          </a:p>
        </p:txBody>
      </p:sp>
      <p:sp>
        <p:nvSpPr>
          <p:cNvPr id="2" name="Flèche droite 1"/>
          <p:cNvSpPr/>
          <p:nvPr/>
        </p:nvSpPr>
        <p:spPr>
          <a:xfrm>
            <a:off x="10080580" y="4375221"/>
            <a:ext cx="854878" cy="838200"/>
          </a:xfrm>
          <a:prstGeom prst="rightArrow">
            <a:avLst/>
          </a:prstGeom>
          <a:solidFill>
            <a:srgbClr val="C2D4BB"/>
          </a:solidFill>
          <a:ln>
            <a:solidFill>
              <a:srgbClr val="64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1582400" y="7635776"/>
            <a:ext cx="6426424" cy="2308324"/>
          </a:xfrm>
          <a:prstGeom prst="rect">
            <a:avLst/>
          </a:prstGeom>
        </p:spPr>
        <p:txBody>
          <a:bodyPr wrap="square">
            <a:spAutoFit/>
          </a:bodyPr>
          <a:lstStyle/>
          <a:p>
            <a:pPr marL="342900" lvl="0" indent="-342900">
              <a:buFont typeface="Arial" panose="020B0604020202020204" pitchFamily="34" charset="0"/>
              <a:buChar char="•"/>
            </a:pPr>
            <a:r>
              <a:rPr lang="fr-FR" sz="2400" dirty="0" smtClean="0">
                <a:solidFill>
                  <a:prstClr val="black">
                    <a:lumMod val="75000"/>
                    <a:lumOff val="25000"/>
                  </a:prstClr>
                </a:solidFill>
              </a:rPr>
              <a:t>Développer les partenariats avec les structures sociales et médico-sociales</a:t>
            </a:r>
          </a:p>
          <a:p>
            <a:pPr marL="342900" lvl="0" indent="-342900">
              <a:buFont typeface="Arial" panose="020B0604020202020204" pitchFamily="34" charset="0"/>
              <a:buChar char="•"/>
            </a:pPr>
            <a:r>
              <a:rPr lang="fr-FR" sz="2400" dirty="0" smtClean="0">
                <a:solidFill>
                  <a:prstClr val="black">
                    <a:lumMod val="75000"/>
                    <a:lumOff val="25000"/>
                  </a:prstClr>
                </a:solidFill>
              </a:rPr>
              <a:t>Faciliter l’Accès à la </a:t>
            </a:r>
            <a:r>
              <a:rPr lang="fr-FR" sz="2400" dirty="0" err="1" smtClean="0">
                <a:solidFill>
                  <a:prstClr val="black">
                    <a:lumMod val="75000"/>
                    <a:lumOff val="25000"/>
                  </a:prstClr>
                </a:solidFill>
              </a:rPr>
              <a:t>PrEP</a:t>
            </a:r>
            <a:endParaRPr lang="fr-FR" sz="2400" dirty="0" smtClean="0">
              <a:solidFill>
                <a:prstClr val="black">
                  <a:lumMod val="75000"/>
                  <a:lumOff val="25000"/>
                </a:prstClr>
              </a:solidFill>
            </a:endParaRPr>
          </a:p>
          <a:p>
            <a:pPr marL="342900" lvl="0" indent="-342900">
              <a:buFont typeface="Arial" panose="020B0604020202020204" pitchFamily="34" charset="0"/>
              <a:buChar char="•"/>
            </a:pPr>
            <a:r>
              <a:rPr lang="fr-FR" sz="2400" dirty="0" smtClean="0">
                <a:solidFill>
                  <a:prstClr val="black">
                    <a:lumMod val="75000"/>
                    <a:lumOff val="25000"/>
                  </a:prstClr>
                </a:solidFill>
              </a:rPr>
              <a:t>Multiplier les lieux de dépistages</a:t>
            </a:r>
          </a:p>
          <a:p>
            <a:pPr marL="342900" lvl="0" indent="-342900">
              <a:buFont typeface="Arial" panose="020B0604020202020204" pitchFamily="34" charset="0"/>
              <a:buChar char="•"/>
            </a:pPr>
            <a:r>
              <a:rPr lang="fr-FR" sz="2400" dirty="0" smtClean="0">
                <a:solidFill>
                  <a:prstClr val="black">
                    <a:lumMod val="75000"/>
                    <a:lumOff val="25000"/>
                  </a:prstClr>
                </a:solidFill>
              </a:rPr>
              <a:t>Création d’outils d’informations et de campagnes de sensibilisation</a:t>
            </a:r>
            <a:endParaRPr lang="fr-FR" sz="2400" dirty="0">
              <a:solidFill>
                <a:prstClr val="black">
                  <a:lumMod val="75000"/>
                  <a:lumOff val="25000"/>
                </a:prstClr>
              </a:solidFill>
            </a:endParaRPr>
          </a:p>
        </p:txBody>
      </p:sp>
    </p:spTree>
    <p:extLst>
      <p:ext uri="{BB962C8B-B14F-4D97-AF65-F5344CB8AC3E}">
        <p14:creationId xmlns:p14="http://schemas.microsoft.com/office/powerpoint/2010/main" val="148594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grpSp>
        <p:nvGrpSpPr>
          <p:cNvPr id="8" name="Grouper 6">
            <a:extLst>
              <a:ext uri="{FF2B5EF4-FFF2-40B4-BE49-F238E27FC236}">
                <a16:creationId xmlns:a16="http://schemas.microsoft.com/office/drawing/2014/main" id="{11B7A503-2587-7194-0739-F87C64A7D11F}"/>
              </a:ext>
            </a:extLst>
          </p:cNvPr>
          <p:cNvGrpSpPr>
            <a:grpSpLocks/>
          </p:cNvGrpSpPr>
          <p:nvPr/>
        </p:nvGrpSpPr>
        <p:grpSpPr bwMode="auto">
          <a:xfrm>
            <a:off x="804674" y="1095552"/>
            <a:ext cx="6205726" cy="3737072"/>
            <a:chOff x="1238202" y="3021041"/>
            <a:chExt cx="6534198" cy="3353483"/>
          </a:xfrm>
        </p:grpSpPr>
        <p:sp>
          <p:nvSpPr>
            <p:cNvPr id="9" name="ZoneTexte 4">
              <a:extLst>
                <a:ext uri="{FF2B5EF4-FFF2-40B4-BE49-F238E27FC236}">
                  <a16:creationId xmlns:a16="http://schemas.microsoft.com/office/drawing/2014/main" id="{A3E01F80-E19A-9485-B8A0-798698DD2B70}"/>
                </a:ext>
              </a:extLst>
            </p:cNvPr>
            <p:cNvSpPr txBox="1">
              <a:spLocks noChangeArrowheads="1"/>
            </p:cNvSpPr>
            <p:nvPr/>
          </p:nvSpPr>
          <p:spPr bwMode="auto">
            <a:xfrm>
              <a:off x="3710873" y="3076375"/>
              <a:ext cx="1991717" cy="276500"/>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mn-lt"/>
                  <a:ea typeface="ＭＳ Ｐゴシック" charset="0"/>
                  <a:cs typeface="Arial" panose="020B0604020202020204" pitchFamily="34" charset="0"/>
                </a:rPr>
                <a:t>Cascade en France 2010</a:t>
              </a:r>
            </a:p>
          </p:txBody>
        </p:sp>
        <p:grpSp>
          <p:nvGrpSpPr>
            <p:cNvPr id="10" name="Groupe 29">
              <a:extLst>
                <a:ext uri="{FF2B5EF4-FFF2-40B4-BE49-F238E27FC236}">
                  <a16:creationId xmlns:a16="http://schemas.microsoft.com/office/drawing/2014/main" id="{ADBFD937-D819-C8DE-A20B-25F6088A3B2D}"/>
                </a:ext>
              </a:extLst>
            </p:cNvPr>
            <p:cNvGrpSpPr>
              <a:grpSpLocks/>
            </p:cNvGrpSpPr>
            <p:nvPr/>
          </p:nvGrpSpPr>
          <p:grpSpPr bwMode="auto">
            <a:xfrm>
              <a:off x="1547813" y="3404761"/>
              <a:ext cx="6224587" cy="2710288"/>
              <a:chOff x="2370138" y="3578225"/>
              <a:chExt cx="4662487" cy="2370138"/>
            </a:xfrm>
          </p:grpSpPr>
          <p:sp>
            <p:nvSpPr>
              <p:cNvPr id="48" name="Line 14">
                <a:extLst>
                  <a:ext uri="{FF2B5EF4-FFF2-40B4-BE49-F238E27FC236}">
                    <a16:creationId xmlns:a16="http://schemas.microsoft.com/office/drawing/2014/main" id="{18ED6CFB-6C46-F093-DACA-F224F3D108CE}"/>
                  </a:ext>
                </a:extLst>
              </p:cNvPr>
              <p:cNvSpPr>
                <a:spLocks noChangeShapeType="1"/>
              </p:cNvSpPr>
              <p:nvPr/>
            </p:nvSpPr>
            <p:spPr bwMode="auto">
              <a:xfrm flipV="1">
                <a:off x="2439988" y="3578225"/>
                <a:ext cx="0" cy="11113"/>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Line 15">
                <a:extLst>
                  <a:ext uri="{FF2B5EF4-FFF2-40B4-BE49-F238E27FC236}">
                    <a16:creationId xmlns:a16="http://schemas.microsoft.com/office/drawing/2014/main" id="{B219BDC4-ADEF-5A89-91A6-3669A65E6CBD}"/>
                  </a:ext>
                </a:extLst>
              </p:cNvPr>
              <p:cNvSpPr>
                <a:spLocks noChangeShapeType="1"/>
              </p:cNvSpPr>
              <p:nvPr/>
            </p:nvSpPr>
            <p:spPr bwMode="auto">
              <a:xfrm flipV="1">
                <a:off x="2439988" y="3589338"/>
                <a:ext cx="0" cy="471488"/>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Line 16">
                <a:extLst>
                  <a:ext uri="{FF2B5EF4-FFF2-40B4-BE49-F238E27FC236}">
                    <a16:creationId xmlns:a16="http://schemas.microsoft.com/office/drawing/2014/main" id="{25C92DC1-056B-E841-502F-08B1942E0A15}"/>
                  </a:ext>
                </a:extLst>
              </p:cNvPr>
              <p:cNvSpPr>
                <a:spLocks noChangeShapeType="1"/>
              </p:cNvSpPr>
              <p:nvPr/>
            </p:nvSpPr>
            <p:spPr bwMode="auto">
              <a:xfrm>
                <a:off x="2370138" y="3589338"/>
                <a:ext cx="69850"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Line 17">
                <a:extLst>
                  <a:ext uri="{FF2B5EF4-FFF2-40B4-BE49-F238E27FC236}">
                    <a16:creationId xmlns:a16="http://schemas.microsoft.com/office/drawing/2014/main" id="{67FFB5E3-71F1-A109-11B6-DA647A76A690}"/>
                  </a:ext>
                </a:extLst>
              </p:cNvPr>
              <p:cNvSpPr>
                <a:spLocks noChangeShapeType="1"/>
              </p:cNvSpPr>
              <p:nvPr/>
            </p:nvSpPr>
            <p:spPr bwMode="auto">
              <a:xfrm>
                <a:off x="2370138" y="4060825"/>
                <a:ext cx="69850"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Line 18">
                <a:extLst>
                  <a:ext uri="{FF2B5EF4-FFF2-40B4-BE49-F238E27FC236}">
                    <a16:creationId xmlns:a16="http://schemas.microsoft.com/office/drawing/2014/main" id="{7D548750-39A1-93BF-5345-E3F5C64102E0}"/>
                  </a:ext>
                </a:extLst>
              </p:cNvPr>
              <p:cNvSpPr>
                <a:spLocks noChangeShapeType="1"/>
              </p:cNvSpPr>
              <p:nvPr/>
            </p:nvSpPr>
            <p:spPr bwMode="auto">
              <a:xfrm flipV="1">
                <a:off x="2439988" y="4060825"/>
                <a:ext cx="0" cy="471488"/>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Line 19">
                <a:extLst>
                  <a:ext uri="{FF2B5EF4-FFF2-40B4-BE49-F238E27FC236}">
                    <a16:creationId xmlns:a16="http://schemas.microsoft.com/office/drawing/2014/main" id="{7201D8F4-873F-15F0-D41D-C43665C634CD}"/>
                  </a:ext>
                </a:extLst>
              </p:cNvPr>
              <p:cNvSpPr>
                <a:spLocks noChangeShapeType="1"/>
              </p:cNvSpPr>
              <p:nvPr/>
            </p:nvSpPr>
            <p:spPr bwMode="auto">
              <a:xfrm>
                <a:off x="2370138" y="4532313"/>
                <a:ext cx="69850"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Line 20">
                <a:extLst>
                  <a:ext uri="{FF2B5EF4-FFF2-40B4-BE49-F238E27FC236}">
                    <a16:creationId xmlns:a16="http://schemas.microsoft.com/office/drawing/2014/main" id="{B6E76796-2124-6F31-1E51-9E3CC4FFBBEF}"/>
                  </a:ext>
                </a:extLst>
              </p:cNvPr>
              <p:cNvSpPr>
                <a:spLocks noChangeShapeType="1"/>
              </p:cNvSpPr>
              <p:nvPr/>
            </p:nvSpPr>
            <p:spPr bwMode="auto">
              <a:xfrm>
                <a:off x="2370138" y="5005388"/>
                <a:ext cx="69850"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Line 21">
                <a:extLst>
                  <a:ext uri="{FF2B5EF4-FFF2-40B4-BE49-F238E27FC236}">
                    <a16:creationId xmlns:a16="http://schemas.microsoft.com/office/drawing/2014/main" id="{F8D536F4-084D-7C74-3680-D238F1322149}"/>
                  </a:ext>
                </a:extLst>
              </p:cNvPr>
              <p:cNvSpPr>
                <a:spLocks noChangeShapeType="1"/>
              </p:cNvSpPr>
              <p:nvPr/>
            </p:nvSpPr>
            <p:spPr bwMode="auto">
              <a:xfrm flipV="1">
                <a:off x="2439988" y="5005388"/>
                <a:ext cx="0" cy="471488"/>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Line 22">
                <a:extLst>
                  <a:ext uri="{FF2B5EF4-FFF2-40B4-BE49-F238E27FC236}">
                    <a16:creationId xmlns:a16="http://schemas.microsoft.com/office/drawing/2014/main" id="{F0E9B24B-205A-1B7F-06B6-2AF8005E72D1}"/>
                  </a:ext>
                </a:extLst>
              </p:cNvPr>
              <p:cNvSpPr>
                <a:spLocks noChangeShapeType="1"/>
              </p:cNvSpPr>
              <p:nvPr/>
            </p:nvSpPr>
            <p:spPr bwMode="auto">
              <a:xfrm>
                <a:off x="2370138" y="5476875"/>
                <a:ext cx="69850"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Line 23">
                <a:extLst>
                  <a:ext uri="{FF2B5EF4-FFF2-40B4-BE49-F238E27FC236}">
                    <a16:creationId xmlns:a16="http://schemas.microsoft.com/office/drawing/2014/main" id="{2998277E-7710-D42A-8FC4-26A3AB48A128}"/>
                  </a:ext>
                </a:extLst>
              </p:cNvPr>
              <p:cNvSpPr>
                <a:spLocks noChangeShapeType="1"/>
              </p:cNvSpPr>
              <p:nvPr/>
            </p:nvSpPr>
            <p:spPr bwMode="auto">
              <a:xfrm flipV="1">
                <a:off x="2439988" y="4532313"/>
                <a:ext cx="0" cy="473075"/>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Line 24">
                <a:extLst>
                  <a:ext uri="{FF2B5EF4-FFF2-40B4-BE49-F238E27FC236}">
                    <a16:creationId xmlns:a16="http://schemas.microsoft.com/office/drawing/2014/main" id="{E09A13B5-DFD2-A23D-40DE-6845B21C0924}"/>
                  </a:ext>
                </a:extLst>
              </p:cNvPr>
              <p:cNvSpPr>
                <a:spLocks noChangeShapeType="1"/>
              </p:cNvSpPr>
              <p:nvPr/>
            </p:nvSpPr>
            <p:spPr bwMode="auto">
              <a:xfrm>
                <a:off x="2370138" y="5948363"/>
                <a:ext cx="69850"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Line 25">
                <a:extLst>
                  <a:ext uri="{FF2B5EF4-FFF2-40B4-BE49-F238E27FC236}">
                    <a16:creationId xmlns:a16="http://schemas.microsoft.com/office/drawing/2014/main" id="{EDA4EB5B-E45C-0E8D-D54D-14A386501DD3}"/>
                  </a:ext>
                </a:extLst>
              </p:cNvPr>
              <p:cNvSpPr>
                <a:spLocks noChangeShapeType="1"/>
              </p:cNvSpPr>
              <p:nvPr/>
            </p:nvSpPr>
            <p:spPr bwMode="auto">
              <a:xfrm flipV="1">
                <a:off x="2439988" y="5476875"/>
                <a:ext cx="0" cy="471488"/>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Line 26">
                <a:extLst>
                  <a:ext uri="{FF2B5EF4-FFF2-40B4-BE49-F238E27FC236}">
                    <a16:creationId xmlns:a16="http://schemas.microsoft.com/office/drawing/2014/main" id="{1478CEB7-FE6F-C5F7-FF23-1F80C4842C2B}"/>
                  </a:ext>
                </a:extLst>
              </p:cNvPr>
              <p:cNvSpPr>
                <a:spLocks noChangeShapeType="1"/>
              </p:cNvSpPr>
              <p:nvPr/>
            </p:nvSpPr>
            <p:spPr bwMode="auto">
              <a:xfrm>
                <a:off x="2439988" y="5948363"/>
                <a:ext cx="4592637" cy="0"/>
              </a:xfrm>
              <a:prstGeom prst="line">
                <a:avLst/>
              </a:prstGeom>
              <a:noFill/>
              <a:ln w="4">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28">
                <a:extLst>
                  <a:ext uri="{FF2B5EF4-FFF2-40B4-BE49-F238E27FC236}">
                    <a16:creationId xmlns:a16="http://schemas.microsoft.com/office/drawing/2014/main" id="{A10DA6F7-6ABC-B867-D02F-36161C355B8C}"/>
                  </a:ext>
                </a:extLst>
              </p:cNvPr>
              <p:cNvSpPr>
                <a:spLocks/>
              </p:cNvSpPr>
              <p:nvPr/>
            </p:nvSpPr>
            <p:spPr bwMode="auto">
              <a:xfrm>
                <a:off x="2628900" y="3584575"/>
                <a:ext cx="255587" cy="2363788"/>
              </a:xfrm>
              <a:custGeom>
                <a:avLst/>
                <a:gdLst>
                  <a:gd name="T0" fmla="*/ 2147483647 w 161"/>
                  <a:gd name="T1" fmla="*/ 0 h 1489"/>
                  <a:gd name="T2" fmla="*/ 0 w 161"/>
                  <a:gd name="T3" fmla="*/ 0 h 1489"/>
                  <a:gd name="T4" fmla="*/ 0 w 161"/>
                  <a:gd name="T5" fmla="*/ 2147483647 h 1489"/>
                  <a:gd name="T6" fmla="*/ 2147483647 w 161"/>
                  <a:gd name="T7" fmla="*/ 2147483647 h 1489"/>
                  <a:gd name="T8" fmla="*/ 2147483647 w 161"/>
                  <a:gd name="T9" fmla="*/ 0 h 1489"/>
                  <a:gd name="T10" fmla="*/ 2147483647 w 161"/>
                  <a:gd name="T11" fmla="*/ 0 h 1489"/>
                  <a:gd name="T12" fmla="*/ 0 60000 65536"/>
                  <a:gd name="T13" fmla="*/ 0 60000 65536"/>
                  <a:gd name="T14" fmla="*/ 0 60000 65536"/>
                  <a:gd name="T15" fmla="*/ 0 60000 65536"/>
                  <a:gd name="T16" fmla="*/ 0 60000 65536"/>
                  <a:gd name="T17" fmla="*/ 0 60000 65536"/>
                  <a:gd name="T18" fmla="*/ 0 w 161"/>
                  <a:gd name="T19" fmla="*/ 0 h 1489"/>
                  <a:gd name="T20" fmla="*/ 161 w 161"/>
                  <a:gd name="T21" fmla="*/ 1489 h 1489"/>
                </a:gdLst>
                <a:ahLst/>
                <a:cxnLst>
                  <a:cxn ang="T12">
                    <a:pos x="T0" y="T1"/>
                  </a:cxn>
                  <a:cxn ang="T13">
                    <a:pos x="T2" y="T3"/>
                  </a:cxn>
                  <a:cxn ang="T14">
                    <a:pos x="T4" y="T5"/>
                  </a:cxn>
                  <a:cxn ang="T15">
                    <a:pos x="T6" y="T7"/>
                  </a:cxn>
                  <a:cxn ang="T16">
                    <a:pos x="T8" y="T9"/>
                  </a:cxn>
                  <a:cxn ang="T17">
                    <a:pos x="T10" y="T11"/>
                  </a:cxn>
                </a:cxnLst>
                <a:rect l="T18" t="T19" r="T20" b="T21"/>
                <a:pathLst>
                  <a:path w="161" h="1489">
                    <a:moveTo>
                      <a:pt x="161" y="0"/>
                    </a:moveTo>
                    <a:lnTo>
                      <a:pt x="0" y="0"/>
                    </a:lnTo>
                    <a:lnTo>
                      <a:pt x="0" y="1489"/>
                    </a:lnTo>
                    <a:lnTo>
                      <a:pt x="161" y="1489"/>
                    </a:lnTo>
                    <a:lnTo>
                      <a:pt x="161" y="0"/>
                    </a:lnTo>
                    <a:close/>
                  </a:path>
                </a:pathLst>
              </a:custGeom>
              <a:solidFill>
                <a:srgbClr val="FF6600"/>
              </a:solidFill>
              <a:ln w="0">
                <a:solidFill>
                  <a:srgbClr val="FF66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29">
                <a:extLst>
                  <a:ext uri="{FF2B5EF4-FFF2-40B4-BE49-F238E27FC236}">
                    <a16:creationId xmlns:a16="http://schemas.microsoft.com/office/drawing/2014/main" id="{D1679584-6A7B-A1B6-8692-58779DD239F4}"/>
                  </a:ext>
                </a:extLst>
              </p:cNvPr>
              <p:cNvSpPr>
                <a:spLocks/>
              </p:cNvSpPr>
              <p:nvPr/>
            </p:nvSpPr>
            <p:spPr bwMode="auto">
              <a:xfrm>
                <a:off x="3554413" y="4040188"/>
                <a:ext cx="255587" cy="1908175"/>
              </a:xfrm>
              <a:custGeom>
                <a:avLst/>
                <a:gdLst>
                  <a:gd name="T0" fmla="*/ 2147483647 w 161"/>
                  <a:gd name="T1" fmla="*/ 0 h 1202"/>
                  <a:gd name="T2" fmla="*/ 0 w 161"/>
                  <a:gd name="T3" fmla="*/ 0 h 1202"/>
                  <a:gd name="T4" fmla="*/ 0 w 161"/>
                  <a:gd name="T5" fmla="*/ 2147483647 h 1202"/>
                  <a:gd name="T6" fmla="*/ 2147483647 w 161"/>
                  <a:gd name="T7" fmla="*/ 2147483647 h 1202"/>
                  <a:gd name="T8" fmla="*/ 2147483647 w 161"/>
                  <a:gd name="T9" fmla="*/ 0 h 1202"/>
                  <a:gd name="T10" fmla="*/ 2147483647 w 161"/>
                  <a:gd name="T11" fmla="*/ 0 h 1202"/>
                  <a:gd name="T12" fmla="*/ 0 60000 65536"/>
                  <a:gd name="T13" fmla="*/ 0 60000 65536"/>
                  <a:gd name="T14" fmla="*/ 0 60000 65536"/>
                  <a:gd name="T15" fmla="*/ 0 60000 65536"/>
                  <a:gd name="T16" fmla="*/ 0 60000 65536"/>
                  <a:gd name="T17" fmla="*/ 0 60000 65536"/>
                  <a:gd name="T18" fmla="*/ 0 w 161"/>
                  <a:gd name="T19" fmla="*/ 0 h 1202"/>
                  <a:gd name="T20" fmla="*/ 161 w 161"/>
                  <a:gd name="T21" fmla="*/ 1202 h 1202"/>
                </a:gdLst>
                <a:ahLst/>
                <a:cxnLst>
                  <a:cxn ang="T12">
                    <a:pos x="T0" y="T1"/>
                  </a:cxn>
                  <a:cxn ang="T13">
                    <a:pos x="T2" y="T3"/>
                  </a:cxn>
                  <a:cxn ang="T14">
                    <a:pos x="T4" y="T5"/>
                  </a:cxn>
                  <a:cxn ang="T15">
                    <a:pos x="T6" y="T7"/>
                  </a:cxn>
                  <a:cxn ang="T16">
                    <a:pos x="T8" y="T9"/>
                  </a:cxn>
                  <a:cxn ang="T17">
                    <a:pos x="T10" y="T11"/>
                  </a:cxn>
                </a:cxnLst>
                <a:rect l="T18" t="T19" r="T20" b="T21"/>
                <a:pathLst>
                  <a:path w="161" h="1202">
                    <a:moveTo>
                      <a:pt x="161" y="0"/>
                    </a:moveTo>
                    <a:lnTo>
                      <a:pt x="0" y="0"/>
                    </a:lnTo>
                    <a:lnTo>
                      <a:pt x="0" y="1202"/>
                    </a:lnTo>
                    <a:lnTo>
                      <a:pt x="161" y="1202"/>
                    </a:lnTo>
                    <a:lnTo>
                      <a:pt x="161" y="0"/>
                    </a:lnTo>
                    <a:close/>
                  </a:path>
                </a:pathLst>
              </a:custGeom>
              <a:solidFill>
                <a:srgbClr val="FF6600"/>
              </a:solidFill>
              <a:ln w="0">
                <a:solidFill>
                  <a:srgbClr val="FF66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31">
                <a:extLst>
                  <a:ext uri="{FF2B5EF4-FFF2-40B4-BE49-F238E27FC236}">
                    <a16:creationId xmlns:a16="http://schemas.microsoft.com/office/drawing/2014/main" id="{D7D2A8D5-E5A7-D0CA-B0B0-2DA3E1892126}"/>
                  </a:ext>
                </a:extLst>
              </p:cNvPr>
              <p:cNvSpPr>
                <a:spLocks/>
              </p:cNvSpPr>
              <p:nvPr/>
            </p:nvSpPr>
            <p:spPr bwMode="auto">
              <a:xfrm>
                <a:off x="4467225" y="4194175"/>
                <a:ext cx="254000" cy="1754188"/>
              </a:xfrm>
              <a:custGeom>
                <a:avLst/>
                <a:gdLst>
                  <a:gd name="T0" fmla="*/ 2147483647 w 160"/>
                  <a:gd name="T1" fmla="*/ 0 h 1105"/>
                  <a:gd name="T2" fmla="*/ 0 w 160"/>
                  <a:gd name="T3" fmla="*/ 0 h 1105"/>
                  <a:gd name="T4" fmla="*/ 0 w 160"/>
                  <a:gd name="T5" fmla="*/ 2147483647 h 1105"/>
                  <a:gd name="T6" fmla="*/ 2147483647 w 160"/>
                  <a:gd name="T7" fmla="*/ 2147483647 h 1105"/>
                  <a:gd name="T8" fmla="*/ 2147483647 w 160"/>
                  <a:gd name="T9" fmla="*/ 0 h 1105"/>
                  <a:gd name="T10" fmla="*/ 2147483647 w 160"/>
                  <a:gd name="T11" fmla="*/ 0 h 1105"/>
                  <a:gd name="T12" fmla="*/ 0 60000 65536"/>
                  <a:gd name="T13" fmla="*/ 0 60000 65536"/>
                  <a:gd name="T14" fmla="*/ 0 60000 65536"/>
                  <a:gd name="T15" fmla="*/ 0 60000 65536"/>
                  <a:gd name="T16" fmla="*/ 0 60000 65536"/>
                  <a:gd name="T17" fmla="*/ 0 60000 65536"/>
                  <a:gd name="T18" fmla="*/ 0 w 160"/>
                  <a:gd name="T19" fmla="*/ 0 h 1105"/>
                  <a:gd name="T20" fmla="*/ 160 w 160"/>
                  <a:gd name="T21" fmla="*/ 1105 h 1105"/>
                </a:gdLst>
                <a:ahLst/>
                <a:cxnLst>
                  <a:cxn ang="T12">
                    <a:pos x="T0" y="T1"/>
                  </a:cxn>
                  <a:cxn ang="T13">
                    <a:pos x="T2" y="T3"/>
                  </a:cxn>
                  <a:cxn ang="T14">
                    <a:pos x="T4" y="T5"/>
                  </a:cxn>
                  <a:cxn ang="T15">
                    <a:pos x="T6" y="T7"/>
                  </a:cxn>
                  <a:cxn ang="T16">
                    <a:pos x="T8" y="T9"/>
                  </a:cxn>
                  <a:cxn ang="T17">
                    <a:pos x="T10" y="T11"/>
                  </a:cxn>
                </a:cxnLst>
                <a:rect l="T18" t="T19" r="T20" b="T21"/>
                <a:pathLst>
                  <a:path w="160" h="1105">
                    <a:moveTo>
                      <a:pt x="160" y="0"/>
                    </a:moveTo>
                    <a:lnTo>
                      <a:pt x="0" y="0"/>
                    </a:lnTo>
                    <a:lnTo>
                      <a:pt x="0" y="1105"/>
                    </a:lnTo>
                    <a:lnTo>
                      <a:pt x="160" y="1105"/>
                    </a:lnTo>
                    <a:lnTo>
                      <a:pt x="160" y="0"/>
                    </a:lnTo>
                    <a:close/>
                  </a:path>
                </a:pathLst>
              </a:custGeom>
              <a:solidFill>
                <a:srgbClr val="FF6600"/>
              </a:solidFill>
              <a:ln w="0">
                <a:solidFill>
                  <a:srgbClr val="FF66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Rectangle 33">
                <a:extLst>
                  <a:ext uri="{FF2B5EF4-FFF2-40B4-BE49-F238E27FC236}">
                    <a16:creationId xmlns:a16="http://schemas.microsoft.com/office/drawing/2014/main" id="{996DE2D5-5427-3A3E-2159-87D93B303217}"/>
                  </a:ext>
                </a:extLst>
              </p:cNvPr>
              <p:cNvSpPr>
                <a:spLocks noChangeArrowheads="1"/>
              </p:cNvSpPr>
              <p:nvPr/>
            </p:nvSpPr>
            <p:spPr bwMode="auto">
              <a:xfrm>
                <a:off x="5384800" y="4538663"/>
                <a:ext cx="255587" cy="1409700"/>
              </a:xfrm>
              <a:prstGeom prst="rect">
                <a:avLst/>
              </a:prstGeom>
              <a:solidFill>
                <a:srgbClr val="FF6600"/>
              </a:solidFill>
              <a:ln w="0">
                <a:solidFill>
                  <a:srgbClr val="FF66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a:ln>
                    <a:noFill/>
                  </a:ln>
                  <a:solidFill>
                    <a:prstClr val="black"/>
                  </a:solidFill>
                  <a:effectLst/>
                  <a:uLnTx/>
                  <a:uFillTx/>
                  <a:latin typeface="Cambria" pitchFamily="18" charset="0"/>
                  <a:ea typeface="+mn-ea"/>
                  <a:cs typeface="+mn-cs"/>
                </a:endParaRPr>
              </a:p>
            </p:txBody>
          </p:sp>
          <p:sp>
            <p:nvSpPr>
              <p:cNvPr id="65" name="Freeform 35">
                <a:extLst>
                  <a:ext uri="{FF2B5EF4-FFF2-40B4-BE49-F238E27FC236}">
                    <a16:creationId xmlns:a16="http://schemas.microsoft.com/office/drawing/2014/main" id="{3B6587A8-8CCD-B4D0-6B74-F189652D15CE}"/>
                  </a:ext>
                </a:extLst>
              </p:cNvPr>
              <p:cNvSpPr>
                <a:spLocks/>
              </p:cNvSpPr>
              <p:nvPr/>
            </p:nvSpPr>
            <p:spPr bwMode="auto">
              <a:xfrm>
                <a:off x="6291263" y="4733925"/>
                <a:ext cx="254000" cy="1214438"/>
              </a:xfrm>
              <a:custGeom>
                <a:avLst/>
                <a:gdLst>
                  <a:gd name="T0" fmla="*/ 2147483647 w 160"/>
                  <a:gd name="T1" fmla="*/ 0 h 765"/>
                  <a:gd name="T2" fmla="*/ 0 w 160"/>
                  <a:gd name="T3" fmla="*/ 0 h 765"/>
                  <a:gd name="T4" fmla="*/ 0 w 160"/>
                  <a:gd name="T5" fmla="*/ 2147483647 h 765"/>
                  <a:gd name="T6" fmla="*/ 2147483647 w 160"/>
                  <a:gd name="T7" fmla="*/ 2147483647 h 765"/>
                  <a:gd name="T8" fmla="*/ 2147483647 w 160"/>
                  <a:gd name="T9" fmla="*/ 0 h 765"/>
                  <a:gd name="T10" fmla="*/ 2147483647 w 160"/>
                  <a:gd name="T11" fmla="*/ 0 h 765"/>
                  <a:gd name="T12" fmla="*/ 0 60000 65536"/>
                  <a:gd name="T13" fmla="*/ 0 60000 65536"/>
                  <a:gd name="T14" fmla="*/ 0 60000 65536"/>
                  <a:gd name="T15" fmla="*/ 0 60000 65536"/>
                  <a:gd name="T16" fmla="*/ 0 60000 65536"/>
                  <a:gd name="T17" fmla="*/ 0 60000 65536"/>
                  <a:gd name="T18" fmla="*/ 0 w 160"/>
                  <a:gd name="T19" fmla="*/ 0 h 765"/>
                  <a:gd name="T20" fmla="*/ 160 w 160"/>
                  <a:gd name="T21" fmla="*/ 765 h 765"/>
                </a:gdLst>
                <a:ahLst/>
                <a:cxnLst>
                  <a:cxn ang="T12">
                    <a:pos x="T0" y="T1"/>
                  </a:cxn>
                  <a:cxn ang="T13">
                    <a:pos x="T2" y="T3"/>
                  </a:cxn>
                  <a:cxn ang="T14">
                    <a:pos x="T4" y="T5"/>
                  </a:cxn>
                  <a:cxn ang="T15">
                    <a:pos x="T6" y="T7"/>
                  </a:cxn>
                  <a:cxn ang="T16">
                    <a:pos x="T8" y="T9"/>
                  </a:cxn>
                  <a:cxn ang="T17">
                    <a:pos x="T10" y="T11"/>
                  </a:cxn>
                </a:cxnLst>
                <a:rect l="T18" t="T19" r="T20" b="T21"/>
                <a:pathLst>
                  <a:path w="160" h="765">
                    <a:moveTo>
                      <a:pt x="160" y="0"/>
                    </a:moveTo>
                    <a:lnTo>
                      <a:pt x="0" y="0"/>
                    </a:lnTo>
                    <a:lnTo>
                      <a:pt x="0" y="765"/>
                    </a:lnTo>
                    <a:lnTo>
                      <a:pt x="160" y="765"/>
                    </a:lnTo>
                    <a:lnTo>
                      <a:pt x="160" y="0"/>
                    </a:lnTo>
                    <a:close/>
                  </a:path>
                </a:pathLst>
              </a:custGeom>
              <a:solidFill>
                <a:srgbClr val="FF6600"/>
              </a:solidFill>
              <a:ln w="0">
                <a:solidFill>
                  <a:srgbClr val="FF66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ZoneTexte 40">
              <a:extLst>
                <a:ext uri="{FF2B5EF4-FFF2-40B4-BE49-F238E27FC236}">
                  <a16:creationId xmlns:a16="http://schemas.microsoft.com/office/drawing/2014/main" id="{9E9AD0A7-1FF4-16EF-E216-6258CEE4B919}"/>
                </a:ext>
              </a:extLst>
            </p:cNvPr>
            <p:cNvSpPr txBox="1">
              <a:spLocks noChangeArrowheads="1"/>
            </p:cNvSpPr>
            <p:nvPr/>
          </p:nvSpPr>
          <p:spPr bwMode="auto">
            <a:xfrm>
              <a:off x="1350592" y="5911023"/>
              <a:ext cx="206746"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0</a:t>
              </a:r>
            </a:p>
          </p:txBody>
        </p:sp>
        <p:sp>
          <p:nvSpPr>
            <p:cNvPr id="12" name="ZoneTexte 41">
              <a:extLst>
                <a:ext uri="{FF2B5EF4-FFF2-40B4-BE49-F238E27FC236}">
                  <a16:creationId xmlns:a16="http://schemas.microsoft.com/office/drawing/2014/main" id="{FAF177B6-70C3-6730-0B34-66C1EF2C869D}"/>
                </a:ext>
              </a:extLst>
            </p:cNvPr>
            <p:cNvSpPr txBox="1">
              <a:spLocks noChangeArrowheads="1"/>
            </p:cNvSpPr>
            <p:nvPr/>
          </p:nvSpPr>
          <p:spPr bwMode="auto">
            <a:xfrm>
              <a:off x="1892297" y="6063462"/>
              <a:ext cx="688980"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Infectés VIH</a:t>
              </a:r>
            </a:p>
          </p:txBody>
        </p:sp>
        <p:sp>
          <p:nvSpPr>
            <p:cNvPr id="17" name="ZoneTexte 42">
              <a:extLst>
                <a:ext uri="{FF2B5EF4-FFF2-40B4-BE49-F238E27FC236}">
                  <a16:creationId xmlns:a16="http://schemas.microsoft.com/office/drawing/2014/main" id="{9057F4D0-9E73-7737-FD09-094684F07797}"/>
                </a:ext>
              </a:extLst>
            </p:cNvPr>
            <p:cNvSpPr txBox="1">
              <a:spLocks noChangeArrowheads="1"/>
            </p:cNvSpPr>
            <p:nvPr/>
          </p:nvSpPr>
          <p:spPr bwMode="auto">
            <a:xfrm>
              <a:off x="3136402" y="6063462"/>
              <a:ext cx="780460"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Diagnostiqués</a:t>
              </a:r>
            </a:p>
          </p:txBody>
        </p:sp>
        <p:sp>
          <p:nvSpPr>
            <p:cNvPr id="18" name="ZoneTexte 43">
              <a:extLst>
                <a:ext uri="{FF2B5EF4-FFF2-40B4-BE49-F238E27FC236}">
                  <a16:creationId xmlns:a16="http://schemas.microsoft.com/office/drawing/2014/main" id="{1C0C0E06-3E3B-4BEA-DDB6-363766659732}"/>
                </a:ext>
              </a:extLst>
            </p:cNvPr>
            <p:cNvSpPr txBox="1">
              <a:spLocks noChangeArrowheads="1"/>
            </p:cNvSpPr>
            <p:nvPr/>
          </p:nvSpPr>
          <p:spPr bwMode="auto">
            <a:xfrm>
              <a:off x="4433197" y="6063462"/>
              <a:ext cx="512553"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En soins</a:t>
              </a:r>
            </a:p>
          </p:txBody>
        </p:sp>
        <p:sp>
          <p:nvSpPr>
            <p:cNvPr id="19" name="ZoneTexte 44">
              <a:extLst>
                <a:ext uri="{FF2B5EF4-FFF2-40B4-BE49-F238E27FC236}">
                  <a16:creationId xmlns:a16="http://schemas.microsoft.com/office/drawing/2014/main" id="{7BC41607-3B8E-145F-5E88-ADA26711362A}"/>
                </a:ext>
              </a:extLst>
            </p:cNvPr>
            <p:cNvSpPr txBox="1">
              <a:spLocks noChangeArrowheads="1"/>
            </p:cNvSpPr>
            <p:nvPr/>
          </p:nvSpPr>
          <p:spPr bwMode="auto">
            <a:xfrm>
              <a:off x="5664643" y="6063462"/>
              <a:ext cx="589658" cy="311062"/>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Sous ARV</a:t>
              </a:r>
              <a:b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b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(&gt; 6 mois)</a:t>
              </a:r>
            </a:p>
          </p:txBody>
        </p:sp>
        <p:sp>
          <p:nvSpPr>
            <p:cNvPr id="20" name="ZoneTexte 45">
              <a:extLst>
                <a:ext uri="{FF2B5EF4-FFF2-40B4-BE49-F238E27FC236}">
                  <a16:creationId xmlns:a16="http://schemas.microsoft.com/office/drawing/2014/main" id="{2AEC44CE-0075-E782-59E5-9314BF300518}"/>
                </a:ext>
              </a:extLst>
            </p:cNvPr>
            <p:cNvSpPr txBox="1">
              <a:spLocks noChangeArrowheads="1"/>
            </p:cNvSpPr>
            <p:nvPr/>
          </p:nvSpPr>
          <p:spPr bwMode="auto">
            <a:xfrm>
              <a:off x="6755564" y="6063462"/>
              <a:ext cx="725572" cy="311062"/>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ＭＳ Ｐゴシック" charset="0"/>
                  <a:cs typeface="+mn-cs"/>
                </a:rPr>
                <a:t>CV contrôlée</a:t>
              </a:r>
              <a:br>
                <a:rPr kumimoji="0" lang="fr-FR" sz="1050" b="0" i="0" u="none" strike="noStrike" kern="1200" cap="none" spc="0" normalizeH="0" baseline="0" noProof="0" dirty="0">
                  <a:ln>
                    <a:noFill/>
                  </a:ln>
                  <a:solidFill>
                    <a:prstClr val="black"/>
                  </a:solidFill>
                  <a:effectLst/>
                  <a:uLnTx/>
                  <a:uFillTx/>
                  <a:latin typeface="Calibri"/>
                  <a:ea typeface="ＭＳ Ｐゴシック" charset="0"/>
                  <a:cs typeface="+mn-cs"/>
                </a:rPr>
              </a:br>
              <a:r>
                <a:rPr kumimoji="0" lang="fr-FR" sz="1050" b="0" i="0" u="none" strike="noStrike" kern="1200" cap="none" spc="0" normalizeH="0" baseline="0" noProof="0" dirty="0">
                  <a:ln>
                    <a:noFill/>
                  </a:ln>
                  <a:solidFill>
                    <a:prstClr val="black"/>
                  </a:solidFill>
                  <a:effectLst/>
                  <a:uLnTx/>
                  <a:uFillTx/>
                  <a:latin typeface="Calibri"/>
                  <a:ea typeface="ＭＳ Ｐゴシック" charset="0"/>
                  <a:cs typeface="+mn-cs"/>
                </a:rPr>
                <a:t>(&lt; 50 c/ml)</a:t>
              </a:r>
            </a:p>
          </p:txBody>
        </p:sp>
        <p:sp>
          <p:nvSpPr>
            <p:cNvPr id="22" name="ZoneTexte 46">
              <a:extLst>
                <a:ext uri="{FF2B5EF4-FFF2-40B4-BE49-F238E27FC236}">
                  <a16:creationId xmlns:a16="http://schemas.microsoft.com/office/drawing/2014/main" id="{8FF835A4-9F5E-46EA-8606-98FBF83FDF70}"/>
                </a:ext>
              </a:extLst>
            </p:cNvPr>
            <p:cNvSpPr txBox="1">
              <a:spLocks noChangeArrowheads="1"/>
            </p:cNvSpPr>
            <p:nvPr/>
          </p:nvSpPr>
          <p:spPr bwMode="auto">
            <a:xfrm>
              <a:off x="1294397" y="5385429"/>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20</a:t>
              </a:r>
            </a:p>
          </p:txBody>
        </p:sp>
        <p:sp>
          <p:nvSpPr>
            <p:cNvPr id="23" name="ZoneTexte 47">
              <a:extLst>
                <a:ext uri="{FF2B5EF4-FFF2-40B4-BE49-F238E27FC236}">
                  <a16:creationId xmlns:a16="http://schemas.microsoft.com/office/drawing/2014/main" id="{9C5A7E92-5E6D-CF68-D9DA-C693AF12B3B2}"/>
                </a:ext>
              </a:extLst>
            </p:cNvPr>
            <p:cNvSpPr txBox="1">
              <a:spLocks noChangeArrowheads="1"/>
            </p:cNvSpPr>
            <p:nvPr/>
          </p:nvSpPr>
          <p:spPr bwMode="auto">
            <a:xfrm>
              <a:off x="1294397" y="4864596"/>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40</a:t>
              </a:r>
            </a:p>
          </p:txBody>
        </p:sp>
        <p:sp>
          <p:nvSpPr>
            <p:cNvPr id="24" name="ZoneTexte 48">
              <a:extLst>
                <a:ext uri="{FF2B5EF4-FFF2-40B4-BE49-F238E27FC236}">
                  <a16:creationId xmlns:a16="http://schemas.microsoft.com/office/drawing/2014/main" id="{C09EDF01-9CE0-61FC-CDDB-D7001B317299}"/>
                </a:ext>
              </a:extLst>
            </p:cNvPr>
            <p:cNvSpPr txBox="1">
              <a:spLocks noChangeArrowheads="1"/>
            </p:cNvSpPr>
            <p:nvPr/>
          </p:nvSpPr>
          <p:spPr bwMode="auto">
            <a:xfrm>
              <a:off x="1294397" y="4334237"/>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60</a:t>
              </a:r>
            </a:p>
          </p:txBody>
        </p:sp>
        <p:sp>
          <p:nvSpPr>
            <p:cNvPr id="25" name="ZoneTexte 49">
              <a:extLst>
                <a:ext uri="{FF2B5EF4-FFF2-40B4-BE49-F238E27FC236}">
                  <a16:creationId xmlns:a16="http://schemas.microsoft.com/office/drawing/2014/main" id="{49731A39-A1EE-BBF3-8A32-920C4937805C}"/>
                </a:ext>
              </a:extLst>
            </p:cNvPr>
            <p:cNvSpPr txBox="1">
              <a:spLocks noChangeArrowheads="1"/>
            </p:cNvSpPr>
            <p:nvPr/>
          </p:nvSpPr>
          <p:spPr bwMode="auto">
            <a:xfrm>
              <a:off x="1294397" y="3808640"/>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80</a:t>
              </a:r>
            </a:p>
          </p:txBody>
        </p:sp>
        <p:sp>
          <p:nvSpPr>
            <p:cNvPr id="26" name="ZoneTexte 50">
              <a:extLst>
                <a:ext uri="{FF2B5EF4-FFF2-40B4-BE49-F238E27FC236}">
                  <a16:creationId xmlns:a16="http://schemas.microsoft.com/office/drawing/2014/main" id="{84154A14-DC27-768F-5A78-DE8F604468EF}"/>
                </a:ext>
              </a:extLst>
            </p:cNvPr>
            <p:cNvSpPr txBox="1">
              <a:spLocks noChangeArrowheads="1"/>
            </p:cNvSpPr>
            <p:nvPr/>
          </p:nvSpPr>
          <p:spPr bwMode="auto">
            <a:xfrm>
              <a:off x="1238202" y="3283044"/>
              <a:ext cx="319137"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100</a:t>
              </a:r>
            </a:p>
          </p:txBody>
        </p:sp>
        <p:sp>
          <p:nvSpPr>
            <p:cNvPr id="27" name="ZoneTexte 52">
              <a:extLst>
                <a:ext uri="{FF2B5EF4-FFF2-40B4-BE49-F238E27FC236}">
                  <a16:creationId xmlns:a16="http://schemas.microsoft.com/office/drawing/2014/main" id="{EBE2C381-6DD1-0887-D777-DF28E49E2066}"/>
                </a:ext>
              </a:extLst>
            </p:cNvPr>
            <p:cNvSpPr txBox="1">
              <a:spLocks noChangeArrowheads="1"/>
            </p:cNvSpPr>
            <p:nvPr/>
          </p:nvSpPr>
          <p:spPr bwMode="auto">
            <a:xfrm>
              <a:off x="1828776" y="3071853"/>
              <a:ext cx="319137"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100</a:t>
              </a:r>
            </a:p>
          </p:txBody>
        </p:sp>
        <p:sp>
          <p:nvSpPr>
            <p:cNvPr id="28" name="ZoneTexte 54">
              <a:extLst>
                <a:ext uri="{FF2B5EF4-FFF2-40B4-BE49-F238E27FC236}">
                  <a16:creationId xmlns:a16="http://schemas.microsoft.com/office/drawing/2014/main" id="{DE841D62-D5AC-CE58-ADD9-881C99972986}"/>
                </a:ext>
              </a:extLst>
            </p:cNvPr>
            <p:cNvSpPr txBox="1">
              <a:spLocks noChangeArrowheads="1"/>
            </p:cNvSpPr>
            <p:nvPr/>
          </p:nvSpPr>
          <p:spPr bwMode="auto">
            <a:xfrm>
              <a:off x="3141161" y="3630794"/>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81</a:t>
              </a:r>
            </a:p>
          </p:txBody>
        </p:sp>
        <p:sp>
          <p:nvSpPr>
            <p:cNvPr id="29" name="ZoneTexte 56">
              <a:extLst>
                <a:ext uri="{FF2B5EF4-FFF2-40B4-BE49-F238E27FC236}">
                  <a16:creationId xmlns:a16="http://schemas.microsoft.com/office/drawing/2014/main" id="{76801533-6E40-D238-0FE8-905E1C08DD7B}"/>
                </a:ext>
              </a:extLst>
            </p:cNvPr>
            <p:cNvSpPr txBox="1">
              <a:spLocks noChangeArrowheads="1"/>
            </p:cNvSpPr>
            <p:nvPr/>
          </p:nvSpPr>
          <p:spPr bwMode="auto">
            <a:xfrm>
              <a:off x="4330198" y="3802288"/>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74</a:t>
              </a:r>
            </a:p>
          </p:txBody>
        </p:sp>
        <p:sp>
          <p:nvSpPr>
            <p:cNvPr id="30" name="ZoneTexte 58">
              <a:extLst>
                <a:ext uri="{FF2B5EF4-FFF2-40B4-BE49-F238E27FC236}">
                  <a16:creationId xmlns:a16="http://schemas.microsoft.com/office/drawing/2014/main" id="{AE0C1A97-AE18-C9F3-1802-2766F6AFEAC8}"/>
                </a:ext>
              </a:extLst>
            </p:cNvPr>
            <p:cNvSpPr txBox="1">
              <a:spLocks noChangeArrowheads="1"/>
            </p:cNvSpPr>
            <p:nvPr/>
          </p:nvSpPr>
          <p:spPr bwMode="auto">
            <a:xfrm>
              <a:off x="5584322" y="4180209"/>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60</a:t>
              </a:r>
            </a:p>
          </p:txBody>
        </p:sp>
        <p:sp>
          <p:nvSpPr>
            <p:cNvPr id="31" name="ZoneTexte 60">
              <a:extLst>
                <a:ext uri="{FF2B5EF4-FFF2-40B4-BE49-F238E27FC236}">
                  <a16:creationId xmlns:a16="http://schemas.microsoft.com/office/drawing/2014/main" id="{FF51BEB3-31C6-2E1B-3578-2D6617077420}"/>
                </a:ext>
              </a:extLst>
            </p:cNvPr>
            <p:cNvSpPr txBox="1">
              <a:spLocks noChangeArrowheads="1"/>
            </p:cNvSpPr>
            <p:nvPr/>
          </p:nvSpPr>
          <p:spPr bwMode="auto">
            <a:xfrm>
              <a:off x="6792410" y="4373933"/>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52</a:t>
              </a:r>
            </a:p>
          </p:txBody>
        </p:sp>
        <p:sp>
          <p:nvSpPr>
            <p:cNvPr id="32" name="ZoneTexte 61">
              <a:extLst>
                <a:ext uri="{FF2B5EF4-FFF2-40B4-BE49-F238E27FC236}">
                  <a16:creationId xmlns:a16="http://schemas.microsoft.com/office/drawing/2014/main" id="{C1A32FEF-AACE-1AD9-EFC4-FED92FC78E7E}"/>
                </a:ext>
              </a:extLst>
            </p:cNvPr>
            <p:cNvSpPr txBox="1">
              <a:spLocks noChangeArrowheads="1"/>
            </p:cNvSpPr>
            <p:nvPr/>
          </p:nvSpPr>
          <p:spPr bwMode="auto">
            <a:xfrm rot="16200000">
              <a:off x="1418272" y="3890363"/>
              <a:ext cx="1256031" cy="244645"/>
            </a:xfrm>
            <a:prstGeom prst="rect">
              <a:avLst/>
            </a:prstGeom>
            <a:noFill/>
            <a:ln>
              <a:noFill/>
            </a:ln>
          </p:spPr>
          <p:txBody>
            <a:bodyPr>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white"/>
                  </a:solidFill>
                  <a:effectLst/>
                  <a:uLnTx/>
                  <a:uFillTx/>
                  <a:latin typeface="Calibri"/>
                  <a:ea typeface="ＭＳ Ｐゴシック" charset="0"/>
                  <a:cs typeface="+mn-cs"/>
                </a:rPr>
                <a:t>149 900</a:t>
              </a:r>
            </a:p>
          </p:txBody>
        </p:sp>
        <p:sp>
          <p:nvSpPr>
            <p:cNvPr id="33" name="ZoneTexte 62">
              <a:extLst>
                <a:ext uri="{FF2B5EF4-FFF2-40B4-BE49-F238E27FC236}">
                  <a16:creationId xmlns:a16="http://schemas.microsoft.com/office/drawing/2014/main" id="{56D81B31-B136-4533-4378-DA49D109E88D}"/>
                </a:ext>
              </a:extLst>
            </p:cNvPr>
            <p:cNvSpPr txBox="1">
              <a:spLocks noChangeArrowheads="1"/>
            </p:cNvSpPr>
            <p:nvPr/>
          </p:nvSpPr>
          <p:spPr bwMode="auto">
            <a:xfrm rot="16200000">
              <a:off x="3006750" y="4255461"/>
              <a:ext cx="517477" cy="225827"/>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ＭＳ Ｐゴシック" charset="0"/>
                  <a:cs typeface="+mn-cs"/>
                </a:rPr>
                <a:t>121 100</a:t>
              </a:r>
            </a:p>
          </p:txBody>
        </p:sp>
        <p:sp>
          <p:nvSpPr>
            <p:cNvPr id="34" name="ZoneTexte 63">
              <a:extLst>
                <a:ext uri="{FF2B5EF4-FFF2-40B4-BE49-F238E27FC236}">
                  <a16:creationId xmlns:a16="http://schemas.microsoft.com/office/drawing/2014/main" id="{6DCBD969-376C-1270-452E-EC53950347DD}"/>
                </a:ext>
              </a:extLst>
            </p:cNvPr>
            <p:cNvSpPr txBox="1">
              <a:spLocks noChangeArrowheads="1"/>
            </p:cNvSpPr>
            <p:nvPr/>
          </p:nvSpPr>
          <p:spPr bwMode="auto">
            <a:xfrm rot="16200000">
              <a:off x="4249350" y="4406195"/>
              <a:ext cx="470673" cy="207008"/>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a:ea typeface="ＭＳ Ｐゴシック" charset="0"/>
                  <a:cs typeface="+mn-cs"/>
                </a:rPr>
                <a:t>111 500</a:t>
              </a:r>
            </a:p>
          </p:txBody>
        </p:sp>
        <p:sp>
          <p:nvSpPr>
            <p:cNvPr id="35" name="ZoneTexte 64">
              <a:extLst>
                <a:ext uri="{FF2B5EF4-FFF2-40B4-BE49-F238E27FC236}">
                  <a16:creationId xmlns:a16="http://schemas.microsoft.com/office/drawing/2014/main" id="{1DE4B0E0-00BA-7D4B-C831-81B05BFD30A9}"/>
                </a:ext>
              </a:extLst>
            </p:cNvPr>
            <p:cNvSpPr txBox="1">
              <a:spLocks noChangeArrowheads="1"/>
            </p:cNvSpPr>
            <p:nvPr/>
          </p:nvSpPr>
          <p:spPr bwMode="auto">
            <a:xfrm rot="16200000">
              <a:off x="5505464" y="4763474"/>
              <a:ext cx="419070" cy="207008"/>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a:ea typeface="ＭＳ Ｐゴシック" charset="0"/>
                  <a:cs typeface="+mn-cs"/>
                </a:rPr>
                <a:t>90 100</a:t>
              </a:r>
            </a:p>
          </p:txBody>
        </p:sp>
        <p:sp>
          <p:nvSpPr>
            <p:cNvPr id="36" name="ZoneTexte 65">
              <a:extLst>
                <a:ext uri="{FF2B5EF4-FFF2-40B4-BE49-F238E27FC236}">
                  <a16:creationId xmlns:a16="http://schemas.microsoft.com/office/drawing/2014/main" id="{7F92A721-EF98-FC5C-0366-B80EDD09995F}"/>
                </a:ext>
              </a:extLst>
            </p:cNvPr>
            <p:cNvSpPr txBox="1">
              <a:spLocks noChangeArrowheads="1"/>
            </p:cNvSpPr>
            <p:nvPr/>
          </p:nvSpPr>
          <p:spPr bwMode="auto">
            <a:xfrm rot="16200000">
              <a:off x="6711964" y="4966724"/>
              <a:ext cx="419070" cy="207008"/>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Calibri"/>
                  <a:ea typeface="ＭＳ Ｐゴシック" charset="0"/>
                  <a:cs typeface="+mn-cs"/>
                </a:rPr>
                <a:t>77 400</a:t>
              </a:r>
            </a:p>
          </p:txBody>
        </p:sp>
        <p:cxnSp>
          <p:nvCxnSpPr>
            <p:cNvPr id="37" name="Connecteur droit avec flèche 2048">
              <a:extLst>
                <a:ext uri="{FF2B5EF4-FFF2-40B4-BE49-F238E27FC236}">
                  <a16:creationId xmlns:a16="http://schemas.microsoft.com/office/drawing/2014/main" id="{14FCD932-30A5-1BB3-50CD-51275B272B02}"/>
                </a:ext>
              </a:extLst>
            </p:cNvPr>
            <p:cNvCxnSpPr>
              <a:cxnSpLocks noChangeShapeType="1"/>
            </p:cNvCxnSpPr>
            <p:nvPr/>
          </p:nvCxnSpPr>
          <p:spPr bwMode="auto">
            <a:xfrm>
              <a:off x="2246313" y="5435600"/>
              <a:ext cx="841375" cy="0"/>
            </a:xfrm>
            <a:prstGeom prst="straightConnector1">
              <a:avLst/>
            </a:prstGeom>
            <a:noFill/>
            <a:ln w="38100">
              <a:solidFill>
                <a:srgbClr val="FFFF00"/>
              </a:solidFill>
              <a:round/>
              <a:headEnd/>
              <a:tailEnd type="triangle" w="med" len="med"/>
            </a:ln>
          </p:spPr>
        </p:cxnSp>
        <p:cxnSp>
          <p:nvCxnSpPr>
            <p:cNvPr id="38" name="Connecteur droit avec flèche 68">
              <a:extLst>
                <a:ext uri="{FF2B5EF4-FFF2-40B4-BE49-F238E27FC236}">
                  <a16:creationId xmlns:a16="http://schemas.microsoft.com/office/drawing/2014/main" id="{306E315F-0A80-0E4B-E8AD-37B1E75826ED}"/>
                </a:ext>
              </a:extLst>
            </p:cNvPr>
            <p:cNvCxnSpPr>
              <a:cxnSpLocks noChangeShapeType="1"/>
            </p:cNvCxnSpPr>
            <p:nvPr/>
          </p:nvCxnSpPr>
          <p:spPr bwMode="auto">
            <a:xfrm>
              <a:off x="3478213" y="5435600"/>
              <a:ext cx="842962" cy="0"/>
            </a:xfrm>
            <a:prstGeom prst="straightConnector1">
              <a:avLst/>
            </a:prstGeom>
            <a:noFill/>
            <a:ln w="38100">
              <a:solidFill>
                <a:srgbClr val="FFFF00"/>
              </a:solidFill>
              <a:round/>
              <a:headEnd/>
              <a:tailEnd type="triangle" w="med" len="med"/>
            </a:ln>
          </p:spPr>
        </p:cxnSp>
        <p:cxnSp>
          <p:nvCxnSpPr>
            <p:cNvPr id="39" name="Connecteur droit avec flèche 69">
              <a:extLst>
                <a:ext uri="{FF2B5EF4-FFF2-40B4-BE49-F238E27FC236}">
                  <a16:creationId xmlns:a16="http://schemas.microsoft.com/office/drawing/2014/main" id="{14465DE6-EFB8-251C-DF35-07C7760C0226}"/>
                </a:ext>
              </a:extLst>
            </p:cNvPr>
            <p:cNvCxnSpPr>
              <a:cxnSpLocks noChangeShapeType="1"/>
            </p:cNvCxnSpPr>
            <p:nvPr/>
          </p:nvCxnSpPr>
          <p:spPr bwMode="auto">
            <a:xfrm>
              <a:off x="4684713" y="5435600"/>
              <a:ext cx="842962" cy="0"/>
            </a:xfrm>
            <a:prstGeom prst="straightConnector1">
              <a:avLst/>
            </a:prstGeom>
            <a:noFill/>
            <a:ln w="38100">
              <a:solidFill>
                <a:srgbClr val="FFFF00"/>
              </a:solidFill>
              <a:round/>
              <a:headEnd/>
              <a:tailEnd type="triangle" w="med" len="med"/>
            </a:ln>
          </p:spPr>
        </p:cxnSp>
        <p:cxnSp>
          <p:nvCxnSpPr>
            <p:cNvPr id="40" name="Connecteur droit avec flèche 70">
              <a:extLst>
                <a:ext uri="{FF2B5EF4-FFF2-40B4-BE49-F238E27FC236}">
                  <a16:creationId xmlns:a16="http://schemas.microsoft.com/office/drawing/2014/main" id="{3BC41A77-AB86-FCF8-A62D-8045F9FEB81C}"/>
                </a:ext>
              </a:extLst>
            </p:cNvPr>
            <p:cNvCxnSpPr>
              <a:cxnSpLocks noChangeShapeType="1"/>
            </p:cNvCxnSpPr>
            <p:nvPr/>
          </p:nvCxnSpPr>
          <p:spPr bwMode="auto">
            <a:xfrm>
              <a:off x="5911850" y="5435600"/>
              <a:ext cx="842963" cy="0"/>
            </a:xfrm>
            <a:prstGeom prst="straightConnector1">
              <a:avLst/>
            </a:prstGeom>
            <a:noFill/>
            <a:ln w="38100">
              <a:solidFill>
                <a:srgbClr val="FFFF00"/>
              </a:solidFill>
              <a:round/>
              <a:headEnd/>
              <a:tailEnd type="triangle" w="med" len="med"/>
            </a:ln>
          </p:spPr>
        </p:cxnSp>
        <p:sp>
          <p:nvSpPr>
            <p:cNvPr id="41" name="ZoneTexte 2056">
              <a:extLst>
                <a:ext uri="{FF2B5EF4-FFF2-40B4-BE49-F238E27FC236}">
                  <a16:creationId xmlns:a16="http://schemas.microsoft.com/office/drawing/2014/main" id="{AD606102-EDDA-1144-66C7-DFA0E07EC21A}"/>
                </a:ext>
              </a:extLst>
            </p:cNvPr>
            <p:cNvSpPr txBox="1">
              <a:spLocks noChangeArrowheads="1"/>
            </p:cNvSpPr>
            <p:nvPr/>
          </p:nvSpPr>
          <p:spPr bwMode="auto">
            <a:xfrm>
              <a:off x="2682346" y="5086902"/>
              <a:ext cx="366184"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FF0000"/>
                  </a:solidFill>
                  <a:effectLst/>
                  <a:uLnTx/>
                  <a:uFillTx/>
                  <a:latin typeface="Calibri"/>
                  <a:ea typeface="ＭＳ Ｐゴシック" charset="0"/>
                  <a:cs typeface="+mn-cs"/>
                </a:rPr>
                <a:t>81 %</a:t>
              </a:r>
            </a:p>
          </p:txBody>
        </p:sp>
        <p:sp>
          <p:nvSpPr>
            <p:cNvPr id="42" name="ZoneTexte 77">
              <a:extLst>
                <a:ext uri="{FF2B5EF4-FFF2-40B4-BE49-F238E27FC236}">
                  <a16:creationId xmlns:a16="http://schemas.microsoft.com/office/drawing/2014/main" id="{185909C7-4900-FBA7-42AB-49BDC3847AFF}"/>
                </a:ext>
              </a:extLst>
            </p:cNvPr>
            <p:cNvSpPr txBox="1">
              <a:spLocks noChangeArrowheads="1"/>
            </p:cNvSpPr>
            <p:nvPr/>
          </p:nvSpPr>
          <p:spPr bwMode="auto">
            <a:xfrm>
              <a:off x="3884877" y="5086902"/>
              <a:ext cx="366184"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FF0000"/>
                  </a:solidFill>
                  <a:effectLst/>
                  <a:uLnTx/>
                  <a:uFillTx/>
                  <a:latin typeface="Calibri"/>
                  <a:ea typeface="ＭＳ Ｐゴシック" charset="0"/>
                  <a:cs typeface="+mn-cs"/>
                </a:rPr>
                <a:t>92 %</a:t>
              </a:r>
            </a:p>
          </p:txBody>
        </p:sp>
        <p:sp>
          <p:nvSpPr>
            <p:cNvPr id="43" name="ZoneTexte 78">
              <a:extLst>
                <a:ext uri="{FF2B5EF4-FFF2-40B4-BE49-F238E27FC236}">
                  <a16:creationId xmlns:a16="http://schemas.microsoft.com/office/drawing/2014/main" id="{FA89A10E-16C2-81FD-AC7B-37D970C4181E}"/>
                </a:ext>
              </a:extLst>
            </p:cNvPr>
            <p:cNvSpPr txBox="1">
              <a:spLocks noChangeArrowheads="1"/>
            </p:cNvSpPr>
            <p:nvPr/>
          </p:nvSpPr>
          <p:spPr bwMode="auto">
            <a:xfrm>
              <a:off x="5091377" y="5086902"/>
              <a:ext cx="366184"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FF0000"/>
                  </a:solidFill>
                  <a:effectLst/>
                  <a:uLnTx/>
                  <a:uFillTx/>
                  <a:latin typeface="Calibri"/>
                  <a:ea typeface="ＭＳ Ｐゴシック" charset="0"/>
                  <a:cs typeface="+mn-cs"/>
                </a:rPr>
                <a:t>81 %</a:t>
              </a:r>
            </a:p>
          </p:txBody>
        </p:sp>
        <p:sp>
          <p:nvSpPr>
            <p:cNvPr id="44" name="ZoneTexte 79">
              <a:extLst>
                <a:ext uri="{FF2B5EF4-FFF2-40B4-BE49-F238E27FC236}">
                  <a16:creationId xmlns:a16="http://schemas.microsoft.com/office/drawing/2014/main" id="{3E2A70EB-535A-15DF-E73B-45C335DE98E8}"/>
                </a:ext>
              </a:extLst>
            </p:cNvPr>
            <p:cNvSpPr txBox="1">
              <a:spLocks noChangeArrowheads="1"/>
            </p:cNvSpPr>
            <p:nvPr/>
          </p:nvSpPr>
          <p:spPr bwMode="auto">
            <a:xfrm>
              <a:off x="6339946" y="5086902"/>
              <a:ext cx="366184"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FF0000"/>
                  </a:solidFill>
                  <a:effectLst/>
                  <a:uLnTx/>
                  <a:uFillTx/>
                  <a:latin typeface="Calibri"/>
                  <a:ea typeface="ＭＳ Ｐゴシック" charset="0"/>
                  <a:cs typeface="+mn-cs"/>
                </a:rPr>
                <a:t>86 %</a:t>
              </a:r>
            </a:p>
          </p:txBody>
        </p:sp>
        <p:sp>
          <p:nvSpPr>
            <p:cNvPr id="45" name="ZoneTexte 80">
              <a:extLst>
                <a:ext uri="{FF2B5EF4-FFF2-40B4-BE49-F238E27FC236}">
                  <a16:creationId xmlns:a16="http://schemas.microsoft.com/office/drawing/2014/main" id="{264856A0-24DA-0D84-A839-541D0A619DFE}"/>
                </a:ext>
              </a:extLst>
            </p:cNvPr>
            <p:cNvSpPr txBox="1">
              <a:spLocks noChangeArrowheads="1"/>
            </p:cNvSpPr>
            <p:nvPr/>
          </p:nvSpPr>
          <p:spPr bwMode="auto">
            <a:xfrm>
              <a:off x="2789340" y="5598207"/>
              <a:ext cx="150603"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FF0000"/>
                </a:solidFill>
                <a:effectLst/>
                <a:uLnTx/>
                <a:uFillTx/>
                <a:latin typeface="Calibri"/>
                <a:ea typeface="ＭＳ Ｐゴシック" charset="0"/>
                <a:cs typeface="+mn-cs"/>
              </a:endParaRPr>
            </a:p>
          </p:txBody>
        </p:sp>
        <p:sp>
          <p:nvSpPr>
            <p:cNvPr id="46" name="ZoneTexte 60">
              <a:extLst>
                <a:ext uri="{FF2B5EF4-FFF2-40B4-BE49-F238E27FC236}">
                  <a16:creationId xmlns:a16="http://schemas.microsoft.com/office/drawing/2014/main" id="{89A0AAA7-2E82-22F7-C5C1-A8F560E56329}"/>
                </a:ext>
              </a:extLst>
            </p:cNvPr>
            <p:cNvSpPr txBox="1">
              <a:spLocks noChangeArrowheads="1"/>
            </p:cNvSpPr>
            <p:nvPr/>
          </p:nvSpPr>
          <p:spPr bwMode="auto">
            <a:xfrm>
              <a:off x="7155947" y="5018622"/>
              <a:ext cx="262941" cy="190094"/>
            </a:xfrm>
            <a:prstGeom prst="rect">
              <a:avLst/>
            </a:prstGeom>
            <a:noFill/>
            <a:ln>
              <a:noFill/>
            </a:ln>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28</a:t>
              </a:r>
            </a:p>
          </p:txBody>
        </p:sp>
        <p:sp>
          <p:nvSpPr>
            <p:cNvPr id="47" name="ZoneTexte 50">
              <a:extLst>
                <a:ext uri="{FF2B5EF4-FFF2-40B4-BE49-F238E27FC236}">
                  <a16:creationId xmlns:a16="http://schemas.microsoft.com/office/drawing/2014/main" id="{5D481A85-CD32-1039-115D-628D7347164B}"/>
                </a:ext>
              </a:extLst>
            </p:cNvPr>
            <p:cNvSpPr txBox="1">
              <a:spLocks noChangeArrowheads="1"/>
            </p:cNvSpPr>
            <p:nvPr/>
          </p:nvSpPr>
          <p:spPr bwMode="auto">
            <a:xfrm>
              <a:off x="1547813" y="3021041"/>
              <a:ext cx="217488" cy="190094"/>
            </a:xfrm>
            <a:prstGeom prst="rect">
              <a:avLst/>
            </a:prstGeom>
            <a:noFill/>
            <a:ln>
              <a:noFill/>
            </a:ln>
          </p:spPr>
          <p:txBody>
            <a:bodyPr>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a:ea typeface="ＭＳ Ｐゴシック" charset="0"/>
                  <a:cs typeface="+mn-cs"/>
                </a:rPr>
                <a:t>n</a:t>
              </a:r>
            </a:p>
          </p:txBody>
        </p:sp>
      </p:grpSp>
      <p:pic>
        <p:nvPicPr>
          <p:cNvPr id="66" name="Image 65">
            <a:extLst>
              <a:ext uri="{FF2B5EF4-FFF2-40B4-BE49-F238E27FC236}">
                <a16:creationId xmlns:a16="http://schemas.microsoft.com/office/drawing/2014/main" id="{8D418982-691C-F63A-A9A6-2C8C5E9B274B}"/>
              </a:ext>
            </a:extLst>
          </p:cNvPr>
          <p:cNvPicPr>
            <a:picLocks noChangeAspect="1"/>
          </p:cNvPicPr>
          <p:nvPr/>
        </p:nvPicPr>
        <p:blipFill rotWithShape="1">
          <a:blip r:embed="rId3"/>
          <a:srcRect t="11689" r="3949"/>
          <a:stretch/>
        </p:blipFill>
        <p:spPr>
          <a:xfrm>
            <a:off x="1340029" y="6762576"/>
            <a:ext cx="5365785" cy="3364451"/>
          </a:xfrm>
          <a:prstGeom prst="rect">
            <a:avLst/>
          </a:prstGeom>
          <a:ln>
            <a:solidFill>
              <a:schemeClr val="tx1">
                <a:lumMod val="75000"/>
                <a:lumOff val="25000"/>
              </a:schemeClr>
            </a:solidFill>
          </a:ln>
        </p:spPr>
      </p:pic>
      <p:sp>
        <p:nvSpPr>
          <p:cNvPr id="67" name="ZoneTexte 66">
            <a:extLst>
              <a:ext uri="{FF2B5EF4-FFF2-40B4-BE49-F238E27FC236}">
                <a16:creationId xmlns:a16="http://schemas.microsoft.com/office/drawing/2014/main" id="{5C6B9CAB-5256-67BE-DB4A-3B199460057B}"/>
              </a:ext>
            </a:extLst>
          </p:cNvPr>
          <p:cNvSpPr txBox="1"/>
          <p:nvPr/>
        </p:nvSpPr>
        <p:spPr>
          <a:xfrm>
            <a:off x="2656329" y="6358656"/>
            <a:ext cx="2733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lumMod val="75000"/>
                    <a:lumOff val="25000"/>
                  </a:prstClr>
                </a:solidFill>
                <a:effectLst/>
                <a:uLnTx/>
                <a:uFillTx/>
                <a:ea typeface="+mn-ea"/>
                <a:cs typeface="Arial" panose="020B0604020202020204" pitchFamily="34" charset="0"/>
              </a:rPr>
              <a:t>Cascade en France en 2016</a:t>
            </a:r>
          </a:p>
        </p:txBody>
      </p:sp>
      <p:sp>
        <p:nvSpPr>
          <p:cNvPr id="68" name="ZoneTexte 67">
            <a:extLst>
              <a:ext uri="{FF2B5EF4-FFF2-40B4-BE49-F238E27FC236}">
                <a16:creationId xmlns:a16="http://schemas.microsoft.com/office/drawing/2014/main" id="{991C6B6D-66EE-363D-AFA6-2B98A48368F1}"/>
              </a:ext>
            </a:extLst>
          </p:cNvPr>
          <p:cNvSpPr txBox="1"/>
          <p:nvPr/>
        </p:nvSpPr>
        <p:spPr>
          <a:xfrm>
            <a:off x="6858000" y="572332"/>
            <a:ext cx="4979440" cy="523220"/>
          </a:xfrm>
          <a:prstGeom prst="rect">
            <a:avLst/>
          </a:prstGeom>
          <a:noFill/>
          <a:ln>
            <a:solidFill>
              <a:schemeClr val="tx1">
                <a:lumMod val="75000"/>
                <a:lumOff val="25000"/>
              </a:schemeClr>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prstClr val="black">
                    <a:lumMod val="75000"/>
                    <a:lumOff val="25000"/>
                  </a:prstClr>
                </a:solidFill>
                <a:effectLst/>
                <a:uLnTx/>
                <a:uFillTx/>
                <a:latin typeface="Calibri"/>
              </a:defRPr>
            </a:lvl1pPr>
          </a:lstStyle>
          <a:p>
            <a:r>
              <a:rPr lang="fr-FR" dirty="0"/>
              <a:t>Une réussite : la cascade de soin</a:t>
            </a:r>
          </a:p>
        </p:txBody>
      </p:sp>
      <p:cxnSp>
        <p:nvCxnSpPr>
          <p:cNvPr id="71" name="Connecteur droit avec flèche 70"/>
          <p:cNvCxnSpPr/>
          <p:nvPr/>
        </p:nvCxnSpPr>
        <p:spPr>
          <a:xfrm flipH="1">
            <a:off x="1305276" y="4838700"/>
            <a:ext cx="162467" cy="37465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H="1">
            <a:off x="2514600" y="4838700"/>
            <a:ext cx="170496" cy="36997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a:off x="3657600" y="4838700"/>
            <a:ext cx="186576" cy="368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5020129" y="4982535"/>
            <a:ext cx="134596" cy="364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H="1">
            <a:off x="6389229" y="4982535"/>
            <a:ext cx="3428" cy="3643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6" name="ZoneTexte 75">
            <a:extLst>
              <a:ext uri="{FF2B5EF4-FFF2-40B4-BE49-F238E27FC236}">
                <a16:creationId xmlns:a16="http://schemas.microsoft.com/office/drawing/2014/main" id="{5C6B9CAB-5256-67BE-DB4A-3B199460057B}"/>
              </a:ext>
            </a:extLst>
          </p:cNvPr>
          <p:cNvSpPr txBox="1"/>
          <p:nvPr/>
        </p:nvSpPr>
        <p:spPr>
          <a:xfrm>
            <a:off x="829743" y="5283019"/>
            <a:ext cx="10321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lumMod val="75000"/>
                    <a:lumOff val="25000"/>
                  </a:prstClr>
                </a:solidFill>
                <a:effectLst/>
                <a:uLnTx/>
                <a:uFillTx/>
                <a:ea typeface="+mn-ea"/>
                <a:cs typeface="Arial" panose="020B0604020202020204" pitchFamily="34" charset="0"/>
              </a:rPr>
              <a:t>Prévention</a:t>
            </a:r>
            <a:endParaRPr kumimoji="0" lang="fr-FR" sz="1400" b="1" i="0" u="none" strike="noStrike" kern="1200" cap="none" spc="0" normalizeH="0" baseline="0" noProof="0" dirty="0">
              <a:ln>
                <a:noFill/>
              </a:ln>
              <a:solidFill>
                <a:prstClr val="black">
                  <a:lumMod val="75000"/>
                  <a:lumOff val="25000"/>
                </a:prstClr>
              </a:solidFill>
              <a:effectLst/>
              <a:uLnTx/>
              <a:uFillTx/>
              <a:ea typeface="+mn-ea"/>
              <a:cs typeface="Arial" panose="020B0604020202020204" pitchFamily="34" charset="0"/>
            </a:endParaRPr>
          </a:p>
        </p:txBody>
      </p:sp>
      <p:sp>
        <p:nvSpPr>
          <p:cNvPr id="77" name="ZoneTexte 76">
            <a:extLst>
              <a:ext uri="{FF2B5EF4-FFF2-40B4-BE49-F238E27FC236}">
                <a16:creationId xmlns:a16="http://schemas.microsoft.com/office/drawing/2014/main" id="{5C6B9CAB-5256-67BE-DB4A-3B199460057B}"/>
              </a:ext>
            </a:extLst>
          </p:cNvPr>
          <p:cNvSpPr txBox="1"/>
          <p:nvPr/>
        </p:nvSpPr>
        <p:spPr>
          <a:xfrm>
            <a:off x="2064300" y="5279544"/>
            <a:ext cx="9516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lumMod val="75000"/>
                    <a:lumOff val="25000"/>
                  </a:prstClr>
                </a:solidFill>
                <a:effectLst/>
                <a:uLnTx/>
                <a:uFillTx/>
                <a:ea typeface="+mn-ea"/>
                <a:cs typeface="Arial" panose="020B0604020202020204" pitchFamily="34" charset="0"/>
              </a:rPr>
              <a:t>Dépistage</a:t>
            </a:r>
            <a:endParaRPr kumimoji="0" lang="fr-FR" sz="1400" b="1" i="0" u="none" strike="noStrike" kern="1200" cap="none" spc="0" normalizeH="0" baseline="0" noProof="0" dirty="0">
              <a:ln>
                <a:noFill/>
              </a:ln>
              <a:solidFill>
                <a:prstClr val="black">
                  <a:lumMod val="75000"/>
                  <a:lumOff val="25000"/>
                </a:prstClr>
              </a:solidFill>
              <a:effectLst/>
              <a:uLnTx/>
              <a:uFillTx/>
              <a:ea typeface="+mn-ea"/>
              <a:cs typeface="Arial" panose="020B0604020202020204" pitchFamily="34" charset="0"/>
            </a:endParaRPr>
          </a:p>
        </p:txBody>
      </p:sp>
      <p:sp>
        <p:nvSpPr>
          <p:cNvPr id="78" name="ZoneTexte 77">
            <a:extLst>
              <a:ext uri="{FF2B5EF4-FFF2-40B4-BE49-F238E27FC236}">
                <a16:creationId xmlns:a16="http://schemas.microsoft.com/office/drawing/2014/main" id="{5C6B9CAB-5256-67BE-DB4A-3B199460057B}"/>
              </a:ext>
            </a:extLst>
          </p:cNvPr>
          <p:cNvSpPr txBox="1"/>
          <p:nvPr/>
        </p:nvSpPr>
        <p:spPr>
          <a:xfrm>
            <a:off x="3029423" y="5221896"/>
            <a:ext cx="12466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lumMod val="75000"/>
                    <a:lumOff val="25000"/>
                  </a:prstClr>
                </a:solidFill>
                <a:effectLst/>
                <a:uLnTx/>
                <a:uFillTx/>
                <a:ea typeface="+mn-ea"/>
                <a:cs typeface="Arial" panose="020B0604020202020204" pitchFamily="34" charset="0"/>
              </a:rPr>
              <a:t>Rétention dans</a:t>
            </a:r>
            <a:r>
              <a:rPr kumimoji="0" lang="fr-FR" sz="1400" b="1" i="0" u="none" strike="noStrike" kern="1200" cap="none" spc="0" normalizeH="0" noProof="0" dirty="0" smtClean="0">
                <a:ln>
                  <a:noFill/>
                </a:ln>
                <a:solidFill>
                  <a:prstClr val="black">
                    <a:lumMod val="75000"/>
                    <a:lumOff val="25000"/>
                  </a:prstClr>
                </a:solidFill>
                <a:effectLst/>
                <a:uLnTx/>
                <a:uFillTx/>
                <a:ea typeface="+mn-ea"/>
                <a:cs typeface="Arial" panose="020B0604020202020204" pitchFamily="34" charset="0"/>
              </a:rPr>
              <a:t> le soin</a:t>
            </a:r>
            <a:endParaRPr kumimoji="0" lang="fr-FR" sz="1400" b="1" i="0" u="none" strike="noStrike" kern="1200" cap="none" spc="0" normalizeH="0" baseline="0" noProof="0" dirty="0">
              <a:ln>
                <a:noFill/>
              </a:ln>
              <a:solidFill>
                <a:prstClr val="black">
                  <a:lumMod val="75000"/>
                  <a:lumOff val="25000"/>
                </a:prstClr>
              </a:solidFill>
              <a:effectLst/>
              <a:uLnTx/>
              <a:uFillTx/>
              <a:ea typeface="+mn-ea"/>
              <a:cs typeface="Arial" panose="020B0604020202020204" pitchFamily="34" charset="0"/>
            </a:endParaRPr>
          </a:p>
        </p:txBody>
      </p:sp>
      <p:sp>
        <p:nvSpPr>
          <p:cNvPr id="79" name="ZoneTexte 78">
            <a:extLst>
              <a:ext uri="{FF2B5EF4-FFF2-40B4-BE49-F238E27FC236}">
                <a16:creationId xmlns:a16="http://schemas.microsoft.com/office/drawing/2014/main" id="{5C6B9CAB-5256-67BE-DB4A-3B199460057B}"/>
              </a:ext>
            </a:extLst>
          </p:cNvPr>
          <p:cNvSpPr txBox="1"/>
          <p:nvPr/>
        </p:nvSpPr>
        <p:spPr>
          <a:xfrm>
            <a:off x="4342589" y="5346862"/>
            <a:ext cx="12466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lumMod val="75000"/>
                    <a:lumOff val="25000"/>
                  </a:prstClr>
                </a:solidFill>
                <a:effectLst/>
                <a:uLnTx/>
                <a:uFillTx/>
                <a:ea typeface="+mn-ea"/>
                <a:cs typeface="Arial" panose="020B0604020202020204" pitchFamily="34" charset="0"/>
              </a:rPr>
              <a:t>Traitement universel</a:t>
            </a:r>
            <a:endParaRPr kumimoji="0" lang="fr-FR" sz="1400" b="1" i="0" u="none" strike="noStrike" kern="1200" cap="none" spc="0" normalizeH="0" baseline="0" noProof="0" dirty="0">
              <a:ln>
                <a:noFill/>
              </a:ln>
              <a:solidFill>
                <a:prstClr val="black">
                  <a:lumMod val="75000"/>
                  <a:lumOff val="25000"/>
                </a:prstClr>
              </a:solidFill>
              <a:effectLst/>
              <a:uLnTx/>
              <a:uFillTx/>
              <a:ea typeface="+mn-ea"/>
              <a:cs typeface="Arial" panose="020B0604020202020204" pitchFamily="34" charset="0"/>
            </a:endParaRPr>
          </a:p>
        </p:txBody>
      </p:sp>
      <p:sp>
        <p:nvSpPr>
          <p:cNvPr id="80" name="ZoneTexte 79">
            <a:extLst>
              <a:ext uri="{FF2B5EF4-FFF2-40B4-BE49-F238E27FC236}">
                <a16:creationId xmlns:a16="http://schemas.microsoft.com/office/drawing/2014/main" id="{5C6B9CAB-5256-67BE-DB4A-3B199460057B}"/>
              </a:ext>
            </a:extLst>
          </p:cNvPr>
          <p:cNvSpPr txBox="1"/>
          <p:nvPr/>
        </p:nvSpPr>
        <p:spPr>
          <a:xfrm>
            <a:off x="5655755" y="5344409"/>
            <a:ext cx="15053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lumMod val="75000"/>
                    <a:lumOff val="25000"/>
                  </a:prstClr>
                </a:solidFill>
                <a:effectLst/>
                <a:uLnTx/>
                <a:uFillTx/>
                <a:ea typeface="+mn-ea"/>
                <a:cs typeface="Arial" panose="020B0604020202020204" pitchFamily="34" charset="0"/>
              </a:rPr>
              <a:t>Education thérapeutique</a:t>
            </a:r>
            <a:endParaRPr kumimoji="0" lang="fr-FR" sz="1400" b="1" i="0" u="none" strike="noStrike" kern="1200" cap="none" spc="0" normalizeH="0" baseline="0" noProof="0" dirty="0">
              <a:ln>
                <a:noFill/>
              </a:ln>
              <a:solidFill>
                <a:prstClr val="black">
                  <a:lumMod val="75000"/>
                  <a:lumOff val="25000"/>
                </a:prstClr>
              </a:solidFill>
              <a:effectLst/>
              <a:uLnTx/>
              <a:uFillTx/>
              <a:ea typeface="+mn-ea"/>
              <a:cs typeface="Arial" panose="020B0604020202020204" pitchFamily="34" charset="0"/>
            </a:endParaRPr>
          </a:p>
        </p:txBody>
      </p:sp>
      <p:sp>
        <p:nvSpPr>
          <p:cNvPr id="87" name="Flèche droite 86"/>
          <p:cNvSpPr/>
          <p:nvPr/>
        </p:nvSpPr>
        <p:spPr>
          <a:xfrm>
            <a:off x="9157152" y="8179534"/>
            <a:ext cx="1120820" cy="838200"/>
          </a:xfrm>
          <a:prstGeom prst="rightArrow">
            <a:avLst>
              <a:gd name="adj1" fmla="val 36363"/>
              <a:gd name="adj2" fmla="val 50000"/>
            </a:avLst>
          </a:prstGeom>
          <a:solidFill>
            <a:srgbClr val="C2D4BB"/>
          </a:solidFill>
          <a:ln>
            <a:solidFill>
              <a:srgbClr val="64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8" name="Image 87"/>
          <p:cNvPicPr>
            <a:picLocks noChangeAspect="1"/>
          </p:cNvPicPr>
          <p:nvPr/>
        </p:nvPicPr>
        <p:blipFill>
          <a:blip r:embed="rId4"/>
          <a:stretch>
            <a:fillRect/>
          </a:stretch>
        </p:blipFill>
        <p:spPr>
          <a:xfrm>
            <a:off x="10213332" y="2200626"/>
            <a:ext cx="6028828" cy="5048412"/>
          </a:xfrm>
          <a:prstGeom prst="rect">
            <a:avLst/>
          </a:prstGeom>
          <a:ln>
            <a:solidFill>
              <a:schemeClr val="tx1">
                <a:lumMod val="75000"/>
                <a:lumOff val="25000"/>
              </a:schemeClr>
            </a:solidFill>
          </a:ln>
        </p:spPr>
      </p:pic>
      <p:sp>
        <p:nvSpPr>
          <p:cNvPr id="89" name="Rectangle 88"/>
          <p:cNvSpPr/>
          <p:nvPr/>
        </p:nvSpPr>
        <p:spPr>
          <a:xfrm>
            <a:off x="10363200" y="8191500"/>
            <a:ext cx="6934200" cy="830997"/>
          </a:xfrm>
          <a:prstGeom prst="rect">
            <a:avLst/>
          </a:prstGeom>
        </p:spPr>
        <p:txBody>
          <a:bodyPr wrap="square">
            <a:spAutoFit/>
          </a:bodyPr>
          <a:lstStyle/>
          <a:p>
            <a:pPr lvl="0"/>
            <a:r>
              <a:rPr lang="fr-FR" sz="2400" dirty="0" smtClean="0">
                <a:solidFill>
                  <a:prstClr val="black">
                    <a:lumMod val="75000"/>
                    <a:lumOff val="25000"/>
                  </a:prstClr>
                </a:solidFill>
              </a:rPr>
              <a:t>Objectif final de 95% n’est pas rempli mais on note une amélioration certaine de la cascade de soin !</a:t>
            </a:r>
          </a:p>
        </p:txBody>
      </p:sp>
    </p:spTree>
    <p:extLst>
      <p:ext uri="{BB962C8B-B14F-4D97-AF65-F5344CB8AC3E}">
        <p14:creationId xmlns:p14="http://schemas.microsoft.com/office/powerpoint/2010/main" val="2579983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3EE"/>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7471" r="34795"/>
          <a:stretch/>
        </p:blipFill>
        <p:spPr>
          <a:xfrm>
            <a:off x="914400" y="1257300"/>
            <a:ext cx="6512613" cy="6338360"/>
          </a:xfrm>
          <a:prstGeom prst="rect">
            <a:avLst/>
          </a:prstGeom>
          <a:ln>
            <a:solidFill>
              <a:srgbClr val="64685A"/>
            </a:solidFill>
          </a:ln>
        </p:spPr>
      </p:pic>
      <p:pic>
        <p:nvPicPr>
          <p:cNvPr id="17" name="Image 16"/>
          <p:cNvPicPr>
            <a:picLocks noChangeAspect="1"/>
          </p:cNvPicPr>
          <p:nvPr/>
        </p:nvPicPr>
        <p:blipFill rotWithShape="1">
          <a:blip r:embed="rId3">
            <a:extLst>
              <a:ext uri="{28A0092B-C50C-407E-A947-70E740481C1C}">
                <a14:useLocalDpi xmlns:a14="http://schemas.microsoft.com/office/drawing/2010/main" val="0"/>
              </a:ext>
            </a:extLst>
          </a:blip>
          <a:srcRect l="65884" t="57550" r="2872" b="24833"/>
          <a:stretch/>
        </p:blipFill>
        <p:spPr>
          <a:xfrm>
            <a:off x="4141884" y="7618121"/>
            <a:ext cx="3283222" cy="1194582"/>
          </a:xfrm>
          <a:prstGeom prst="rect">
            <a:avLst/>
          </a:prstGeom>
          <a:ln>
            <a:solidFill>
              <a:srgbClr val="64685A"/>
            </a:solidFill>
          </a:ln>
        </p:spPr>
      </p:pic>
      <p:pic>
        <p:nvPicPr>
          <p:cNvPr id="18" name="Image 17"/>
          <p:cNvPicPr>
            <a:picLocks noChangeAspect="1"/>
          </p:cNvPicPr>
          <p:nvPr/>
        </p:nvPicPr>
        <p:blipFill rotWithShape="1">
          <a:blip r:embed="rId3">
            <a:extLst>
              <a:ext uri="{28A0092B-C50C-407E-A947-70E740481C1C}">
                <a14:useLocalDpi xmlns:a14="http://schemas.microsoft.com/office/drawing/2010/main" val="0"/>
              </a:ext>
            </a:extLst>
          </a:blip>
          <a:srcRect l="65884" t="39933" r="2872" b="50671"/>
          <a:stretch/>
        </p:blipFill>
        <p:spPr>
          <a:xfrm>
            <a:off x="914400" y="7618121"/>
            <a:ext cx="3234110" cy="562454"/>
          </a:xfrm>
          <a:prstGeom prst="rect">
            <a:avLst/>
          </a:prstGeom>
          <a:ln>
            <a:solidFill>
              <a:srgbClr val="64685A"/>
            </a:solidFill>
          </a:ln>
        </p:spPr>
      </p:pic>
      <p:pic>
        <p:nvPicPr>
          <p:cNvPr id="19" name="Image 18"/>
          <p:cNvPicPr>
            <a:picLocks noChangeAspect="1"/>
          </p:cNvPicPr>
          <p:nvPr/>
        </p:nvPicPr>
        <p:blipFill rotWithShape="1">
          <a:blip r:embed="rId3">
            <a:extLst>
              <a:ext uri="{28A0092B-C50C-407E-A947-70E740481C1C}">
                <a14:useLocalDpi xmlns:a14="http://schemas.microsoft.com/office/drawing/2010/main" val="0"/>
              </a:ext>
            </a:extLst>
          </a:blip>
          <a:srcRect l="65884" t="24076" r="2872" b="65354"/>
          <a:stretch/>
        </p:blipFill>
        <p:spPr>
          <a:xfrm>
            <a:off x="914400" y="8179942"/>
            <a:ext cx="3234110" cy="632761"/>
          </a:xfrm>
          <a:prstGeom prst="rect">
            <a:avLst/>
          </a:prstGeom>
          <a:ln>
            <a:solidFill>
              <a:srgbClr val="64685A"/>
            </a:solidFill>
          </a:ln>
        </p:spPr>
      </p:pic>
      <p:sp>
        <p:nvSpPr>
          <p:cNvPr id="24" name="TextBox 16">
            <a:extLst>
              <a:ext uri="{FF2B5EF4-FFF2-40B4-BE49-F238E27FC236}">
                <a16:creationId xmlns:a16="http://schemas.microsoft.com/office/drawing/2014/main" id="{2957B6AA-5D6F-D245-A4AB-9BBBB4EDBFB6}"/>
              </a:ext>
            </a:extLst>
          </p:cNvPr>
          <p:cNvSpPr txBox="1"/>
          <p:nvPr/>
        </p:nvSpPr>
        <p:spPr>
          <a:xfrm>
            <a:off x="10287000" y="3245058"/>
            <a:ext cx="6324600" cy="954107"/>
          </a:xfrm>
          <a:prstGeom prst="rect">
            <a:avLst/>
          </a:prstGeom>
          <a:solidFill>
            <a:srgbClr val="C2D4BB"/>
          </a:solidFill>
          <a:ln>
            <a:solidFill>
              <a:srgbClr val="64685A"/>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u="sng" dirty="0" smtClean="0">
                <a:solidFill>
                  <a:schemeClr val="tx1">
                    <a:lumMod val="75000"/>
                    <a:lumOff val="25000"/>
                  </a:schemeClr>
                </a:solidFill>
                <a:cs typeface="Leelawadee" panose="020B0502040204020203" pitchFamily="34" charset="-34"/>
              </a:rPr>
              <a:t>2</a:t>
            </a:r>
            <a:r>
              <a:rPr lang="fr-FR" sz="2800" b="1" u="sng" baseline="30000" dirty="0" smtClean="0">
                <a:solidFill>
                  <a:schemeClr val="tx1">
                    <a:lumMod val="75000"/>
                    <a:lumOff val="25000"/>
                  </a:schemeClr>
                </a:solidFill>
                <a:cs typeface="Leelawadee" panose="020B0502040204020203" pitchFamily="34" charset="-34"/>
              </a:rPr>
              <a:t>ème</a:t>
            </a:r>
            <a:r>
              <a:rPr lang="fr-FR" sz="2800" b="1" u="sng" dirty="0" smtClean="0">
                <a:solidFill>
                  <a:schemeClr val="tx1">
                    <a:lumMod val="75000"/>
                    <a:lumOff val="25000"/>
                  </a:schemeClr>
                </a:solidFill>
                <a:cs typeface="Leelawadee" panose="020B0502040204020203" pitchFamily="34" charset="-34"/>
              </a:rPr>
              <a:t> objectif</a:t>
            </a:r>
            <a:r>
              <a:rPr lang="fr-FR" sz="2800" b="1" dirty="0" smtClean="0">
                <a:solidFill>
                  <a:schemeClr val="tx1">
                    <a:lumMod val="75000"/>
                    <a:lumOff val="25000"/>
                  </a:schemeClr>
                </a:solidFill>
                <a:cs typeface="Leelawadee" panose="020B0502040204020203" pitchFamily="34" charset="-34"/>
              </a:rPr>
              <a:t> : Renforcer le diagnostic précoce de l’infection VIH</a:t>
            </a:r>
            <a:endParaRPr lang="en-US" sz="2800" b="1" dirty="0">
              <a:solidFill>
                <a:schemeClr val="tx1">
                  <a:lumMod val="75000"/>
                  <a:lumOff val="25000"/>
                </a:schemeClr>
              </a:solidFill>
              <a:cs typeface="Poppins" pitchFamily="2" charset="77"/>
            </a:endParaRPr>
          </a:p>
        </p:txBody>
      </p:sp>
      <p:sp>
        <p:nvSpPr>
          <p:cNvPr id="25" name="Flèche droite 24"/>
          <p:cNvSpPr/>
          <p:nvPr/>
        </p:nvSpPr>
        <p:spPr>
          <a:xfrm>
            <a:off x="8229600" y="4137530"/>
            <a:ext cx="1119155" cy="577899"/>
          </a:xfrm>
          <a:prstGeom prst="rightArrow">
            <a:avLst>
              <a:gd name="adj1" fmla="val 45981"/>
              <a:gd name="adj2" fmla="val 51399"/>
            </a:avLst>
          </a:prstGeom>
          <a:solidFill>
            <a:srgbClr val="C2D4BB"/>
          </a:solidFill>
          <a:ln>
            <a:solidFill>
              <a:srgbClr val="646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0287000" y="4533900"/>
            <a:ext cx="6336632" cy="1938992"/>
          </a:xfrm>
          <a:prstGeom prst="rect">
            <a:avLst/>
          </a:prstGeom>
        </p:spPr>
        <p:txBody>
          <a:bodyPr wrap="square">
            <a:spAutoFit/>
          </a:bodyPr>
          <a:lstStyle/>
          <a:p>
            <a:pPr marL="342900" lvl="0" indent="-342900">
              <a:buFont typeface="Arial" panose="020B0604020202020204" pitchFamily="34" charset="0"/>
              <a:buChar char="•"/>
            </a:pPr>
            <a:r>
              <a:rPr lang="fr-FR" sz="2400" dirty="0" smtClean="0">
                <a:solidFill>
                  <a:prstClr val="black">
                    <a:lumMod val="75000"/>
                    <a:lumOff val="25000"/>
                  </a:prstClr>
                </a:solidFill>
              </a:rPr>
              <a:t>Développer les partenariats avec les structures sociales et médico-sociales et les professionnels de santé libéraux</a:t>
            </a:r>
          </a:p>
          <a:p>
            <a:pPr marL="342900" lvl="0" indent="-342900">
              <a:buFont typeface="Arial" panose="020B0604020202020204" pitchFamily="34" charset="0"/>
              <a:buChar char="•"/>
            </a:pPr>
            <a:r>
              <a:rPr lang="fr-FR" sz="2400" dirty="0" smtClean="0">
                <a:solidFill>
                  <a:prstClr val="black">
                    <a:lumMod val="75000"/>
                    <a:lumOff val="25000"/>
                  </a:prstClr>
                </a:solidFill>
              </a:rPr>
              <a:t>Multiplier les lieux de dépistages</a:t>
            </a:r>
          </a:p>
          <a:p>
            <a:pPr marL="342900" lvl="0" indent="-342900">
              <a:buFont typeface="Arial" panose="020B0604020202020204" pitchFamily="34" charset="0"/>
              <a:buChar char="•"/>
            </a:pPr>
            <a:r>
              <a:rPr lang="fr-FR" sz="2400" dirty="0" smtClean="0">
                <a:solidFill>
                  <a:prstClr val="black">
                    <a:lumMod val="75000"/>
                    <a:lumOff val="25000"/>
                  </a:prstClr>
                </a:solidFill>
              </a:rPr>
              <a:t>Favoriser le déploiement d’IST Test et VIH Test</a:t>
            </a:r>
          </a:p>
        </p:txBody>
      </p:sp>
    </p:spTree>
    <p:extLst>
      <p:ext uri="{BB962C8B-B14F-4D97-AF65-F5344CB8AC3E}">
        <p14:creationId xmlns:p14="http://schemas.microsoft.com/office/powerpoint/2010/main" val="1451978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11152</TotalTime>
  <Words>2051</Words>
  <Application>Microsoft Office PowerPoint</Application>
  <PresentationFormat>Personnalisé</PresentationFormat>
  <Paragraphs>312</Paragraphs>
  <Slides>28</Slides>
  <Notes>28</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28</vt:i4>
      </vt:variant>
    </vt:vector>
  </HeadingPairs>
  <TitlesOfParts>
    <vt:vector size="43" baseType="lpstr">
      <vt:lpstr>Public Sans</vt:lpstr>
      <vt:lpstr>Cambria</vt:lpstr>
      <vt:lpstr>Barlow</vt:lpstr>
      <vt:lpstr>Wingdings</vt:lpstr>
      <vt:lpstr>Times New Roman</vt:lpstr>
      <vt:lpstr>Playfair Display</vt:lpstr>
      <vt:lpstr>Poppins</vt:lpstr>
      <vt:lpstr>Leelawadee</vt:lpstr>
      <vt:lpstr>Arial</vt:lpstr>
      <vt:lpstr>Alegreya</vt:lpstr>
      <vt:lpstr>ＭＳ Ｐゴシック</vt:lpstr>
      <vt:lpstr>Barlow SemiBold</vt:lpstr>
      <vt:lpstr>Calibri</vt:lpstr>
      <vt:lpstr>Playfair Display Italics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Laboureyras Melanie</dc:creator>
  <cp:lastModifiedBy>Laboureyras Melanie</cp:lastModifiedBy>
  <cp:revision>103</cp:revision>
  <cp:lastPrinted>2025-01-28T11:49:35Z</cp:lastPrinted>
  <dcterms:created xsi:type="dcterms:W3CDTF">2006-08-16T00:00:00Z</dcterms:created>
  <dcterms:modified xsi:type="dcterms:W3CDTF">2025-01-28T14:11:39Z</dcterms:modified>
  <dc:identifier>DAGbtdWPTZE</dc:identifier>
</cp:coreProperties>
</file>