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5" r:id="rId13"/>
    <p:sldId id="270" r:id="rId14"/>
    <p:sldId id="263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tron Claire" initials="CC" lastIdx="1" clrIdx="0">
    <p:extLst>
      <p:ext uri="{19B8F6BF-5375-455C-9EA6-DF929625EA0E}">
        <p15:presenceInfo xmlns:p15="http://schemas.microsoft.com/office/powerpoint/2012/main" userId="Chatron Claire" providerId="None"/>
      </p:ext>
    </p:extLst>
  </p:cmAuthor>
  <p:cmAuthor id="2" name="Robin Frederic" initials="RF" lastIdx="2" clrIdx="1">
    <p:extLst>
      <p:ext uri="{19B8F6BF-5375-455C-9EA6-DF929625EA0E}">
        <p15:presenceInfo xmlns:p15="http://schemas.microsoft.com/office/powerpoint/2012/main" userId="Robin Freder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75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96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5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2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8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99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1F7A-0F37-4952-8A5C-743DD15DBF8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8655-ED67-419F-B97C-39BCCEEE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7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hyperlink" Target="https://www.covid19-druginteractions.org/check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00DFFE-7154-049B-595F-9B381F967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fr-FR" sz="4800" b="1" dirty="0" smtClean="0">
                <a:solidFill>
                  <a:schemeClr val="accent5">
                    <a:lumMod val="75000"/>
                  </a:schemeClr>
                </a:solidFill>
              </a:rPr>
              <a:t>CAI 4 décembre 2023</a:t>
            </a:r>
            <a:endParaRPr lang="fr-F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4976405" y="4232402"/>
            <a:ext cx="2338781" cy="19174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809" y="1512655"/>
            <a:ext cx="1750030" cy="12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0024" y="51224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Bilan CAI 2023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13886" y="1333109"/>
            <a:ext cx="914400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u="sng" dirty="0" smtClean="0"/>
              <a:t>CAQES/AUDITS</a:t>
            </a:r>
          </a:p>
          <a:p>
            <a:pPr algn="just">
              <a:lnSpc>
                <a:spcPct val="150000"/>
              </a:lnSpc>
            </a:pPr>
            <a:endParaRPr lang="fr-FR" sz="500" b="1" u="sng" dirty="0"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dirty="0" smtClean="0">
                <a:sym typeface="Wingdings" panose="05000000000000000000" pitchFamily="2" charset="2"/>
              </a:rPr>
              <a:t>Audit sur la pertinence du choix thérapeutique du traitement dans les ICD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2</a:t>
            </a:r>
            <a:r>
              <a:rPr lang="fr-FR" baseline="30000" dirty="0" smtClean="0">
                <a:sym typeface="Wingdings" panose="05000000000000000000" pitchFamily="2" charset="2"/>
              </a:rPr>
              <a:t>ème</a:t>
            </a:r>
            <a:r>
              <a:rPr lang="fr-FR" dirty="0" smtClean="0">
                <a:sym typeface="Wingdings" panose="05000000000000000000" pitchFamily="2" charset="2"/>
              </a:rPr>
              <a:t> tour en 2023 après celui de 2022 et la diffusion de la fiche de bon usage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ym typeface="Wingdings" panose="05000000000000000000" pitchFamily="2" charset="2"/>
              </a:rPr>
              <a:t>Rappel des résultats : </a:t>
            </a:r>
            <a:endParaRPr lang="fr-FR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606706" y="3423549"/>
            <a:ext cx="5179180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dirty="0"/>
              <a:t>Résultats de 2023 :</a:t>
            </a:r>
            <a:endParaRPr lang="fr-FR" sz="1600" dirty="0"/>
          </a:p>
          <a:p>
            <a:pPr lvl="1" algn="just"/>
            <a:r>
              <a:rPr lang="fr-FR" sz="1600" dirty="0"/>
              <a:t>Nombre de dossiers : 120 dossiers dont 100 exploitables</a:t>
            </a:r>
          </a:p>
          <a:p>
            <a:pPr lvl="1" algn="just"/>
            <a:r>
              <a:rPr lang="fr-FR" sz="1600" dirty="0" err="1"/>
              <a:t>Sex</a:t>
            </a:r>
            <a:r>
              <a:rPr lang="fr-FR" sz="1600" dirty="0"/>
              <a:t> ratio H/F = 51/49 = 1.04</a:t>
            </a:r>
          </a:p>
          <a:p>
            <a:pPr lvl="1" algn="just"/>
            <a:r>
              <a:rPr lang="fr-FR" sz="1600" dirty="0" err="1"/>
              <a:t>Moy</a:t>
            </a:r>
            <a:r>
              <a:rPr lang="fr-FR" sz="1600" dirty="0"/>
              <a:t> âge = 67,1 ans</a:t>
            </a:r>
          </a:p>
          <a:p>
            <a:pPr lvl="1" algn="just"/>
            <a:r>
              <a:rPr lang="fr-FR" sz="1600" dirty="0"/>
              <a:t>1</a:t>
            </a:r>
            <a:r>
              <a:rPr lang="fr-FR" sz="1600" baseline="30000" dirty="0"/>
              <a:t>er</a:t>
            </a:r>
            <a:r>
              <a:rPr lang="fr-FR" sz="1600" dirty="0"/>
              <a:t> épisode : 86/100 = 86 %, 2</a:t>
            </a:r>
            <a:r>
              <a:rPr lang="fr-FR" sz="1600" baseline="30000" dirty="0"/>
              <a:t>ème</a:t>
            </a:r>
            <a:r>
              <a:rPr lang="fr-FR" sz="1600" dirty="0"/>
              <a:t> épisode 12/100 = 12 % et &gt;2 épisodes = 2/100 = 2 %</a:t>
            </a:r>
          </a:p>
          <a:p>
            <a:pPr lvl="1" algn="just"/>
            <a:r>
              <a:rPr lang="fr-FR" sz="1600" b="1" dirty="0">
                <a:solidFill>
                  <a:srgbClr val="C00000"/>
                </a:solidFill>
              </a:rPr>
              <a:t>% de non conformités : 48/100 = 28 %</a:t>
            </a:r>
          </a:p>
          <a:p>
            <a:pPr lvl="1" algn="just"/>
            <a:r>
              <a:rPr lang="fr-FR" sz="1600" dirty="0"/>
              <a:t>Non conformités : 2 erreurs sur posologie, 0 erreur sur durée de traitement, 26 erreurs sur choix de la </a:t>
            </a:r>
            <a:r>
              <a:rPr lang="fr-FR" sz="1600" dirty="0" smtClean="0"/>
              <a:t>molécule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194739" y="3409951"/>
            <a:ext cx="5254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i="1" dirty="0"/>
              <a:t>R</a:t>
            </a:r>
            <a:r>
              <a:rPr lang="fr-FR" sz="1600" b="1" i="1" dirty="0" smtClean="0"/>
              <a:t>ésultats </a:t>
            </a:r>
            <a:r>
              <a:rPr lang="fr-FR" sz="1600" b="1" i="1" dirty="0"/>
              <a:t>de 2022 </a:t>
            </a:r>
            <a:endParaRPr lang="fr-FR" sz="1600" i="1" dirty="0"/>
          </a:p>
          <a:p>
            <a:pPr lvl="1" algn="just"/>
            <a:r>
              <a:rPr lang="fr-FR" sz="1600" i="1" dirty="0"/>
              <a:t>Nombre de dossiers : 114 dossiers dont 109 exploitables</a:t>
            </a:r>
          </a:p>
          <a:p>
            <a:pPr lvl="1" algn="just"/>
            <a:r>
              <a:rPr lang="fr-FR" sz="1600" i="1" dirty="0" err="1"/>
              <a:t>Sex</a:t>
            </a:r>
            <a:r>
              <a:rPr lang="fr-FR" sz="1600" i="1" dirty="0"/>
              <a:t> ratio H/F = 61/48 = 1.27</a:t>
            </a:r>
          </a:p>
          <a:p>
            <a:pPr lvl="1" algn="just"/>
            <a:r>
              <a:rPr lang="fr-FR" sz="1600" i="1" dirty="0" err="1"/>
              <a:t>Moy</a:t>
            </a:r>
            <a:r>
              <a:rPr lang="fr-FR" sz="1600" i="1" dirty="0"/>
              <a:t> âge = 69.6 ans</a:t>
            </a:r>
          </a:p>
          <a:p>
            <a:pPr lvl="1" algn="just"/>
            <a:r>
              <a:rPr lang="fr-FR" sz="1600" i="1" dirty="0"/>
              <a:t>1</a:t>
            </a:r>
            <a:r>
              <a:rPr lang="fr-FR" sz="1600" i="1" baseline="30000" dirty="0"/>
              <a:t>er</a:t>
            </a:r>
            <a:r>
              <a:rPr lang="fr-FR" sz="1600" i="1" dirty="0"/>
              <a:t> épisode : 90/109 =82.6 %, 2</a:t>
            </a:r>
            <a:r>
              <a:rPr lang="fr-FR" sz="1600" i="1" baseline="30000" dirty="0"/>
              <a:t>ème</a:t>
            </a:r>
            <a:r>
              <a:rPr lang="fr-FR" sz="1600" i="1" dirty="0"/>
              <a:t> épisode 13/109 = 11.9% et &gt;2 épisodes = 6/109 =5.5 %</a:t>
            </a:r>
          </a:p>
          <a:p>
            <a:pPr lvl="1" algn="just"/>
            <a:r>
              <a:rPr lang="fr-FR" sz="1600" b="1" i="1" dirty="0"/>
              <a:t>% de non conformités : 47/109 = 43,1%</a:t>
            </a:r>
          </a:p>
          <a:p>
            <a:pPr lvl="1" algn="just"/>
            <a:r>
              <a:rPr lang="fr-FR" sz="1600" i="1" dirty="0"/>
              <a:t>Non conformités : 3 erreurs sur posologie, 1 erreur sur durée de traitement, 43 erreurs sur choix de la molécule</a:t>
            </a:r>
          </a:p>
          <a:p>
            <a:pPr algn="just"/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0712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0024" y="51224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Bilan CAI 2023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13886" y="1564931"/>
            <a:ext cx="9144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u="sng" dirty="0" smtClean="0"/>
              <a:t>CAQES/AUDITS</a:t>
            </a:r>
          </a:p>
          <a:p>
            <a:pPr algn="just">
              <a:lnSpc>
                <a:spcPct val="150000"/>
              </a:lnSpc>
            </a:pPr>
            <a:endParaRPr lang="fr-FR" b="1" u="sng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u="sng" dirty="0" smtClean="0"/>
              <a:t>Audit de pertinence sur la durée d’antibiothérapie de plus de 7 jours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Résultats présentés lors de prochaine CAI par O. Baud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fr-FR" b="1" u="sng" dirty="0"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dirty="0" smtClean="0">
                <a:sym typeface="Wingdings" panose="05000000000000000000" pitchFamily="2" charset="2"/>
              </a:rPr>
              <a:t>A</a:t>
            </a:r>
            <a:r>
              <a:rPr lang="fr-FR" b="1" dirty="0" smtClean="0"/>
              <a:t>udit </a:t>
            </a:r>
            <a:r>
              <a:rPr lang="fr-FR" b="1" dirty="0"/>
              <a:t>de pertinence de la prescription de la </a:t>
            </a:r>
            <a:r>
              <a:rPr lang="fr-FR" b="1" dirty="0" err="1"/>
              <a:t>daptomycine</a:t>
            </a:r>
            <a:r>
              <a:rPr lang="fr-FR" b="1" dirty="0"/>
              <a:t> </a:t>
            </a:r>
            <a:endParaRPr lang="fr-FR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À effectuer d’ici fin 2023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Audit à posteriori sur dossier tirés au sort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ym typeface="Wingdings" panose="05000000000000000000" pitchFamily="2" charset="2"/>
              </a:rPr>
              <a:t> Résultats présentés lors de la prochaine CAI par M. Vidal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2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39718" y="344820"/>
            <a:ext cx="2979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</a:rPr>
              <a:t>Audit </a:t>
            </a:r>
            <a:r>
              <a:rPr lang="fr-FR" sz="2800" dirty="0" err="1" smtClean="0">
                <a:solidFill>
                  <a:schemeClr val="accent5">
                    <a:lumMod val="75000"/>
                  </a:schemeClr>
                </a:solidFill>
              </a:rPr>
              <a:t>Daptomycine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2069" y="995111"/>
            <a:ext cx="110758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Référentiels : </a:t>
            </a:r>
            <a:endParaRPr lang="fr-FR" sz="1600" dirty="0"/>
          </a:p>
          <a:p>
            <a:r>
              <a:rPr lang="fr-FR" sz="1400" b="1" dirty="0" err="1"/>
              <a:t>ePOPI</a:t>
            </a:r>
            <a:r>
              <a:rPr lang="fr-FR" sz="1400" b="1" dirty="0"/>
              <a:t> </a:t>
            </a:r>
            <a:endParaRPr lang="fr-FR" sz="1400" dirty="0"/>
          </a:p>
          <a:p>
            <a:r>
              <a:rPr lang="fr-FR" sz="1400" b="1" dirty="0"/>
              <a:t>RCP: Résumé des Caractéristiques du Produit </a:t>
            </a:r>
            <a:endParaRPr lang="fr-FR" sz="1400" dirty="0"/>
          </a:p>
          <a:p>
            <a:r>
              <a:rPr lang="fr-FR" sz="1400" b="1" dirty="0"/>
              <a:t>SPILF</a:t>
            </a:r>
            <a:endParaRPr lang="fr-FR" sz="1400" dirty="0"/>
          </a:p>
          <a:p>
            <a:r>
              <a:rPr lang="fr-FR" sz="1400" b="1" dirty="0"/>
              <a:t>Référentiels locaux à préciser</a:t>
            </a:r>
            <a:endParaRPr lang="fr-FR" sz="1400" dirty="0"/>
          </a:p>
          <a:p>
            <a:r>
              <a:rPr lang="fr-FR" sz="1600" dirty="0"/>
              <a:t> </a:t>
            </a:r>
          </a:p>
          <a:p>
            <a:r>
              <a:rPr lang="fr-FR" sz="1600" b="1" u="sng" dirty="0"/>
              <a:t>Nombre de dossiers à auditer</a:t>
            </a:r>
            <a:r>
              <a:rPr lang="fr-FR" sz="1600" u="sng" dirty="0"/>
              <a:t> </a:t>
            </a:r>
            <a:r>
              <a:rPr lang="fr-FR" sz="1600" dirty="0"/>
              <a:t>: </a:t>
            </a:r>
          </a:p>
          <a:p>
            <a:pPr lvl="0"/>
            <a:r>
              <a:rPr lang="fr-FR" sz="1600" dirty="0"/>
              <a:t>Si plus de 30 patients traités annuellement : audit de 30 dossiers minimum</a:t>
            </a:r>
          </a:p>
          <a:p>
            <a:pPr lvl="0"/>
            <a:r>
              <a:rPr lang="fr-FR" sz="1600" dirty="0"/>
              <a:t>Si moins de 30 patients traités annuellement : audit de la totalité des patients </a:t>
            </a:r>
          </a:p>
          <a:p>
            <a:r>
              <a:rPr lang="fr-FR" sz="1600" i="1" dirty="0"/>
              <a:t> </a:t>
            </a:r>
            <a:endParaRPr lang="fr-FR" sz="1600" dirty="0"/>
          </a:p>
          <a:p>
            <a:pPr lvl="0"/>
            <a:r>
              <a:rPr lang="fr-FR" sz="1600" b="1" u="sng" dirty="0" smtClean="0"/>
              <a:t>Méthode </a:t>
            </a:r>
            <a:r>
              <a:rPr lang="fr-FR" sz="1600" b="1" u="sng" dirty="0"/>
              <a:t>de sélection des dossiers si nombre de patients supérieur à 30 par an : </a:t>
            </a:r>
            <a:endParaRPr lang="fr-FR" sz="1600" dirty="0"/>
          </a:p>
          <a:p>
            <a:r>
              <a:rPr lang="fr-FR" sz="1600" b="1" dirty="0"/>
              <a:t>Tirage au sort à partir du DPI </a:t>
            </a:r>
            <a:endParaRPr lang="fr-FR" sz="1600" dirty="0"/>
          </a:p>
          <a:p>
            <a:r>
              <a:rPr lang="fr-FR" sz="1600" dirty="0"/>
              <a:t>30 dossiers de patients ayant reçu un traitement de </a:t>
            </a:r>
            <a:r>
              <a:rPr lang="fr-FR" sz="1600" dirty="0" err="1"/>
              <a:t>daptomycine</a:t>
            </a:r>
            <a:endParaRPr lang="fr-FR" sz="1600" dirty="0"/>
          </a:p>
          <a:p>
            <a:r>
              <a:rPr lang="fr-FR" sz="1600" dirty="0"/>
              <a:t>Réalisation de la sélection des dossiers par une requête : venue patient puis par classe ATC « J01XX09 » ou autre méthode selon les fonctionnalités du SI (à décrire)</a:t>
            </a:r>
          </a:p>
          <a:p>
            <a:r>
              <a:rPr lang="fr-FR" sz="1600" dirty="0"/>
              <a:t> </a:t>
            </a:r>
          </a:p>
          <a:p>
            <a:r>
              <a:rPr lang="fr-FR" sz="1600" b="1" u="sng" dirty="0"/>
              <a:t>Période d’évaluation </a:t>
            </a:r>
            <a:endParaRPr lang="fr-FR" sz="1600" dirty="0"/>
          </a:p>
          <a:p>
            <a:r>
              <a:rPr lang="fr-FR" sz="1600" dirty="0"/>
              <a:t>Elle s’étend du 1er janvier au 31 décembre 2023 </a:t>
            </a:r>
          </a:p>
          <a:p>
            <a:r>
              <a:rPr lang="fr-FR" sz="1600" dirty="0"/>
              <a:t> </a:t>
            </a:r>
          </a:p>
          <a:p>
            <a:r>
              <a:rPr lang="fr-FR" sz="1600" b="1" u="sng" dirty="0"/>
              <a:t>Critères d’évaluation</a:t>
            </a:r>
            <a:endParaRPr lang="fr-FR" sz="1600" dirty="0"/>
          </a:p>
          <a:p>
            <a:r>
              <a:rPr lang="fr-FR" sz="1600" i="1" dirty="0"/>
              <a:t>Pertinence choix de la </a:t>
            </a:r>
            <a:r>
              <a:rPr lang="fr-FR" sz="1600" i="1" dirty="0" err="1"/>
              <a:t>daptomycine</a:t>
            </a:r>
            <a:endParaRPr lang="fr-FR" sz="1600" dirty="0"/>
          </a:p>
          <a:p>
            <a:r>
              <a:rPr lang="fr-FR" sz="1600" i="1" dirty="0"/>
              <a:t>En accord avec le(s) référentiel(s) de l’établissement  </a:t>
            </a:r>
            <a:endParaRPr lang="fr-FR" sz="1600" dirty="0"/>
          </a:p>
          <a:p>
            <a:r>
              <a:rPr lang="fr-FR" sz="1600" i="1" dirty="0"/>
              <a:t>En accord avec avis </a:t>
            </a:r>
            <a:r>
              <a:rPr lang="fr-FR" sz="1600" i="1" dirty="0" err="1" smtClean="0"/>
              <a:t>infectiologique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03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0024" y="51224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Bilan CAI 2023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13886" y="156493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u="sng" dirty="0" smtClean="0"/>
              <a:t>AUTRES SUJETS</a:t>
            </a:r>
          </a:p>
          <a:p>
            <a:pPr algn="just">
              <a:lnSpc>
                <a:spcPct val="150000"/>
              </a:lnSpc>
            </a:pPr>
            <a:endParaRPr lang="fr-FR" b="1" u="sng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Pas de référencement spécifique d’anti-infectieux cette année</a:t>
            </a:r>
          </a:p>
          <a:p>
            <a:pPr lvl="1" algn="just">
              <a:lnSpc>
                <a:spcPct val="150000"/>
              </a:lnSpc>
            </a:pPr>
            <a:endParaRPr lang="fr-FR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CA SFM : modification du rendu des antibiogrammes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Présentations en CAI CHU et régionale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Présentations en COMEDIMS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Tuto fait en direct par </a:t>
            </a:r>
            <a:r>
              <a:rPr lang="fr-FR" smtClean="0">
                <a:sym typeface="Wingdings" panose="05000000000000000000" pitchFamily="2" charset="2"/>
              </a:rPr>
              <a:t>Frédéric </a:t>
            </a:r>
            <a:r>
              <a:rPr lang="fr-FR" smtClean="0">
                <a:sym typeface="Wingdings" panose="05000000000000000000" pitchFamily="2" charset="2"/>
              </a:rPr>
              <a:t>Robin </a:t>
            </a:r>
            <a:r>
              <a:rPr lang="fr-FR" dirty="0" smtClean="0">
                <a:sym typeface="Wingdings" panose="05000000000000000000" pitchFamily="2" charset="2"/>
              </a:rPr>
              <a:t>puis transmis sur le site de la CAI</a:t>
            </a:r>
          </a:p>
          <a:p>
            <a:pPr lvl="1" algn="just">
              <a:lnSpc>
                <a:spcPct val="150000"/>
              </a:lnSpc>
            </a:pPr>
            <a:endParaRPr lang="fr-FR" dirty="0" smtClean="0">
              <a:sym typeface="Wingdings" panose="05000000000000000000" pitchFamily="2" charset="2"/>
            </a:endParaRPr>
          </a:p>
          <a:p>
            <a:pPr lvl="1" algn="just">
              <a:lnSpc>
                <a:spcPct val="150000"/>
              </a:lnSpc>
            </a:pPr>
            <a:r>
              <a:rPr lang="fr-FR" dirty="0" smtClean="0">
                <a:sym typeface="Wingdings" panose="05000000000000000000" pitchFamily="2" charset="2"/>
              </a:rPr>
              <a:t>- Point spécifique de Pharmacovigilance par Sylviane Dydymski sur les </a:t>
            </a:r>
            <a:r>
              <a:rPr lang="fr-FR" dirty="0" err="1" smtClean="0">
                <a:sym typeface="Wingdings" panose="05000000000000000000" pitchFamily="2" charset="2"/>
              </a:rPr>
              <a:t>Fluoroquinolones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9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/>
              <a:t>- Antibiogrammes ciblés Urines </a:t>
            </a:r>
            <a:endParaRPr lang="fr-FR"/>
          </a:p>
          <a:p>
            <a:pPr lvl="0"/>
            <a:r>
              <a:rPr lang="fr-FR" b="1"/>
              <a:t>- Grippe </a:t>
            </a:r>
            <a:r>
              <a:rPr lang="fr-FR" b="1">
                <a:sym typeface="Wingdings" panose="05000000000000000000" pitchFamily="2" charset="2"/>
              </a:rPr>
              <a:t></a:t>
            </a:r>
            <a:r>
              <a:rPr lang="fr-FR" b="1"/>
              <a:t> </a:t>
            </a:r>
            <a:r>
              <a:rPr lang="fr-FR"/>
              <a:t>Formaliser dès à présent un groupe de travail pour 2024, fiche de bon usage prévention/curatif (O. Baud, gériatre, pédiatre, pneumo, réa, med interne, rhumato)</a:t>
            </a:r>
          </a:p>
          <a:p>
            <a:pPr lvl="0"/>
            <a:r>
              <a:rPr lang="fr-FR" b="1"/>
              <a:t>- Point sur les bons usages </a:t>
            </a:r>
            <a:r>
              <a:rPr lang="fr-FR" b="1" u="sng"/>
              <a:t>pour 2024</a:t>
            </a:r>
            <a:endParaRPr lang="fr-FR"/>
          </a:p>
          <a:p>
            <a:r>
              <a:rPr lang="fr-FR"/>
              <a:t>Infection osteoarticulaires sur matériel C. Theïs</a:t>
            </a:r>
          </a:p>
          <a:p>
            <a:r>
              <a:rPr lang="fr-FR"/>
              <a:t>Encéphalites</a:t>
            </a:r>
          </a:p>
          <a:p>
            <a:r>
              <a:rPr lang="fr-FR"/>
              <a:t>Endocardite M. Vidal</a:t>
            </a:r>
          </a:p>
          <a:p>
            <a:r>
              <a:rPr lang="fr-FR"/>
              <a:t>Pneumopathies communautaires  Dr Rolland-Debord</a:t>
            </a:r>
          </a:p>
          <a:p>
            <a:r>
              <a:rPr lang="fr-FR"/>
              <a:t>Méningite ? C. Richaud ?</a:t>
            </a:r>
          </a:p>
          <a:p>
            <a:pPr lvl="0"/>
            <a:r>
              <a:rPr lang="fr-FR"/>
              <a:t>Autres sujets :</a:t>
            </a:r>
          </a:p>
          <a:p>
            <a:r>
              <a:rPr lang="fr-FR"/>
              <a:t>RCP Endocardite</a:t>
            </a:r>
          </a:p>
          <a:p>
            <a:r>
              <a:rPr lang="fr-FR"/>
              <a:t>Projet HDJ/consultation ortho septique</a:t>
            </a:r>
          </a:p>
          <a:p>
            <a:r>
              <a:rPr lang="fr-FR"/>
              <a:t>Suivi hémocultures</a:t>
            </a:r>
          </a:p>
          <a:p>
            <a:r>
              <a:rPr lang="fr-FR"/>
              <a:t>Diffusion infos CRATB</a:t>
            </a:r>
          </a:p>
          <a:p>
            <a:r>
              <a:rPr lang="fr-FR"/>
              <a:t>Audit un jour donné 2024 : idée organisation</a:t>
            </a:r>
            <a:endParaRPr lang="fr-FR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15128" y="381743"/>
            <a:ext cx="2532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Projets 2024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60982" y="1855062"/>
            <a:ext cx="9270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sz="2000" b="1" dirty="0" smtClean="0"/>
              <a:t>Antibiogrammes </a:t>
            </a:r>
            <a:r>
              <a:rPr lang="fr-FR" sz="2000" b="1" dirty="0"/>
              <a:t>ciblés Urines </a:t>
            </a:r>
            <a:endParaRPr lang="fr-FR" sz="2000" b="1" dirty="0" smtClean="0"/>
          </a:p>
          <a:p>
            <a:pPr lvl="0"/>
            <a:endParaRPr lang="fr-FR" sz="2000" dirty="0"/>
          </a:p>
          <a:p>
            <a:pPr marL="285750" lvl="0" indent="-285750">
              <a:buFontTx/>
              <a:buChar char="-"/>
            </a:pPr>
            <a:r>
              <a:rPr lang="fr-FR" sz="2000" b="1" dirty="0" smtClean="0"/>
              <a:t>Grippe </a:t>
            </a:r>
            <a:r>
              <a:rPr lang="fr-FR" sz="2000" b="1" dirty="0">
                <a:sym typeface="Wingdings" panose="05000000000000000000" pitchFamily="2" charset="2"/>
              </a:rPr>
              <a:t></a:t>
            </a:r>
            <a:r>
              <a:rPr lang="fr-FR" sz="2000" b="1" dirty="0"/>
              <a:t> </a:t>
            </a:r>
            <a:r>
              <a:rPr lang="fr-FR" sz="2000" dirty="0"/>
              <a:t>Formaliser dès à présent un groupe de travail pour 2024, fiche de bon usage prévention/curatif (O. Baud, gériatre, pédiatre, pneumo, réa, </a:t>
            </a:r>
            <a:r>
              <a:rPr lang="fr-FR" sz="2000" dirty="0" err="1"/>
              <a:t>med</a:t>
            </a:r>
            <a:r>
              <a:rPr lang="fr-FR" sz="2000" dirty="0"/>
              <a:t> interne, </a:t>
            </a:r>
            <a:r>
              <a:rPr lang="fr-FR" sz="2000" dirty="0" err="1"/>
              <a:t>rhumato</a:t>
            </a:r>
            <a:r>
              <a:rPr lang="fr-FR" sz="2000" dirty="0" smtClean="0"/>
              <a:t>)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/>
              <a:t>- Point sur les bons usages </a:t>
            </a:r>
            <a:r>
              <a:rPr lang="fr-FR" sz="2000" b="1" u="sng" dirty="0"/>
              <a:t>pour 2024</a:t>
            </a:r>
            <a:endParaRPr lang="fr-FR" sz="2000" dirty="0"/>
          </a:p>
          <a:p>
            <a:r>
              <a:rPr lang="fr-FR" sz="2000" dirty="0"/>
              <a:t>Infection </a:t>
            </a:r>
            <a:r>
              <a:rPr lang="fr-FR" sz="2000" dirty="0" err="1"/>
              <a:t>osteoarticulaires</a:t>
            </a:r>
            <a:r>
              <a:rPr lang="fr-FR" sz="2000" dirty="0"/>
              <a:t> sur matériel C. </a:t>
            </a:r>
            <a:r>
              <a:rPr lang="fr-FR" sz="2000" dirty="0" err="1"/>
              <a:t>Theïs</a:t>
            </a:r>
            <a:endParaRPr lang="fr-FR" sz="2000" dirty="0"/>
          </a:p>
          <a:p>
            <a:r>
              <a:rPr lang="fr-FR" sz="2000" dirty="0"/>
              <a:t>Encéphalites</a:t>
            </a:r>
          </a:p>
          <a:p>
            <a:r>
              <a:rPr lang="fr-FR" sz="2000" dirty="0"/>
              <a:t>Endocardite M. Vidal</a:t>
            </a:r>
          </a:p>
          <a:p>
            <a:r>
              <a:rPr lang="fr-FR" sz="2000" dirty="0"/>
              <a:t>Pneumopathies communautaires  Dr Rolland-Debord</a:t>
            </a:r>
          </a:p>
          <a:p>
            <a:r>
              <a:rPr lang="fr-FR" sz="2000" dirty="0"/>
              <a:t>Méningite ? C. Richaud </a:t>
            </a:r>
            <a:r>
              <a:rPr lang="fr-FR" sz="2000" dirty="0" smtClean="0"/>
              <a:t>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929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144" y="2075317"/>
            <a:ext cx="80535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smtClean="0"/>
              <a:t>RCP </a:t>
            </a:r>
            <a:r>
              <a:rPr lang="fr-FR" sz="2000" b="1" dirty="0"/>
              <a:t>Endocardite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Projet HDJ/consultation ortho septique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Suivi hémocultures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Diffusion infos CRATB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Audit un jour donné 2024 : idée organisation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5128" y="381743"/>
            <a:ext cx="2532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Projets 2024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497515" y="910985"/>
            <a:ext cx="93793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ODJ</a:t>
            </a:r>
          </a:p>
          <a:p>
            <a:endParaRPr lang="fr-FR" dirty="0" smtClean="0"/>
          </a:p>
          <a:p>
            <a:pPr lvl="0"/>
            <a:r>
              <a:rPr lang="fr-FR" b="1" dirty="0" smtClean="0"/>
              <a:t>- </a:t>
            </a:r>
            <a:r>
              <a:rPr lang="fr-FR" b="1" dirty="0" err="1" smtClean="0"/>
              <a:t>Covid</a:t>
            </a:r>
            <a:r>
              <a:rPr lang="fr-FR" b="1" dirty="0" smtClean="0"/>
              <a:t> </a:t>
            </a:r>
            <a:endParaRPr lang="fr-FR" dirty="0"/>
          </a:p>
          <a:p>
            <a:pPr lvl="0"/>
            <a:r>
              <a:rPr lang="fr-FR" b="1" dirty="0" smtClean="0"/>
              <a:t>- Modalités </a:t>
            </a:r>
            <a:r>
              <a:rPr lang="fr-FR" b="1" dirty="0"/>
              <a:t>rendus des antibiogrammes </a:t>
            </a:r>
            <a:r>
              <a:rPr lang="fr-FR" i="1" dirty="0">
                <a:sym typeface="Wingdings" panose="05000000000000000000" pitchFamily="2" charset="2"/>
              </a:rPr>
              <a:t></a:t>
            </a:r>
            <a:r>
              <a:rPr lang="fr-FR" i="1" dirty="0"/>
              <a:t> retours ??</a:t>
            </a:r>
            <a:endParaRPr lang="fr-FR" dirty="0"/>
          </a:p>
          <a:p>
            <a:pPr lvl="0"/>
            <a:r>
              <a:rPr lang="fr-FR" b="1" dirty="0" smtClean="0"/>
              <a:t>- Bilan </a:t>
            </a:r>
            <a:r>
              <a:rPr lang="fr-FR" b="1" dirty="0"/>
              <a:t>2023 des activités effectuées</a:t>
            </a:r>
            <a:endParaRPr lang="fr-FR" dirty="0"/>
          </a:p>
          <a:p>
            <a:pPr lvl="0"/>
            <a:r>
              <a:rPr lang="fr-FR" b="1" dirty="0" smtClean="0"/>
              <a:t>- Point </a:t>
            </a:r>
            <a:r>
              <a:rPr lang="fr-FR" b="1" dirty="0"/>
              <a:t>AUDIT : </a:t>
            </a:r>
            <a:r>
              <a:rPr lang="fr-FR" dirty="0"/>
              <a:t>audit </a:t>
            </a:r>
            <a:r>
              <a:rPr lang="fr-FR" dirty="0" err="1"/>
              <a:t>daptomycine</a:t>
            </a:r>
            <a:r>
              <a:rPr lang="fr-FR" dirty="0"/>
              <a:t> pour fin 2023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PROJETS/IDEES 2024 : </a:t>
            </a:r>
            <a:endParaRPr lang="fr-FR" dirty="0"/>
          </a:p>
          <a:p>
            <a:pPr lvl="0"/>
            <a:r>
              <a:rPr lang="fr-FR" sz="1200" b="1" dirty="0" smtClean="0"/>
              <a:t>- Antibiogrammes </a:t>
            </a:r>
            <a:r>
              <a:rPr lang="fr-FR" sz="1200" b="1" dirty="0"/>
              <a:t>ciblés Urines </a:t>
            </a:r>
            <a:endParaRPr lang="fr-FR" sz="1200" dirty="0"/>
          </a:p>
          <a:p>
            <a:pPr lvl="0"/>
            <a:r>
              <a:rPr lang="fr-FR" sz="1200" b="1" dirty="0" smtClean="0"/>
              <a:t>- Grippe </a:t>
            </a:r>
            <a:r>
              <a:rPr lang="fr-FR" sz="1200" b="1" dirty="0">
                <a:sym typeface="Wingdings" panose="05000000000000000000" pitchFamily="2" charset="2"/>
              </a:rPr>
              <a:t></a:t>
            </a:r>
            <a:r>
              <a:rPr lang="fr-FR" sz="1200" b="1" dirty="0"/>
              <a:t> </a:t>
            </a:r>
            <a:r>
              <a:rPr lang="fr-FR" sz="1200" dirty="0"/>
              <a:t>Formaliser dès à présent un groupe de travail pour 2024, fiche de bon usage prévention/curatif (O. Baud, gériatre, pédiatre, pneumo, réa, </a:t>
            </a:r>
            <a:r>
              <a:rPr lang="fr-FR" sz="1200" dirty="0" err="1"/>
              <a:t>med</a:t>
            </a:r>
            <a:r>
              <a:rPr lang="fr-FR" sz="1200" dirty="0"/>
              <a:t> interne, </a:t>
            </a:r>
            <a:r>
              <a:rPr lang="fr-FR" sz="1200" dirty="0" err="1"/>
              <a:t>rhumato</a:t>
            </a:r>
            <a:r>
              <a:rPr lang="fr-FR" sz="1200" dirty="0"/>
              <a:t>)</a:t>
            </a:r>
          </a:p>
          <a:p>
            <a:pPr lvl="0"/>
            <a:r>
              <a:rPr lang="fr-FR" sz="1200" b="1" dirty="0" smtClean="0"/>
              <a:t>- Point </a:t>
            </a:r>
            <a:r>
              <a:rPr lang="fr-FR" sz="1200" b="1" dirty="0"/>
              <a:t>sur les bons usages </a:t>
            </a:r>
            <a:r>
              <a:rPr lang="fr-FR" sz="1200" b="1" u="sng" dirty="0"/>
              <a:t>pour 2024</a:t>
            </a:r>
            <a:endParaRPr lang="fr-FR" sz="1200" dirty="0"/>
          </a:p>
          <a:p>
            <a:r>
              <a:rPr lang="fr-FR" sz="1200" dirty="0"/>
              <a:t>Infection </a:t>
            </a:r>
            <a:r>
              <a:rPr lang="fr-FR" sz="1200" dirty="0" err="1"/>
              <a:t>osteoarticulaires</a:t>
            </a:r>
            <a:r>
              <a:rPr lang="fr-FR" sz="1200" dirty="0"/>
              <a:t> sur matériel C. </a:t>
            </a:r>
            <a:r>
              <a:rPr lang="fr-FR" sz="1200" dirty="0" err="1"/>
              <a:t>Theïs</a:t>
            </a:r>
            <a:endParaRPr lang="fr-FR" sz="1200" dirty="0"/>
          </a:p>
          <a:p>
            <a:r>
              <a:rPr lang="fr-FR" sz="1200" dirty="0"/>
              <a:t>Encéphalites</a:t>
            </a:r>
          </a:p>
          <a:p>
            <a:r>
              <a:rPr lang="fr-FR" sz="1200" dirty="0"/>
              <a:t>Endocardite M. Vidal</a:t>
            </a:r>
          </a:p>
          <a:p>
            <a:r>
              <a:rPr lang="fr-FR" sz="1200" dirty="0"/>
              <a:t>Pneumopathies communautaires  Dr Rolland-Debord</a:t>
            </a:r>
          </a:p>
          <a:p>
            <a:r>
              <a:rPr lang="fr-FR" sz="1200" dirty="0"/>
              <a:t>Méningite ? C. Richaud ?</a:t>
            </a:r>
          </a:p>
          <a:p>
            <a:pPr lvl="0"/>
            <a:r>
              <a:rPr lang="fr-FR" sz="1200" dirty="0"/>
              <a:t>Autres sujets :</a:t>
            </a:r>
          </a:p>
          <a:p>
            <a:r>
              <a:rPr lang="fr-FR" sz="1200" dirty="0"/>
              <a:t>RCP Endocardite</a:t>
            </a:r>
          </a:p>
          <a:p>
            <a:r>
              <a:rPr lang="fr-FR" sz="1200" dirty="0"/>
              <a:t>Projet HDJ/consultation ortho septique</a:t>
            </a:r>
          </a:p>
          <a:p>
            <a:r>
              <a:rPr lang="fr-FR" sz="1200" dirty="0"/>
              <a:t>Suivi hémocultures</a:t>
            </a:r>
          </a:p>
          <a:p>
            <a:r>
              <a:rPr lang="fr-FR" sz="1200" dirty="0"/>
              <a:t>Diffusion infos CRATB</a:t>
            </a:r>
          </a:p>
          <a:p>
            <a:r>
              <a:rPr lang="fr-FR" sz="1200" dirty="0"/>
              <a:t>Audit un jour donné 2024 : idée organisation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574"/>
              </p:ext>
            </p:extLst>
          </p:nvPr>
        </p:nvGraphicFramePr>
        <p:xfrm>
          <a:off x="2634712" y="1496220"/>
          <a:ext cx="7128243" cy="503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5" imgW="8020012" imgH="5667018" progId="AcroExch.Document.DC">
                  <p:embed/>
                </p:oleObj>
              </mc:Choice>
              <mc:Fallback>
                <p:oleObj name="Acrobat Document" r:id="rId5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4712" y="1496220"/>
                        <a:ext cx="7128243" cy="50371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020024" y="512247"/>
            <a:ext cx="122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Covid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7612" y="835412"/>
            <a:ext cx="330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Tryptique</a:t>
            </a:r>
            <a:r>
              <a:rPr lang="fr-FR" sz="2400" b="1" dirty="0" smtClean="0"/>
              <a:t> du CHU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75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0024" y="512247"/>
            <a:ext cx="122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Covid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31780" y="512247"/>
            <a:ext cx="622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Tryptique</a:t>
            </a:r>
            <a:r>
              <a:rPr lang="fr-FR" sz="2400" b="1" dirty="0" smtClean="0"/>
              <a:t> du CHU - immunodéprimés</a:t>
            </a:r>
            <a:endParaRPr lang="fr-FR" sz="2400" b="1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054713"/>
              </p:ext>
            </p:extLst>
          </p:nvPr>
        </p:nvGraphicFramePr>
        <p:xfrm>
          <a:off x="4442071" y="1237434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2071" y="1237434"/>
                        <a:ext cx="3829050" cy="54181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7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20024" y="512247"/>
            <a:ext cx="122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Covid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65446"/>
              </p:ext>
            </p:extLst>
          </p:nvPr>
        </p:nvGraphicFramePr>
        <p:xfrm>
          <a:off x="2118762" y="2021981"/>
          <a:ext cx="2628982" cy="372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762" y="2021981"/>
                        <a:ext cx="2628982" cy="372003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08667"/>
              </p:ext>
            </p:extLst>
          </p:nvPr>
        </p:nvGraphicFramePr>
        <p:xfrm>
          <a:off x="7958802" y="2078563"/>
          <a:ext cx="2588996" cy="366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7" imgW="5667037" imgH="8019948" progId="AcroExch.Document.DC">
                  <p:embed/>
                </p:oleObj>
              </mc:Choice>
              <mc:Fallback>
                <p:oleObj name="Acrobat Document" r:id="rId7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8802" y="2078563"/>
                        <a:ext cx="2588996" cy="36634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843240" y="1355469"/>
            <a:ext cx="330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Fiche aide PAXLOVID®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438693" y="1404512"/>
            <a:ext cx="330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Fiche aide </a:t>
            </a:r>
            <a:r>
              <a:rPr lang="fr-FR" sz="2400" b="1" dirty="0" err="1" smtClean="0"/>
              <a:t>Remdesivir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2221" y="5975791"/>
            <a:ext cx="85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interactions : </a:t>
            </a:r>
            <a:r>
              <a:rPr lang="fr-FR" dirty="0">
                <a:hlinkClick r:id="rId9"/>
              </a:rPr>
              <a:t>Liverpool COVID-19 Interactions (covid19-druginteractions.org)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2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https://www.youtube.com/watch?si=eUNuwoJDzwK_pAT_&amp;v=H42EXvEoGsY&amp;feature=youtu.be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96630" y="883124"/>
            <a:ext cx="8378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Changements des rendus d’antibiogrammes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27288" y="2620065"/>
            <a:ext cx="48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Des retours des services de soins?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781837" y="4077313"/>
            <a:ext cx="7119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Lien vers la vidéo de formation du Dr Frédéric Robin :</a:t>
            </a:r>
          </a:p>
          <a:p>
            <a:endParaRPr lang="fr-FR" sz="2000" dirty="0" smtClean="0"/>
          </a:p>
          <a:p>
            <a:r>
              <a:rPr lang="fr-FR" sz="2000" dirty="0" smtClean="0">
                <a:solidFill>
                  <a:srgbClr val="002060"/>
                </a:solidFill>
              </a:rPr>
              <a:t>https</a:t>
            </a:r>
            <a:r>
              <a:rPr lang="fr-FR" sz="2000" dirty="0">
                <a:solidFill>
                  <a:srgbClr val="002060"/>
                </a:solidFill>
              </a:rPr>
              <a:t>://www.youtube.com/watch?si=eUNuwoJDzwK_pAT_&amp;v=H42EXvEoGsY&amp;feature=youtu.be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453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0024" y="51224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Bilan CAI 2023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71223" y="1815921"/>
            <a:ext cx="914400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u="sng" dirty="0" smtClean="0"/>
              <a:t>CAI CHU</a:t>
            </a:r>
            <a:r>
              <a:rPr lang="fr-FR" b="1" dirty="0" smtClean="0"/>
              <a:t> : 4 sessions plénières + 4 sessions à thème spécifique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Ruptures antibiotiques en ville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fr-FR" dirty="0" err="1" smtClean="0"/>
              <a:t>Anti-BGN</a:t>
            </a:r>
            <a:endParaRPr lang="fr-FR" dirty="0" smtClean="0"/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Anti-</a:t>
            </a:r>
            <a:r>
              <a:rPr lang="fr-FR" dirty="0" err="1" smtClean="0"/>
              <a:t>Staph</a:t>
            </a:r>
            <a:endParaRPr lang="fr-FR" dirty="0" smtClean="0"/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Grippe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670670" y="4280427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u="sng" dirty="0" smtClean="0"/>
              <a:t>CAI région</a:t>
            </a:r>
            <a:r>
              <a:rPr lang="fr-FR" b="1" dirty="0" smtClean="0"/>
              <a:t> : mise en place 2023 : 3 sessions plénières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15 jours après la CAI CHU pour échanger avec les autres hôpitaux de la région Auvergne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Assez peu de présence notamment de médecins mais amélioration pour 2024!</a:t>
            </a:r>
          </a:p>
        </p:txBody>
      </p:sp>
    </p:spTree>
    <p:extLst>
      <p:ext uri="{BB962C8B-B14F-4D97-AF65-F5344CB8AC3E}">
        <p14:creationId xmlns:p14="http://schemas.microsoft.com/office/powerpoint/2010/main" val="3672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0024" y="51224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Bilan CAI 2023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88907">
            <a:off x="-11894" y="1023365"/>
            <a:ext cx="5495789" cy="18909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37003">
            <a:off x="1165740" y="1761856"/>
            <a:ext cx="5845777" cy="21207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51496">
            <a:off x="2902346" y="2509401"/>
            <a:ext cx="6022193" cy="15834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46545">
            <a:off x="4474499" y="2749308"/>
            <a:ext cx="5530731" cy="21644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36610">
            <a:off x="6950502" y="3606552"/>
            <a:ext cx="5235551" cy="20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0549"/>
          <a:stretch/>
        </p:blipFill>
        <p:spPr>
          <a:xfrm>
            <a:off x="9928190" y="24117"/>
            <a:ext cx="1190772" cy="9762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962" y="34469"/>
            <a:ext cx="1010815" cy="731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0024" y="51224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Bilan CAI 2023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13886" y="156493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u="sng" dirty="0" smtClean="0"/>
              <a:t>AUTRES SUJETS</a:t>
            </a:r>
          </a:p>
          <a:p>
            <a:pPr algn="just">
              <a:lnSpc>
                <a:spcPct val="150000"/>
              </a:lnSpc>
            </a:pPr>
            <a:endParaRPr lang="fr-FR" b="1" u="sng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Pas de référencement spécifique d’anti-infectieux cette année</a:t>
            </a:r>
          </a:p>
          <a:p>
            <a:pPr lvl="1" algn="just">
              <a:lnSpc>
                <a:spcPct val="150000"/>
              </a:lnSpc>
            </a:pPr>
            <a:endParaRPr lang="fr-FR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/>
              <a:t>CA SFM : modification du rendu des antibiogrammes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Présentations en CAI CHU et régionale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Présentations en COMEDIMS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Tuto fait en direct par Frédéric robin puis transmis sur le site de la CAI</a:t>
            </a:r>
          </a:p>
          <a:p>
            <a:pPr lvl="1" algn="just">
              <a:lnSpc>
                <a:spcPct val="150000"/>
              </a:lnSpc>
            </a:pPr>
            <a:endParaRPr lang="fr-FR" dirty="0" smtClean="0">
              <a:sym typeface="Wingdings" panose="05000000000000000000" pitchFamily="2" charset="2"/>
            </a:endParaRPr>
          </a:p>
          <a:p>
            <a:pPr lvl="1" algn="just">
              <a:lnSpc>
                <a:spcPct val="150000"/>
              </a:lnSpc>
            </a:pPr>
            <a:r>
              <a:rPr lang="fr-FR" dirty="0" smtClean="0">
                <a:sym typeface="Wingdings" panose="05000000000000000000" pitchFamily="2" charset="2"/>
              </a:rPr>
              <a:t>- Point spécifique de Pharmacovigilance par Sylviane Dydymski sur les </a:t>
            </a:r>
            <a:r>
              <a:rPr lang="fr-FR" dirty="0" err="1" smtClean="0">
                <a:sym typeface="Wingdings" panose="05000000000000000000" pitchFamily="2" charset="2"/>
              </a:rPr>
              <a:t>Fluoroquinolones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7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503</Words>
  <Application>Microsoft Office PowerPoint</Application>
  <PresentationFormat>Grand écran</PresentationFormat>
  <Paragraphs>153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Acrobat Document</vt:lpstr>
      <vt:lpstr>CAI 4 décembre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Clermont-Fd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EXTRACTION DONNES CONSO ANTIBIOTIQUES via CONSORES</dc:title>
  <dc:creator>Chatron Claire</dc:creator>
  <cp:lastModifiedBy>Chatron Claire</cp:lastModifiedBy>
  <cp:revision>38</cp:revision>
  <dcterms:created xsi:type="dcterms:W3CDTF">2023-01-19T10:48:27Z</dcterms:created>
  <dcterms:modified xsi:type="dcterms:W3CDTF">2023-12-04T13:55:17Z</dcterms:modified>
</cp:coreProperties>
</file>