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3" r:id="rId4"/>
    <p:sldId id="265" r:id="rId5"/>
    <p:sldId id="257" r:id="rId6"/>
    <p:sldId id="312" r:id="rId7"/>
    <p:sldId id="287" r:id="rId8"/>
    <p:sldId id="267" r:id="rId9"/>
    <p:sldId id="288" r:id="rId10"/>
    <p:sldId id="268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1044D-C03C-4ED1-BA8A-DA72797E1314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B8326-B0E3-4785-AECF-C348321A0E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42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5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9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81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4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15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01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85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48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86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7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28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35A3-2F6B-4723-9D90-CC4228E57190}" type="datetimeFigureOut">
              <a:rPr lang="fr-FR" smtClean="0"/>
              <a:t>19/09/2023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E2E1A-EFE5-4459-AF10-F052B1736B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44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u-clermontferrand.fr/liste-services/maladies-infectieuses-et-tropicales/commission-anti-infectieu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885645"/>
            <a:ext cx="12192000" cy="4250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8717" y="-79580"/>
            <a:ext cx="1818736" cy="200842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09104" y="3166055"/>
            <a:ext cx="8010659" cy="14381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687132" y="2472059"/>
            <a:ext cx="8428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002060"/>
                </a:solidFill>
              </a:rPr>
              <a:t>CAI régionale 25 septembre 2023</a:t>
            </a:r>
            <a:endParaRPr lang="fr-FR" sz="3200" b="1" dirty="0">
              <a:solidFill>
                <a:srgbClr val="002060"/>
              </a:solidFill>
            </a:endParaRPr>
          </a:p>
        </p:txBody>
      </p:sp>
      <p:pic>
        <p:nvPicPr>
          <p:cNvPr id="8" name="Imag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9350" y="4429033"/>
            <a:ext cx="1917469" cy="1327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658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0307" y="702885"/>
            <a:ext cx="6302643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AUTRES SUJETS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350307" y="2405449"/>
            <a:ext cx="10050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000" dirty="0" smtClean="0"/>
              <a:t>petite CAI intra CHU spécifique sur la GRIPPE le lundi 2 octobre 2023</a:t>
            </a:r>
          </a:p>
          <a:p>
            <a:pPr marL="285750" indent="-285750">
              <a:buFontTx/>
              <a:buChar char="-"/>
            </a:pPr>
            <a:r>
              <a:rPr lang="fr-FR" sz="2000" dirty="0" smtClean="0"/>
              <a:t>CAI CHU lundi 4 décembre 2023 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3094542" y="4073021"/>
            <a:ext cx="5557838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Prochaine CAI régionale le </a:t>
            </a:r>
            <a:r>
              <a:rPr lang="fr-FR" sz="2400" b="1" smtClean="0">
                <a:solidFill>
                  <a:schemeClr val="bg1"/>
                </a:solidFill>
              </a:rPr>
              <a:t>lundi 18 </a:t>
            </a:r>
            <a:r>
              <a:rPr lang="fr-FR" sz="2400" b="1" dirty="0" smtClean="0">
                <a:solidFill>
                  <a:schemeClr val="bg1"/>
                </a:solidFill>
              </a:rPr>
              <a:t>décembre 2023 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56736" y="2001838"/>
            <a:ext cx="9967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- Point </a:t>
            </a:r>
            <a:r>
              <a:rPr lang="fr-FR" sz="2000" dirty="0"/>
              <a:t>Pharmacovigilance sur les </a:t>
            </a:r>
            <a:r>
              <a:rPr lang="fr-FR" sz="2000" dirty="0" err="1"/>
              <a:t>fluoroquinolones</a:t>
            </a:r>
            <a:r>
              <a:rPr lang="fr-FR" sz="2000" dirty="0"/>
              <a:t> – </a:t>
            </a:r>
            <a:r>
              <a:rPr lang="fr-FR" sz="2000" i="1" dirty="0"/>
              <a:t>Sylviane </a:t>
            </a:r>
            <a:r>
              <a:rPr lang="fr-FR" sz="2000" i="1" dirty="0" err="1"/>
              <a:t>Dydydmski</a:t>
            </a:r>
            <a:endParaRPr lang="fr-FR" sz="2000" i="1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- Rappel </a:t>
            </a:r>
            <a:r>
              <a:rPr lang="fr-FR" sz="2000" dirty="0"/>
              <a:t>sur modalités de communication info CAI CHU : site – </a:t>
            </a:r>
            <a:r>
              <a:rPr lang="fr-FR" sz="2000" i="1" dirty="0"/>
              <a:t>Magali Vidal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- Point </a:t>
            </a:r>
            <a:r>
              <a:rPr lang="fr-FR" sz="2000" dirty="0"/>
              <a:t>sur les bon usage : arthrite septique, pneumopathie communautaire, mise à jour endocardite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- Autres </a:t>
            </a:r>
            <a:r>
              <a:rPr lang="fr-FR" sz="2000" dirty="0"/>
              <a:t>sujets si volontaires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- Actualités </a:t>
            </a:r>
            <a:r>
              <a:rPr lang="fr-FR" sz="2000" dirty="0" err="1"/>
              <a:t>Covid</a:t>
            </a:r>
            <a:r>
              <a:rPr lang="fr-FR" sz="2000" dirty="0"/>
              <a:t> au CHU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- Echanges </a:t>
            </a:r>
            <a:r>
              <a:rPr lang="fr-FR" sz="2000" dirty="0"/>
              <a:t>sur sujets divers  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138499"/>
            <a:ext cx="219932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fr-FR" altLang="fr-F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AutoShape 4" descr="https://webmail.chu-clermontferrand.fr/owa/service.svc/s/GetFileAttachment?id=AAMkAGU5ODVjMmM5LTE0MGItNDQ1Ny1iMzQ1LTU5MmE5ZDU4YTE1YgBGAAAAAACIeSPevjDNS4YPALT8DJBJBwAj4Gn%2B2ROqSLIRLNcTbyRGAAAAAAENAAAj4Gn%2B2ROqSLIRLNcTbyRGAAEN4zGqAAABEgAQADMqWV5gT2RJiSis4m0Vfko%3D&amp;X-OWA-CANARY=RV4LezKCAkiBbOmyCUTj1YBgVpP1rdsIWnpXusWqMOOs8LKlfuYEP46XZCbOkWrCQySutjk6hqQ."/>
          <p:cNvSpPr>
            <a:spLocks noChangeAspect="1" noChangeArrowheads="1"/>
          </p:cNvSpPr>
          <p:nvPr/>
        </p:nvSpPr>
        <p:spPr bwMode="auto">
          <a:xfrm>
            <a:off x="120650" y="18494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09550" y="442702"/>
            <a:ext cx="5577715" cy="523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ORDRE DU JOUR</a:t>
            </a:r>
            <a:endParaRPr lang="fr-F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1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0308" y="702885"/>
            <a:ext cx="4342038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RENDUS ANTIBIOGRAMMES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65726" y="678171"/>
            <a:ext cx="1413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Bactériologie</a:t>
            </a:r>
            <a:endParaRPr kumimoji="0" lang="fr-FR" altLang="fr-FR" sz="105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5762" y="2732348"/>
            <a:ext cx="952553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hlinkClick r:id="rId2"/>
              </a:rPr>
              <a:t>Commission des Anti-infectieux CAI | CHU </a:t>
            </a:r>
            <a:r>
              <a:rPr lang="fr-FR" sz="2000" dirty="0" err="1">
                <a:hlinkClick r:id="rId2"/>
              </a:rPr>
              <a:t>clermont-ferrand</a:t>
            </a:r>
            <a:r>
              <a:rPr lang="fr-FR" sz="2000" dirty="0">
                <a:hlinkClick r:id="rId2"/>
              </a:rPr>
              <a:t> (chu-clermontferrand.fr</a:t>
            </a:r>
            <a:r>
              <a:rPr lang="fr-FR" sz="2000" dirty="0" smtClean="0">
                <a:hlinkClick r:id="rId2"/>
              </a:rPr>
              <a:t>)</a:t>
            </a:r>
            <a:endParaRPr lang="fr-FR" sz="2000" dirty="0" smtClean="0"/>
          </a:p>
          <a:p>
            <a:endParaRPr lang="fr-FR" sz="20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è"/>
            </a:pPr>
            <a:r>
              <a:rPr lang="fr-FR" sz="2000" dirty="0" smtClean="0">
                <a:sym typeface="Wingdings" panose="05000000000000000000" pitchFamily="2" charset="2"/>
              </a:rPr>
              <a:t>Tuto de Frédéric Robin sur le site de la CAI du </a:t>
            </a:r>
            <a:r>
              <a:rPr lang="fr-FR" sz="2000" dirty="0" smtClean="0">
                <a:sym typeface="Wingdings" panose="05000000000000000000" pitchFamily="2" charset="2"/>
              </a:rPr>
              <a:t>CHU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è"/>
            </a:pPr>
            <a:r>
              <a:rPr lang="fr-FR" sz="2000" dirty="0" smtClean="0">
                <a:sym typeface="Wingdings" panose="05000000000000000000" pitchFamily="2" charset="2"/>
              </a:rPr>
              <a:t>2 sessions de formation au CHU pour tout le personnel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è"/>
            </a:pPr>
            <a:r>
              <a:rPr lang="fr-FR" sz="2000" dirty="0" smtClean="0">
                <a:sym typeface="Wingdings" panose="05000000000000000000" pitchFamily="2" charset="2"/>
              </a:rPr>
              <a:t>COMEDIMS CHU le 21/09/2023</a:t>
            </a:r>
            <a:endParaRPr lang="fr-FR" sz="20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68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0308" y="702885"/>
            <a:ext cx="4342038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BONS USAGES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8946" y="2657846"/>
            <a:ext cx="8703704" cy="2858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Arthrite septique </a:t>
            </a: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VA ETRE DIFFUSE</a:t>
            </a:r>
            <a:endParaRPr lang="fr-F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Endocardite : à mettre à jour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Pneumopathies communautaires : </a:t>
            </a:r>
            <a:r>
              <a:rPr lang="fr-F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Camille Rolland-Debord</a:t>
            </a:r>
          </a:p>
          <a:p>
            <a:pPr marL="8001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è"/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fr-F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- Antifongiques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059" y="360608"/>
            <a:ext cx="2400300" cy="8763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350308" y="702885"/>
            <a:ext cx="1862449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COVID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2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059" y="360608"/>
            <a:ext cx="2400300" cy="8763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350308" y="702885"/>
            <a:ext cx="3376238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AUDITS et CAQUES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584101" y="2125014"/>
            <a:ext cx="8113691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Dans le cadre d’</a:t>
            </a:r>
            <a:r>
              <a:rPr lang="fr-FR" dirty="0"/>
              <a:t>é</a:t>
            </a:r>
            <a:r>
              <a:rPr lang="fr-FR" dirty="0" smtClean="0"/>
              <a:t>tudes avec la région ARA 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dirty="0" smtClean="0"/>
              <a:t>Audit pertinence de prescription CASPOFUNGINE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dirty="0" smtClean="0"/>
              <a:t>Étude clinique toxicité hépatique associée à la prise de ISAVUCONAZOLE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tour de audit pertinence de prescription dans le cadre des ICD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91803" y="4209245"/>
            <a:ext cx="8113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Dans le cadre du CAQES :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- DAPTOMYCINE probable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03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0307" y="702885"/>
            <a:ext cx="6302643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POINT RUPTURES ET CONTINGENTEMENTS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75763" y="2343150"/>
            <a:ext cx="107542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2000" dirty="0" smtClean="0"/>
              <a:t>Les </a:t>
            </a:r>
            <a:r>
              <a:rPr lang="fr-FR" sz="2000" b="1" dirty="0" smtClean="0"/>
              <a:t>ruptures d’antibiotiques </a:t>
            </a:r>
            <a:r>
              <a:rPr lang="fr-FR" sz="2000" dirty="0" smtClean="0"/>
              <a:t>continuent </a:t>
            </a:r>
            <a:r>
              <a:rPr lang="fr-FR" sz="2000" b="1" dirty="0" smtClean="0"/>
              <a:t>en ville </a:t>
            </a:r>
            <a:r>
              <a:rPr lang="fr-FR" sz="2000" dirty="0" smtClean="0"/>
              <a:t>de manière sporadique,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Pas de rupture totale donc les pharmacies de ville doivent réussir à se procurer les traitements, parfois auprès d’un autre grossiste que leur grossiste habituel</a:t>
            </a:r>
          </a:p>
          <a:p>
            <a:pPr>
              <a:lnSpc>
                <a:spcPct val="150000"/>
              </a:lnSpc>
            </a:pPr>
            <a:endParaRPr lang="fr-FR" sz="20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2000" b="1" dirty="0" smtClean="0"/>
              <a:t>À l’hôpital </a:t>
            </a:r>
            <a:r>
              <a:rPr lang="fr-FR" sz="2000" dirty="0" smtClean="0"/>
              <a:t>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err="1" smtClean="0"/>
              <a:t>Aztréonam</a:t>
            </a:r>
            <a:r>
              <a:rPr lang="fr-FR" sz="2000" dirty="0" smtClean="0"/>
              <a:t> AZACTAM® </a:t>
            </a:r>
            <a:r>
              <a:rPr lang="fr-FR" sz="2000" b="1" dirty="0">
                <a:solidFill>
                  <a:srgbClr val="00B050"/>
                </a:solidFill>
              </a:rPr>
              <a:t>est revenu à la </a:t>
            </a:r>
            <a:r>
              <a:rPr lang="fr-FR" sz="2000" b="1" dirty="0" smtClean="0">
                <a:solidFill>
                  <a:srgbClr val="00B050"/>
                </a:solidFill>
              </a:rPr>
              <a:t>normale</a:t>
            </a:r>
            <a:endParaRPr lang="fr-FR" sz="2000" b="1" dirty="0">
              <a:solidFill>
                <a:srgbClr val="00B05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/>
              <a:t>Rifampicine IV </a:t>
            </a:r>
            <a:r>
              <a:rPr lang="fr-FR" sz="2000" b="1" dirty="0">
                <a:solidFill>
                  <a:srgbClr val="00B050"/>
                </a:solidFill>
              </a:rPr>
              <a:t>est revenu à la normale</a:t>
            </a:r>
          </a:p>
          <a:p>
            <a:pPr>
              <a:lnSpc>
                <a:spcPct val="150000"/>
              </a:lnSpc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4651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0307" y="702885"/>
            <a:ext cx="6302643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POINT RUPTURES ET CONTINGENTEMENTS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75763" y="2343150"/>
            <a:ext cx="107542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b="1" dirty="0" smtClean="0"/>
              <a:t>contingentement de FUNGIZONE buvable et autres antagoniques oraux (DAKTARIN®, NYSTATINE®)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La PUI arrive à avoir du stock que nous avons mis à Estaing pour la population d’hématologie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Une petite quantité est disponible à GM pour les demandes pour des patients sans alternative</a:t>
            </a:r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Préventif </a:t>
            </a:r>
            <a:r>
              <a:rPr lang="fr-FR" sz="2000" dirty="0" smtClean="0">
                <a:sym typeface="Wingdings" panose="05000000000000000000" pitchFamily="2" charset="2"/>
              </a:rPr>
              <a:t> </a:t>
            </a:r>
            <a:r>
              <a:rPr lang="fr-FR" sz="2000" dirty="0" smtClean="0">
                <a:sym typeface="Wingdings" panose="05000000000000000000" pitchFamily="2" charset="2"/>
              </a:rPr>
              <a:t>bain </a:t>
            </a:r>
            <a:r>
              <a:rPr lang="fr-FR" sz="2000" dirty="0" smtClean="0">
                <a:sym typeface="Wingdings" panose="05000000000000000000" pitchFamily="2" charset="2"/>
              </a:rPr>
              <a:t>de bouche </a:t>
            </a:r>
            <a:r>
              <a:rPr lang="fr-FR" sz="2000" dirty="0" err="1" smtClean="0">
                <a:sym typeface="Wingdings" panose="05000000000000000000" pitchFamily="2" charset="2"/>
              </a:rPr>
              <a:t>bicar</a:t>
            </a:r>
            <a:endParaRPr lang="fr-FR" sz="2000" dirty="0" smtClean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sym typeface="Wingdings" panose="05000000000000000000" pitchFamily="2" charset="2"/>
              </a:rPr>
              <a:t>Curatif  traitement général par </a:t>
            </a:r>
            <a:r>
              <a:rPr lang="fr-FR" sz="2000" dirty="0" err="1" smtClean="0">
                <a:sym typeface="Wingdings" panose="05000000000000000000" pitchFamily="2" charset="2"/>
              </a:rPr>
              <a:t>Fluco</a:t>
            </a:r>
            <a:r>
              <a:rPr lang="fr-FR" sz="2000" dirty="0" smtClean="0">
                <a:sym typeface="Wingdings" panose="05000000000000000000" pitchFamily="2" charset="2"/>
              </a:rPr>
              <a:t>, traitement local par comprimé muco adhésif de </a:t>
            </a:r>
            <a:r>
              <a:rPr lang="fr-FR" sz="2000" dirty="0" err="1" smtClean="0">
                <a:sym typeface="Wingdings" panose="05000000000000000000" pitchFamily="2" charset="2"/>
              </a:rPr>
              <a:t>miconazole</a:t>
            </a:r>
            <a:endParaRPr lang="fr-FR" sz="2000" dirty="0" smtClean="0"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sym typeface="Wingdings" panose="05000000000000000000" pitchFamily="2" charset="2"/>
              </a:rPr>
              <a:t>	</a:t>
            </a:r>
            <a:r>
              <a:rPr lang="fr-FR" sz="2000" dirty="0" smtClean="0">
                <a:sym typeface="Wingdings" panose="05000000000000000000" pitchFamily="2" charset="2"/>
              </a:rPr>
              <a:t>RISQUE INTERACTIONS MEDICAMENTEUSES ++</a:t>
            </a:r>
            <a:endParaRPr lang="fr-FR" sz="2000" dirty="0" smtClean="0"/>
          </a:p>
          <a:p>
            <a:pPr>
              <a:lnSpc>
                <a:spcPct val="150000"/>
              </a:lnSpc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7105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0307" y="702885"/>
            <a:ext cx="6302643" cy="461665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fr-FR" sz="2400" b="1" dirty="0" smtClean="0">
                <a:solidFill>
                  <a:schemeClr val="bg1"/>
                </a:solidFill>
              </a:rPr>
              <a:t>ACTUALITES ET NOUVEAUTES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5763" y="360608"/>
            <a:ext cx="193183" cy="114622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66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75763" y="2356834"/>
            <a:ext cx="104061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2000" b="1" dirty="0" smtClean="0"/>
              <a:t>Immunothérapie contre le VRS (Bronchiolite) = BEYFOTUS®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è"/>
            </a:pPr>
            <a:r>
              <a:rPr lang="fr-FR" sz="2000" dirty="0" smtClean="0">
                <a:sym typeface="Wingdings" panose="05000000000000000000" pitchFamily="2" charset="2"/>
              </a:rPr>
              <a:t>Arrivée le 12/09/2023 au CHU</a:t>
            </a:r>
          </a:p>
          <a:p>
            <a:pPr>
              <a:lnSpc>
                <a:spcPct val="150000"/>
              </a:lnSpc>
            </a:pPr>
            <a:endParaRPr lang="fr-FR" sz="2000" dirty="0" smtClean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2000" b="1" dirty="0" err="1" smtClean="0">
                <a:sym typeface="Wingdings" panose="05000000000000000000" pitchFamily="2" charset="2"/>
              </a:rPr>
              <a:t>Dalbavancine</a:t>
            </a:r>
            <a:r>
              <a:rPr lang="fr-FR" sz="2000" b="1" dirty="0" smtClean="0">
                <a:sym typeface="Wingdings" panose="05000000000000000000" pitchFamily="2" charset="2"/>
              </a:rPr>
              <a:t> : attente de la sortie en RETROCESSION officiellement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sym typeface="Wingdings" panose="05000000000000000000" pitchFamily="2" charset="2"/>
              </a:rPr>
              <a:t>1500 mg = 2250 euros</a:t>
            </a:r>
          </a:p>
          <a:p>
            <a:pPr>
              <a:lnSpc>
                <a:spcPct val="150000"/>
              </a:lnSpc>
            </a:pPr>
            <a:endParaRPr lang="fr-FR" sz="2000" dirty="0"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fr-FR" sz="2000" b="1" dirty="0" smtClean="0">
                <a:sym typeface="Wingdings" panose="05000000000000000000" pitchFamily="2" charset="2"/>
              </a:rPr>
              <a:t>Vaccin oral fièvre </a:t>
            </a:r>
            <a:r>
              <a:rPr lang="fr-FR" sz="2000" b="1" dirty="0" err="1" smtClean="0">
                <a:sym typeface="Wingdings" panose="05000000000000000000" pitchFamily="2" charset="2"/>
              </a:rPr>
              <a:t>typhoide</a:t>
            </a:r>
            <a:r>
              <a:rPr lang="fr-FR" sz="2000" b="1" dirty="0" smtClean="0">
                <a:sym typeface="Wingdings" panose="05000000000000000000" pitchFamily="2" charset="2"/>
              </a:rPr>
              <a:t> : VIVOTIF®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sym typeface="Wingdings" panose="05000000000000000000" pitchFamily="2" charset="2"/>
              </a:rPr>
              <a:t>Rencontre avec le laboratoire le 21/09, service de maladies infectieuses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495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379</Words>
  <Application>Microsoft Office PowerPoint</Application>
  <PresentationFormat>Grand écran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CHU de Clermont-Fd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Chatron Claire</dc:creator>
  <cp:lastModifiedBy>Chatron Claire</cp:lastModifiedBy>
  <cp:revision>17</cp:revision>
  <dcterms:created xsi:type="dcterms:W3CDTF">2023-09-05T09:28:04Z</dcterms:created>
  <dcterms:modified xsi:type="dcterms:W3CDTF">2023-09-19T13:08:11Z</dcterms:modified>
</cp:coreProperties>
</file>