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0" r:id="rId3"/>
    <p:sldId id="261"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62"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263" r:id="rId44"/>
    <p:sldId id="257" r:id="rId45"/>
    <p:sldId id="258" r:id="rId46"/>
    <p:sldId id="259" r:id="rId47"/>
    <p:sldId id="265" r:id="rId48"/>
    <p:sldId id="266" r:id="rId49"/>
    <p:sldId id="284" r:id="rId50"/>
    <p:sldId id="286" r:id="rId51"/>
    <p:sldId id="287" r:id="rId52"/>
    <p:sldId id="267" r:id="rId53"/>
    <p:sldId id="288" r:id="rId54"/>
    <p:sldId id="268"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5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[2022-07-06 - Fiche globale avec conformité totale.xlsx]Graphiques!Tableau croisé dynamique5</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Adéquation du</a:t>
            </a:r>
            <a:r>
              <a:rPr lang="en-US" baseline="0"/>
              <a:t> choix de la molécule</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rgbClr val="00B050"/>
          </a:solidFill>
          <a:ln>
            <a:noFill/>
          </a:ln>
          <a:effectLst>
            <a:outerShdw blurRad="317500" algn="ctr" rotWithShape="0">
              <a:prstClr val="black">
                <a:alpha val="25000"/>
              </a:prstClr>
            </a:outerShdw>
          </a:effectLst>
        </c:spPr>
      </c:pivotFmt>
      <c:pivotFmt>
        <c:idx val="2"/>
        <c:spPr>
          <a:solidFill>
            <a:srgbClr val="FF0000"/>
          </a:solidFill>
          <a:ln>
            <a:noFill/>
          </a:ln>
          <a:effectLst>
            <a:outerShdw blurRad="317500" algn="ctr" rotWithShape="0">
              <a:prstClr val="black">
                <a:alpha val="25000"/>
              </a:prstClr>
            </a:outerShdw>
          </a:effectLst>
        </c:spPr>
      </c:pivotFmt>
      <c:pivotFmt>
        <c:idx val="3"/>
        <c:spPr>
          <a:solidFill>
            <a:schemeClr val="bg2">
              <a:lumMod val="75000"/>
            </a:schemeClr>
          </a:solidFill>
          <a:ln>
            <a:noFill/>
          </a:ln>
          <a:effectLst>
            <a:outerShdw blurRad="317500" algn="ctr" rotWithShape="0">
              <a:prstClr val="black">
                <a:alpha val="25000"/>
              </a:prstClr>
            </a:outerShdw>
          </a:effectLst>
        </c:spPr>
      </c:pivotFmt>
      <c:pivotFmt>
        <c:idx val="4"/>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chemeClr val="bg2">
              <a:lumMod val="75000"/>
            </a:schemeClr>
          </a:solidFill>
          <a:ln>
            <a:noFill/>
          </a:ln>
          <a:effectLst>
            <a:outerShdw blurRad="317500" algn="ctr" rotWithShape="0">
              <a:prstClr val="black">
                <a:alpha val="25000"/>
              </a:prstClr>
            </a:outerShdw>
          </a:effectLst>
        </c:spPr>
      </c:pivotFmt>
      <c:pivotFmt>
        <c:idx val="6"/>
        <c:spPr>
          <a:solidFill>
            <a:srgbClr val="FF0000"/>
          </a:solidFill>
          <a:ln>
            <a:noFill/>
          </a:ln>
          <a:effectLst>
            <a:outerShdw blurRad="317500" algn="ctr" rotWithShape="0">
              <a:prstClr val="black">
                <a:alpha val="25000"/>
              </a:prstClr>
            </a:outerShdw>
          </a:effectLst>
        </c:spPr>
      </c:pivotFmt>
      <c:pivotFmt>
        <c:idx val="7"/>
        <c:spPr>
          <a:solidFill>
            <a:srgbClr val="00B050"/>
          </a:solidFill>
          <a:ln>
            <a:noFill/>
          </a:ln>
          <a:effectLst>
            <a:outerShdw blurRad="317500" algn="ctr" rotWithShape="0">
              <a:prstClr val="black">
                <a:alpha val="25000"/>
              </a:prstClr>
            </a:outerShdw>
          </a:effectLst>
        </c:spPr>
      </c:pivotFmt>
      <c:pivotFmt>
        <c:idx val="8"/>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9"/>
        <c:spPr>
          <a:solidFill>
            <a:schemeClr val="bg2">
              <a:lumMod val="75000"/>
            </a:schemeClr>
          </a:solidFill>
          <a:ln>
            <a:noFill/>
          </a:ln>
          <a:effectLst>
            <a:outerShdw blurRad="317500" algn="ctr" rotWithShape="0">
              <a:prstClr val="black">
                <a:alpha val="25000"/>
              </a:prstClr>
            </a:outerShdw>
          </a:effectLst>
        </c:spPr>
      </c:pivotFmt>
      <c:pivotFmt>
        <c:idx val="10"/>
        <c:spPr>
          <a:solidFill>
            <a:srgbClr val="FF0000"/>
          </a:solidFill>
          <a:ln>
            <a:noFill/>
          </a:ln>
          <a:effectLst>
            <a:outerShdw blurRad="317500" algn="ctr" rotWithShape="0">
              <a:prstClr val="black">
                <a:alpha val="25000"/>
              </a:prstClr>
            </a:outerShdw>
          </a:effectLst>
        </c:spPr>
      </c:pivotFmt>
      <c:pivotFmt>
        <c:idx val="11"/>
        <c:spPr>
          <a:solidFill>
            <a:srgbClr val="00B050"/>
          </a:solidFill>
          <a:ln>
            <a:noFill/>
          </a:ln>
          <a:effectLst>
            <a:outerShdw blurRad="317500" algn="ctr" rotWithShape="0">
              <a:prstClr val="black">
                <a:alpha val="25000"/>
              </a:prstClr>
            </a:outerShdw>
          </a:effectLst>
        </c:spPr>
      </c:pivotFmt>
    </c:pivotFmts>
    <c:plotArea>
      <c:layout/>
      <c:pieChart>
        <c:varyColors val="1"/>
        <c:ser>
          <c:idx val="0"/>
          <c:order val="0"/>
          <c:tx>
            <c:strRef>
              <c:f>Graphiques!$C$24</c:f>
              <c:strCache>
                <c:ptCount val="1"/>
                <c:pt idx="0">
                  <c:v>Total</c:v>
                </c:pt>
              </c:strCache>
            </c:strRef>
          </c:tx>
          <c:dPt>
            <c:idx val="0"/>
            <c:bubble3D val="0"/>
            <c:spPr>
              <a:solidFill>
                <a:schemeClr val="accent4">
                  <a:lumMod val="40000"/>
                  <a:lumOff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9014-46DD-9220-D353149E3384}"/>
              </c:ext>
            </c:extLst>
          </c:dPt>
          <c:dPt>
            <c:idx val="1"/>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9014-46DD-9220-D353149E3384}"/>
              </c:ext>
            </c:extLst>
          </c:dPt>
          <c:dPt>
            <c:idx val="2"/>
            <c:bubble3D val="0"/>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9014-46DD-9220-D353149E3384}"/>
              </c:ext>
            </c:extLst>
          </c:dPt>
          <c:dLbls>
            <c:dLbl>
              <c:idx val="0"/>
              <c:layout/>
              <c:tx>
                <c:rich>
                  <a:bodyPr/>
                  <a:lstStyle/>
                  <a:p>
                    <a:fld id="{CA7B47BD-D2D4-AE42-BBB8-3D2E3C5CB279}" type="PERCENTAGE">
                      <a:rPr lang="en-US">
                        <a:solidFill>
                          <a:schemeClr val="tx1"/>
                        </a:solidFill>
                      </a:rPr>
                      <a:pPr/>
                      <a:t>[POURCENTAGE]</a:t>
                    </a:fld>
                    <a:endParaRPr lang="fr-FR"/>
                  </a:p>
                </c:rich>
              </c:tx>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9014-46DD-9220-D353149E3384}"/>
                </c:ext>
                <c:ext xmlns:c15="http://schemas.microsoft.com/office/drawing/2012/chart" uri="{CE6537A1-D6FC-4f65-9D91-7224C49458BB}">
                  <c15:layout/>
                  <c15:dlblFieldTable/>
                  <c15:showDataLabelsRange val="0"/>
                </c:ext>
              </c:extLst>
            </c:dLbl>
            <c:dLbl>
              <c:idx val="2"/>
              <c:layout>
                <c:manualLayout>
                  <c:x val="7.6397370797207639E-2"/>
                  <c:y val="-0.16040623947149976"/>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9014-46DD-9220-D353149E3384}"/>
                </c:ext>
                <c:ext xmlns:c15="http://schemas.microsoft.com/office/drawing/2012/chart" uri="{CE6537A1-D6FC-4f65-9D91-7224C49458BB}">
                  <c15:layout>
                    <c:manualLayout>
                      <c:w val="0.16690505548705303"/>
                      <c:h val="0.17637864741984446"/>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Graphiques!$B$25:$B$28</c:f>
              <c:strCache>
                <c:ptCount val="3"/>
                <c:pt idx="0">
                  <c:v>NA</c:v>
                </c:pt>
                <c:pt idx="1">
                  <c:v>NON</c:v>
                </c:pt>
                <c:pt idx="2">
                  <c:v>OUI</c:v>
                </c:pt>
              </c:strCache>
            </c:strRef>
          </c:cat>
          <c:val>
            <c:numRef>
              <c:f>Graphiques!$C$25:$C$28</c:f>
              <c:numCache>
                <c:formatCode>General</c:formatCode>
                <c:ptCount val="3"/>
                <c:pt idx="0">
                  <c:v>8</c:v>
                </c:pt>
                <c:pt idx="1">
                  <c:v>12</c:v>
                </c:pt>
                <c:pt idx="2">
                  <c:v>359</c:v>
                </c:pt>
              </c:numCache>
            </c:numRef>
          </c:val>
          <c:extLst xmlns:c16r2="http://schemas.microsoft.com/office/drawing/2015/06/chart">
            <c:ext xmlns:c16="http://schemas.microsoft.com/office/drawing/2014/chart" uri="{C3380CC4-5D6E-409C-BE32-E72D297353CC}">
              <c16:uniqueId val="{00000006-9014-46DD-9220-D353149E338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[2022-07-06 - Fiche globale avec conformité totale.xlsx]Graphiques!Tableau croisé dynamique4</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Présence des protocoles en salle</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rgbClr val="00B050"/>
          </a:solidFill>
          <a:ln>
            <a:noFill/>
          </a:ln>
          <a:effectLst>
            <a:outerShdw blurRad="317500" algn="ctr" rotWithShape="0">
              <a:prstClr val="black">
                <a:alpha val="25000"/>
              </a:prstClr>
            </a:outerShdw>
          </a:effectLst>
        </c:spPr>
      </c:pivotFmt>
      <c:pivotFmt>
        <c:idx val="2"/>
        <c:spPr>
          <a:solidFill>
            <a:srgbClr val="FF0000"/>
          </a:solidFill>
          <a:ln>
            <a:noFill/>
          </a:ln>
          <a:effectLst>
            <a:outerShdw blurRad="317500" algn="ctr" rotWithShape="0">
              <a:prstClr val="black">
                <a:alpha val="25000"/>
              </a:prstClr>
            </a:outerShdw>
          </a:effectLst>
        </c:spPr>
      </c:pivotFmt>
      <c:pivotFmt>
        <c:idx val="3"/>
        <c:spPr>
          <a:solidFill>
            <a:schemeClr val="bg2">
              <a:lumMod val="75000"/>
            </a:schemeClr>
          </a:solidFill>
          <a:ln>
            <a:noFill/>
          </a:ln>
          <a:effectLst>
            <a:outerShdw blurRad="317500" algn="ctr" rotWithShape="0">
              <a:prstClr val="black">
                <a:alpha val="25000"/>
              </a:prstClr>
            </a:outerShdw>
          </a:effectLst>
        </c:spPr>
      </c:pivotFmt>
      <c:pivotFmt>
        <c:idx val="4"/>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rgbClr val="FF0000"/>
          </a:solidFill>
          <a:ln>
            <a:noFill/>
          </a:ln>
          <a:effectLst>
            <a:outerShdw blurRad="317500" algn="ctr" rotWithShape="0">
              <a:prstClr val="black">
                <a:alpha val="25000"/>
              </a:prstClr>
            </a:outerShdw>
          </a:effectLst>
        </c:spPr>
      </c:pivotFmt>
      <c:pivotFmt>
        <c:idx val="6"/>
        <c:spPr>
          <a:solidFill>
            <a:schemeClr val="bg2">
              <a:lumMod val="75000"/>
            </a:schemeClr>
          </a:solidFill>
          <a:ln>
            <a:noFill/>
          </a:ln>
          <a:effectLst>
            <a:outerShdw blurRad="317500" algn="ctr" rotWithShape="0">
              <a:prstClr val="black">
                <a:alpha val="25000"/>
              </a:prstClr>
            </a:outerShdw>
          </a:effectLst>
        </c:spPr>
      </c:pivotFmt>
      <c:pivotFmt>
        <c:idx val="7"/>
        <c:spPr>
          <a:solidFill>
            <a:srgbClr val="00B050"/>
          </a:solidFill>
          <a:ln>
            <a:noFill/>
          </a:ln>
          <a:effectLst>
            <a:outerShdw blurRad="317500" algn="ctr" rotWithShape="0">
              <a:prstClr val="black">
                <a:alpha val="25000"/>
              </a:prstClr>
            </a:outerShdw>
          </a:effectLst>
        </c:spPr>
      </c:pivotFmt>
      <c:pivotFmt>
        <c:idx val="8"/>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9"/>
        <c:spPr>
          <a:solidFill>
            <a:srgbClr val="FF0000"/>
          </a:solidFill>
          <a:ln>
            <a:noFill/>
          </a:ln>
          <a:effectLst>
            <a:outerShdw blurRad="317500" algn="ctr" rotWithShape="0">
              <a:prstClr val="black">
                <a:alpha val="25000"/>
              </a:prstClr>
            </a:outerShdw>
          </a:effectLst>
        </c:spPr>
      </c:pivotFmt>
      <c:pivotFmt>
        <c:idx val="10"/>
        <c:spPr>
          <a:solidFill>
            <a:schemeClr val="bg2">
              <a:lumMod val="75000"/>
            </a:schemeClr>
          </a:solidFill>
          <a:ln>
            <a:noFill/>
          </a:ln>
          <a:effectLst>
            <a:outerShdw blurRad="317500" algn="ctr" rotWithShape="0">
              <a:prstClr val="black">
                <a:alpha val="25000"/>
              </a:prstClr>
            </a:outerShdw>
          </a:effectLst>
        </c:spPr>
      </c:pivotFmt>
      <c:pivotFmt>
        <c:idx val="11"/>
        <c:spPr>
          <a:solidFill>
            <a:srgbClr val="00B050"/>
          </a:solidFill>
          <a:ln>
            <a:noFill/>
          </a:ln>
          <a:effectLst>
            <a:outerShdw blurRad="317500" algn="ctr" rotWithShape="0">
              <a:prstClr val="black">
                <a:alpha val="25000"/>
              </a:prstClr>
            </a:outerShdw>
          </a:effectLst>
        </c:spPr>
      </c:pivotFmt>
    </c:pivotFmts>
    <c:plotArea>
      <c:layout/>
      <c:pieChart>
        <c:varyColors val="1"/>
        <c:ser>
          <c:idx val="0"/>
          <c:order val="0"/>
          <c:tx>
            <c:strRef>
              <c:f>Graphiques!$G$2</c:f>
              <c:strCache>
                <c:ptCount val="1"/>
                <c:pt idx="0">
                  <c:v>Total</c:v>
                </c:pt>
              </c:strCache>
            </c:strRef>
          </c:tx>
          <c:dPt>
            <c:idx val="0"/>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76C9-4B75-812B-A33047C91E61}"/>
              </c:ext>
            </c:extLst>
          </c:dPt>
          <c:dPt>
            <c:idx val="1"/>
            <c:bubble3D val="0"/>
            <c:spPr>
              <a:solidFill>
                <a:schemeClr val="bg2">
                  <a:lumMod val="75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76C9-4B75-812B-A33047C91E61}"/>
              </c:ext>
            </c:extLst>
          </c:dPt>
          <c:dPt>
            <c:idx val="2"/>
            <c:bubble3D val="0"/>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76C9-4B75-812B-A33047C91E61}"/>
              </c:ext>
            </c:extLst>
          </c:dPt>
          <c:dLbls>
            <c:dLbl>
              <c:idx val="2"/>
              <c:layout>
                <c:manualLayout>
                  <c:x val="0.10060328665813326"/>
                  <c:y val="-0.16228461076242839"/>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76C9-4B75-812B-A33047C91E6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Graphiques!$F$3:$F$6</c:f>
              <c:strCache>
                <c:ptCount val="3"/>
                <c:pt idx="0">
                  <c:v>NON</c:v>
                </c:pt>
                <c:pt idx="1">
                  <c:v>NR</c:v>
                </c:pt>
                <c:pt idx="2">
                  <c:v>OUI</c:v>
                </c:pt>
              </c:strCache>
            </c:strRef>
          </c:cat>
          <c:val>
            <c:numRef>
              <c:f>Graphiques!$G$3:$G$6</c:f>
              <c:numCache>
                <c:formatCode>General</c:formatCode>
                <c:ptCount val="3"/>
                <c:pt idx="0">
                  <c:v>34</c:v>
                </c:pt>
                <c:pt idx="1">
                  <c:v>6</c:v>
                </c:pt>
                <c:pt idx="2">
                  <c:v>339</c:v>
                </c:pt>
              </c:numCache>
            </c:numRef>
          </c:val>
          <c:extLst xmlns:c16r2="http://schemas.microsoft.com/office/drawing/2015/06/chart">
            <c:ext xmlns:c16="http://schemas.microsoft.com/office/drawing/2014/chart" uri="{C3380CC4-5D6E-409C-BE32-E72D297353CC}">
              <c16:uniqueId val="{00000006-76C9-4B75-812B-A33047C91E6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[2022-07-06 - Fiche globale avec conformité totale.xlsx]Graphiques!Tableau croisé dynamique7</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FR"/>
              <a:t>Adéquation</a:t>
            </a:r>
            <a:r>
              <a:rPr lang="fr-FR" baseline="0"/>
              <a:t> de la posologie initiale</a:t>
            </a:r>
            <a:endParaRPr lang="fr-FR"/>
          </a:p>
        </c:rich>
      </c:tx>
      <c:layout>
        <c:manualLayout>
          <c:xMode val="edge"/>
          <c:yMode val="edge"/>
          <c:x val="0.23161359536805237"/>
          <c:y val="4.5095828635851182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rgbClr val="00B050"/>
          </a:solidFill>
          <a:ln>
            <a:noFill/>
          </a:ln>
          <a:effectLst>
            <a:outerShdw blurRad="317500" algn="ctr" rotWithShape="0">
              <a:prstClr val="black">
                <a:alpha val="25000"/>
              </a:prstClr>
            </a:outerShdw>
          </a:effectLst>
        </c:spPr>
      </c:pivotFmt>
      <c:pivotFmt>
        <c:idx val="2"/>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a:t>NA</a:t>
                </a:r>
                <a:r>
                  <a:rPr lang="en-US" baseline="0"/>
                  <a:t>;  </a:t>
                </a:r>
                <a:fld id="{E81C127F-64B4-EC48-8B70-AA9C6E5CB297}"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3"/>
        <c:spPr>
          <a:solidFill>
            <a:srgbClr val="FF0000"/>
          </a:solidFill>
          <a:ln>
            <a:noFill/>
          </a:ln>
          <a:effectLst>
            <a:outerShdw blurRad="317500" algn="ctr" rotWithShape="0">
              <a:prstClr val="black">
                <a:alpha val="25000"/>
              </a:prstClr>
            </a:outerShdw>
          </a:effectLst>
        </c:spPr>
      </c:pivotFmt>
      <c:pivotFmt>
        <c:idx val="4"/>
        <c:spPr>
          <a:solidFill>
            <a:schemeClr val="accent1"/>
          </a:solidFill>
          <a:ln>
            <a:noFill/>
          </a:ln>
          <a:effectLst>
            <a:outerShdw blurRad="317500" algn="ctr" rotWithShape="0">
              <a:prstClr val="black">
                <a:alpha val="25000"/>
              </a:prstClr>
            </a:outerShdw>
          </a:effectLst>
        </c:spPr>
      </c:pivotFmt>
      <c:pivotFmt>
        <c:idx val="5"/>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a:t>NA</a:t>
                </a:r>
                <a:r>
                  <a:rPr lang="en-US" baseline="0"/>
                  <a:t>;  </a:t>
                </a:r>
                <a:fld id="{E81C127F-64B4-EC48-8B70-AA9C6E5CB297}"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7"/>
        <c:spPr>
          <a:solidFill>
            <a:srgbClr val="FF0000"/>
          </a:solidFill>
          <a:ln>
            <a:noFill/>
          </a:ln>
          <a:effectLst>
            <a:outerShdw blurRad="317500" algn="ctr" rotWithShape="0">
              <a:prstClr val="black">
                <a:alpha val="25000"/>
              </a:prstClr>
            </a:outerShdw>
          </a:effectLst>
        </c:spPr>
      </c:pivotFmt>
      <c:pivotFmt>
        <c:idx val="8"/>
        <c:spPr>
          <a:solidFill>
            <a:schemeClr val="accent1"/>
          </a:solidFill>
          <a:ln>
            <a:noFill/>
          </a:ln>
          <a:effectLst>
            <a:outerShdw blurRad="317500" algn="ctr" rotWithShape="0">
              <a:prstClr val="black">
                <a:alpha val="25000"/>
              </a:prstClr>
            </a:outerShdw>
          </a:effectLst>
        </c:spPr>
      </c:pivotFmt>
      <c:pivotFmt>
        <c:idx val="9"/>
        <c:spPr>
          <a:solidFill>
            <a:srgbClr val="00B050"/>
          </a:solidFill>
          <a:ln>
            <a:noFill/>
          </a:ln>
          <a:effectLst>
            <a:outerShdw blurRad="317500" algn="ctr" rotWithShape="0">
              <a:prstClr val="black">
                <a:alpha val="25000"/>
              </a:prstClr>
            </a:outerShdw>
          </a:effectLst>
        </c:spPr>
      </c:pivotFmt>
      <c:pivotFmt>
        <c:idx val="1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1"/>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a:t>NA</a:t>
                </a:r>
                <a:r>
                  <a:rPr lang="en-US" baseline="0"/>
                  <a:t>;  </a:t>
                </a:r>
                <a:fld id="{E81C127F-64B4-EC48-8B70-AA9C6E5CB297}"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12"/>
        <c:spPr>
          <a:solidFill>
            <a:srgbClr val="FF0000"/>
          </a:solidFill>
          <a:ln>
            <a:noFill/>
          </a:ln>
          <a:effectLst>
            <a:outerShdw blurRad="317500" algn="ctr" rotWithShape="0">
              <a:prstClr val="black">
                <a:alpha val="25000"/>
              </a:prstClr>
            </a:outerShdw>
          </a:effectLst>
        </c:spPr>
      </c:pivotFmt>
      <c:pivotFmt>
        <c:idx val="13"/>
        <c:spPr>
          <a:solidFill>
            <a:schemeClr val="accent1"/>
          </a:solidFill>
          <a:ln>
            <a:noFill/>
          </a:ln>
          <a:effectLst>
            <a:outerShdw blurRad="317500" algn="ctr" rotWithShape="0">
              <a:prstClr val="black">
                <a:alpha val="25000"/>
              </a:prstClr>
            </a:outerShdw>
          </a:effectLst>
        </c:spPr>
      </c:pivotFmt>
      <c:pivotFmt>
        <c:idx val="14"/>
        <c:spPr>
          <a:solidFill>
            <a:srgbClr val="00B050"/>
          </a:solidFill>
          <a:ln>
            <a:noFill/>
          </a:ln>
          <a:effectLst>
            <a:outerShdw blurRad="317500" algn="ctr" rotWithShape="0">
              <a:prstClr val="black">
                <a:alpha val="25000"/>
              </a:prstClr>
            </a:outerShdw>
          </a:effectLst>
        </c:spPr>
      </c:pivotFmt>
    </c:pivotFmts>
    <c:plotArea>
      <c:layout/>
      <c:pieChart>
        <c:varyColors val="1"/>
        <c:ser>
          <c:idx val="0"/>
          <c:order val="0"/>
          <c:tx>
            <c:strRef>
              <c:f>Graphiques!$C$46</c:f>
              <c:strCache>
                <c:ptCount val="1"/>
                <c:pt idx="0">
                  <c:v>Total</c:v>
                </c:pt>
              </c:strCache>
            </c:strRef>
          </c:tx>
          <c:dPt>
            <c:idx val="0"/>
            <c:bubble3D val="0"/>
            <c:spPr>
              <a:solidFill>
                <a:schemeClr val="accent4">
                  <a:lumMod val="40000"/>
                  <a:lumOff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AAA4-4A22-9F14-23014DF8E2D8}"/>
              </c:ext>
            </c:extLst>
          </c:dPt>
          <c:dPt>
            <c:idx val="1"/>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AAA4-4A22-9F14-23014DF8E2D8}"/>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AAA4-4A22-9F14-23014DF8E2D8}"/>
              </c:ext>
            </c:extLst>
          </c:dPt>
          <c:dPt>
            <c:idx val="3"/>
            <c:bubble3D val="0"/>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AAA4-4A22-9F14-23014DF8E2D8}"/>
              </c:ext>
            </c:extLst>
          </c:dPt>
          <c:dLbls>
            <c:dLbl>
              <c:idx val="0"/>
              <c:layout/>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a:t>NA</a:t>
                    </a:r>
                    <a:r>
                      <a:rPr lang="en-US" baseline="0"/>
                      <a:t>;  </a:t>
                    </a:r>
                    <a:fld id="{E81C127F-64B4-EC48-8B70-AA9C6E5CB297}" type="PERCENTAGE">
                      <a:rPr lang="en-US" baseline="0"/>
                      <a:pPr>
                        <a:defRPr>
                          <a:solidFill>
                            <a:schemeClr val="tx1"/>
                          </a:solidFill>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1-AAA4-4A22-9F14-23014DF8E2D8}"/>
                </c:ext>
                <c:ext xmlns:c15="http://schemas.microsoft.com/office/drawing/2012/chart" uri="{CE6537A1-D6FC-4f65-9D91-7224C49458BB}">
                  <c15:layout/>
                  <c15:dlblFieldTable/>
                  <c15:showDataLabelsRange val="0"/>
                </c:ext>
              </c:extLst>
            </c:dLbl>
            <c:dLbl>
              <c:idx val="2"/>
              <c:layout>
                <c:manualLayout>
                  <c:x val="-1.0131894941901573E-2"/>
                  <c:y val="0.12721369729101034"/>
                </c:manualLayout>
              </c:layout>
              <c:spPr>
                <a:noFill/>
                <a:ln>
                  <a:noFill/>
                </a:ln>
                <a:effectLst/>
              </c:spPr>
              <c:txPr>
                <a:bodyPr rot="0" spcFirstLastPara="1" vertOverflow="ellipsis" vert="horz" wrap="square" lIns="38100" tIns="19050" rIns="38100" bIns="19050" anchor="ctr" anchorCtr="0">
                  <a:spAutoFit/>
                </a:bodyPr>
                <a:lstStyle/>
                <a:p>
                  <a:pPr algn="ct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AAA4-4A22-9F14-23014DF8E2D8}"/>
                </c:ext>
                <c:ext xmlns:c15="http://schemas.microsoft.com/office/drawing/2012/chart" uri="{CE6537A1-D6FC-4f65-9D91-7224C49458BB}">
                  <c15:layout/>
                </c:ext>
              </c:extLst>
            </c:dLbl>
            <c:dLbl>
              <c:idx val="3"/>
              <c:layout>
                <c:manualLayout>
                  <c:x val="4.9618209165669371E-2"/>
                  <c:y val="-0.19178348062178679"/>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AAA4-4A22-9F14-23014DF8E2D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Graphiques!$B$47:$B$51</c:f>
              <c:strCache>
                <c:ptCount val="4"/>
                <c:pt idx="0">
                  <c:v>NA</c:v>
                </c:pt>
                <c:pt idx="1">
                  <c:v>NON</c:v>
                </c:pt>
                <c:pt idx="2">
                  <c:v>NR</c:v>
                </c:pt>
                <c:pt idx="3">
                  <c:v>OUI</c:v>
                </c:pt>
              </c:strCache>
            </c:strRef>
          </c:cat>
          <c:val>
            <c:numRef>
              <c:f>Graphiques!$C$47:$C$51</c:f>
              <c:numCache>
                <c:formatCode>General</c:formatCode>
                <c:ptCount val="4"/>
                <c:pt idx="0">
                  <c:v>9</c:v>
                </c:pt>
                <c:pt idx="1">
                  <c:v>11</c:v>
                </c:pt>
                <c:pt idx="2">
                  <c:v>1</c:v>
                </c:pt>
                <c:pt idx="3">
                  <c:v>358</c:v>
                </c:pt>
              </c:numCache>
            </c:numRef>
          </c:val>
          <c:extLst xmlns:c16r2="http://schemas.microsoft.com/office/drawing/2015/06/chart">
            <c:ext xmlns:c16="http://schemas.microsoft.com/office/drawing/2014/chart" uri="{C3380CC4-5D6E-409C-BE32-E72D297353CC}">
              <c16:uniqueId val="{00000008-AAA4-4A22-9F14-23014DF8E2D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[2022-07-06 - Fiche globale avec conformité totale.xlsx]Graphiques!Tableau croisé dynamique9</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200"/>
              <a:t>Adéquation des posologies</a:t>
            </a:r>
            <a:r>
              <a:rPr lang="en-US" sz="1200" baseline="0"/>
              <a:t> de réinjection</a:t>
            </a:r>
            <a:endParaRPr lang="en-US" sz="120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rgbClr val="00B050"/>
          </a:solidFill>
          <a:ln>
            <a:noFill/>
          </a:ln>
          <a:effectLst>
            <a:outerShdw blurRad="317500" algn="ctr" rotWithShape="0">
              <a:prstClr val="black">
                <a:alpha val="25000"/>
              </a:prstClr>
            </a:outerShdw>
          </a:effectLst>
        </c:spPr>
      </c:pivotFmt>
      <c:pivotFmt>
        <c:idx val="2"/>
        <c:spPr>
          <a:solidFill>
            <a:srgbClr val="FF0000"/>
          </a:solidFill>
          <a:ln>
            <a:noFill/>
          </a:ln>
          <a:effectLst>
            <a:outerShdw blurRad="317500" algn="ctr" rotWithShape="0">
              <a:prstClr val="black">
                <a:alpha val="25000"/>
              </a:prstClr>
            </a:outerShdw>
          </a:effectLst>
        </c:spPr>
      </c:pivotFmt>
      <c:pivotFmt>
        <c:idx val="3"/>
        <c:spPr>
          <a:solidFill>
            <a:schemeClr val="bg2">
              <a:lumMod val="75000"/>
            </a:schemeClr>
          </a:solidFill>
          <a:ln>
            <a:noFill/>
          </a:ln>
          <a:effectLst>
            <a:outerShdw blurRad="317500" algn="ctr" rotWithShape="0">
              <a:prstClr val="black">
                <a:alpha val="25000"/>
              </a:prstClr>
            </a:outerShdw>
          </a:effectLst>
        </c:spPr>
      </c:pivotFmt>
      <c:pivotFmt>
        <c:idx val="4"/>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rgbClr val="FF0000"/>
          </a:solidFill>
          <a:ln>
            <a:noFill/>
          </a:ln>
          <a:effectLst>
            <a:outerShdw blurRad="317500" algn="ctr" rotWithShape="0">
              <a:prstClr val="black">
                <a:alpha val="25000"/>
              </a:prstClr>
            </a:outerShdw>
          </a:effectLst>
        </c:spPr>
      </c:pivotFmt>
      <c:pivotFmt>
        <c:idx val="6"/>
        <c:spPr>
          <a:solidFill>
            <a:schemeClr val="bg2">
              <a:lumMod val="75000"/>
            </a:schemeClr>
          </a:solidFill>
          <a:ln>
            <a:noFill/>
          </a:ln>
          <a:effectLst>
            <a:outerShdw blurRad="317500" algn="ctr" rotWithShape="0">
              <a:prstClr val="black">
                <a:alpha val="25000"/>
              </a:prstClr>
            </a:outerShdw>
          </a:effectLst>
        </c:spPr>
      </c:pivotFmt>
      <c:pivotFmt>
        <c:idx val="7"/>
        <c:spPr>
          <a:solidFill>
            <a:srgbClr val="00B050"/>
          </a:solidFill>
          <a:ln>
            <a:noFill/>
          </a:ln>
          <a:effectLst>
            <a:outerShdw blurRad="317500" algn="ctr" rotWithShape="0">
              <a:prstClr val="black">
                <a:alpha val="25000"/>
              </a:prstClr>
            </a:outerShdw>
          </a:effectLst>
        </c:spPr>
      </c:pivotFmt>
      <c:pivotFmt>
        <c:idx val="8"/>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9"/>
        <c:spPr>
          <a:solidFill>
            <a:srgbClr val="FF0000"/>
          </a:solidFill>
          <a:ln>
            <a:noFill/>
          </a:ln>
          <a:effectLst>
            <a:outerShdw blurRad="317500" algn="ctr" rotWithShape="0">
              <a:prstClr val="black">
                <a:alpha val="25000"/>
              </a:prstClr>
            </a:outerShdw>
          </a:effectLst>
        </c:spPr>
      </c:pivotFmt>
      <c:pivotFmt>
        <c:idx val="10"/>
        <c:spPr>
          <a:solidFill>
            <a:schemeClr val="bg2">
              <a:lumMod val="75000"/>
            </a:schemeClr>
          </a:solidFill>
          <a:ln>
            <a:noFill/>
          </a:ln>
          <a:effectLst>
            <a:outerShdw blurRad="317500" algn="ctr" rotWithShape="0">
              <a:prstClr val="black">
                <a:alpha val="25000"/>
              </a:prstClr>
            </a:outerShdw>
          </a:effectLst>
        </c:spPr>
      </c:pivotFmt>
      <c:pivotFmt>
        <c:idx val="11"/>
        <c:spPr>
          <a:solidFill>
            <a:srgbClr val="00B050"/>
          </a:solidFill>
          <a:ln>
            <a:noFill/>
          </a:ln>
          <a:effectLst>
            <a:outerShdw blurRad="317500" algn="ctr" rotWithShape="0">
              <a:prstClr val="black">
                <a:alpha val="25000"/>
              </a:prstClr>
            </a:outerShdw>
          </a:effectLst>
        </c:spPr>
      </c:pivotFmt>
    </c:pivotFmts>
    <c:plotArea>
      <c:layout/>
      <c:pieChart>
        <c:varyColors val="1"/>
        <c:ser>
          <c:idx val="0"/>
          <c:order val="0"/>
          <c:tx>
            <c:strRef>
              <c:f>Graphiques!$C$69</c:f>
              <c:strCache>
                <c:ptCount val="1"/>
                <c:pt idx="0">
                  <c:v>Total</c:v>
                </c:pt>
              </c:strCache>
            </c:strRef>
          </c:tx>
          <c:dPt>
            <c:idx val="0"/>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0DB0-48EF-A654-7D5108440B98}"/>
              </c:ext>
            </c:extLst>
          </c:dPt>
          <c:dPt>
            <c:idx val="1"/>
            <c:bubble3D val="0"/>
            <c:spPr>
              <a:solidFill>
                <a:schemeClr val="bg2">
                  <a:lumMod val="75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0DB0-48EF-A654-7D5108440B98}"/>
              </c:ext>
            </c:extLst>
          </c:dPt>
          <c:dPt>
            <c:idx val="2"/>
            <c:bubble3D val="0"/>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0DB0-48EF-A654-7D5108440B98}"/>
              </c:ext>
            </c:extLst>
          </c:dPt>
          <c:dLbls>
            <c:dLbl>
              <c:idx val="0"/>
              <c:layout>
                <c:manualLayout>
                  <c:x val="-5.6487472993223389E-2"/>
                  <c:y val="0.15535379719623529"/>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0DB0-48EF-A654-7D5108440B98}"/>
                </c:ext>
                <c:ext xmlns:c15="http://schemas.microsoft.com/office/drawing/2012/chart" uri="{CE6537A1-D6FC-4f65-9D91-7224C49458BB}">
                  <c15:layout/>
                </c:ext>
              </c:extLst>
            </c:dLbl>
            <c:dLbl>
              <c:idx val="1"/>
              <c:layout>
                <c:manualLayout>
                  <c:x val="2.3097472651422257E-2"/>
                  <c:y val="0.1949862385177141"/>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0DB0-48EF-A654-7D5108440B98}"/>
                </c:ext>
                <c:ext xmlns:c15="http://schemas.microsoft.com/office/drawing/2012/chart" uri="{CE6537A1-D6FC-4f65-9D91-7224C49458BB}">
                  <c15:layout/>
                </c:ext>
              </c:extLst>
            </c:dLbl>
            <c:dLbl>
              <c:idx val="2"/>
              <c:layout>
                <c:manualLayout>
                  <c:x val="2.8495050181784165E-2"/>
                  <c:y val="-0.18619144308834668"/>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5-0DB0-48EF-A654-7D5108440B9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Graphiques!$B$70:$B$73</c:f>
              <c:strCache>
                <c:ptCount val="3"/>
                <c:pt idx="0">
                  <c:v>NON</c:v>
                </c:pt>
                <c:pt idx="1">
                  <c:v>NR</c:v>
                </c:pt>
                <c:pt idx="2">
                  <c:v>OUI</c:v>
                </c:pt>
              </c:strCache>
            </c:strRef>
          </c:cat>
          <c:val>
            <c:numRef>
              <c:f>Graphiques!$C$70:$C$73</c:f>
              <c:numCache>
                <c:formatCode>General</c:formatCode>
                <c:ptCount val="3"/>
                <c:pt idx="0">
                  <c:v>2</c:v>
                </c:pt>
                <c:pt idx="1">
                  <c:v>1</c:v>
                </c:pt>
                <c:pt idx="2">
                  <c:v>93</c:v>
                </c:pt>
              </c:numCache>
            </c:numRef>
          </c:val>
          <c:extLst xmlns:c16r2="http://schemas.microsoft.com/office/drawing/2015/06/chart">
            <c:ext xmlns:c16="http://schemas.microsoft.com/office/drawing/2014/chart" uri="{C3380CC4-5D6E-409C-BE32-E72D297353CC}">
              <c16:uniqueId val="{00000006-0DB0-48EF-A654-7D5108440B9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78000"/>
          </a:schemeClr>
        </a:solidFill>
        <a:ln>
          <a:noFill/>
        </a:ln>
        <a:effectLst/>
      </c:spPr>
      <c:txPr>
        <a:bodyPr rot="0" spcFirstLastPara="1" vertOverflow="ellipsis" vert="horz" wrap="square" anchor="ctr" anchorCtr="1"/>
        <a:lstStyle/>
        <a:p>
          <a:pPr>
            <a:defRPr sz="6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[2022-07-06 - Fiche globale avec conformité totale.xlsx]Graphiques!Tableau croisé dynamique10</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200"/>
              <a:t>Adéquation du nombre et intervalle de réinjections</a:t>
            </a:r>
            <a:r>
              <a:rPr lang="en-US" sz="1200" baseline="0"/>
              <a:t> </a:t>
            </a:r>
            <a:endParaRPr lang="en-US" sz="120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rgbClr val="00B050"/>
          </a:solidFill>
          <a:ln>
            <a:noFill/>
          </a:ln>
          <a:effectLst>
            <a:outerShdw blurRad="317500" algn="ctr" rotWithShape="0">
              <a:prstClr val="black">
                <a:alpha val="25000"/>
              </a:prstClr>
            </a:outerShdw>
          </a:effectLst>
        </c:spPr>
      </c:pivotFmt>
      <c:pivotFmt>
        <c:idx val="2"/>
        <c:spPr>
          <a:solidFill>
            <a:schemeClr val="bg2">
              <a:lumMod val="75000"/>
            </a:schemeClr>
          </a:solidFill>
          <a:ln>
            <a:noFill/>
          </a:ln>
          <a:effectLst>
            <a:outerShdw blurRad="317500" algn="ctr" rotWithShape="0">
              <a:prstClr val="black">
                <a:alpha val="25000"/>
              </a:prstClr>
            </a:outerShdw>
          </a:effectLst>
        </c:spPr>
      </c:pivotFmt>
      <c:pivotFmt>
        <c:idx val="3"/>
        <c:spPr>
          <a:solidFill>
            <a:srgbClr val="FF0000"/>
          </a:solidFill>
          <a:ln>
            <a:noFill/>
          </a:ln>
          <a:effectLst>
            <a:outerShdw blurRad="317500" algn="ctr" rotWithShape="0">
              <a:prstClr val="black">
                <a:alpha val="25000"/>
              </a:prstClr>
            </a:outerShdw>
          </a:effectLst>
        </c:spPr>
      </c:pivotFmt>
      <c:pivotFmt>
        <c:idx val="4"/>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rgbClr val="FF0000"/>
          </a:solidFill>
          <a:ln>
            <a:noFill/>
          </a:ln>
          <a:effectLst>
            <a:outerShdw blurRad="317500" algn="ctr" rotWithShape="0">
              <a:prstClr val="black">
                <a:alpha val="25000"/>
              </a:prstClr>
            </a:outerShdw>
          </a:effectLst>
        </c:spPr>
      </c:pivotFmt>
      <c:pivotFmt>
        <c:idx val="6"/>
        <c:spPr>
          <a:solidFill>
            <a:schemeClr val="bg2">
              <a:lumMod val="75000"/>
            </a:schemeClr>
          </a:solidFill>
          <a:ln>
            <a:noFill/>
          </a:ln>
          <a:effectLst>
            <a:outerShdw blurRad="317500" algn="ctr" rotWithShape="0">
              <a:prstClr val="black">
                <a:alpha val="25000"/>
              </a:prstClr>
            </a:outerShdw>
          </a:effectLst>
        </c:spPr>
      </c:pivotFmt>
      <c:pivotFmt>
        <c:idx val="7"/>
        <c:spPr>
          <a:solidFill>
            <a:srgbClr val="00B050"/>
          </a:solidFill>
          <a:ln>
            <a:noFill/>
          </a:ln>
          <a:effectLst>
            <a:outerShdw blurRad="317500" algn="ctr" rotWithShape="0">
              <a:prstClr val="black">
                <a:alpha val="25000"/>
              </a:prstClr>
            </a:outerShdw>
          </a:effectLst>
        </c:spPr>
      </c:pivotFmt>
      <c:pivotFmt>
        <c:idx val="8"/>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9"/>
        <c:spPr>
          <a:solidFill>
            <a:srgbClr val="FF0000"/>
          </a:solidFill>
          <a:ln>
            <a:noFill/>
          </a:ln>
          <a:effectLst>
            <a:outerShdw blurRad="317500" algn="ctr" rotWithShape="0">
              <a:prstClr val="black">
                <a:alpha val="25000"/>
              </a:prstClr>
            </a:outerShdw>
          </a:effectLst>
        </c:spPr>
      </c:pivotFmt>
      <c:pivotFmt>
        <c:idx val="10"/>
        <c:spPr>
          <a:solidFill>
            <a:schemeClr val="bg2">
              <a:lumMod val="75000"/>
            </a:schemeClr>
          </a:solidFill>
          <a:ln>
            <a:noFill/>
          </a:ln>
          <a:effectLst>
            <a:outerShdw blurRad="317500" algn="ctr" rotWithShape="0">
              <a:prstClr val="black">
                <a:alpha val="25000"/>
              </a:prstClr>
            </a:outerShdw>
          </a:effectLst>
        </c:spPr>
      </c:pivotFmt>
      <c:pivotFmt>
        <c:idx val="11"/>
        <c:spPr>
          <a:solidFill>
            <a:srgbClr val="00B050"/>
          </a:solidFill>
          <a:ln>
            <a:noFill/>
          </a:ln>
          <a:effectLst>
            <a:outerShdw blurRad="317500" algn="ctr" rotWithShape="0">
              <a:prstClr val="black">
                <a:alpha val="25000"/>
              </a:prstClr>
            </a:outerShdw>
          </a:effectLst>
        </c:spPr>
      </c:pivotFmt>
    </c:pivotFmts>
    <c:plotArea>
      <c:layout/>
      <c:pieChart>
        <c:varyColors val="1"/>
        <c:ser>
          <c:idx val="0"/>
          <c:order val="0"/>
          <c:tx>
            <c:strRef>
              <c:f>Graphiques!$G$69</c:f>
              <c:strCache>
                <c:ptCount val="1"/>
                <c:pt idx="0">
                  <c:v>Total</c:v>
                </c:pt>
              </c:strCache>
            </c:strRef>
          </c:tx>
          <c:dPt>
            <c:idx val="0"/>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E8B5-4B43-8EC6-8CDB8281A33E}"/>
              </c:ext>
            </c:extLst>
          </c:dPt>
          <c:dPt>
            <c:idx val="1"/>
            <c:bubble3D val="0"/>
            <c:spPr>
              <a:solidFill>
                <a:schemeClr val="bg2">
                  <a:lumMod val="75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E8B5-4B43-8EC6-8CDB8281A33E}"/>
              </c:ext>
            </c:extLst>
          </c:dPt>
          <c:dPt>
            <c:idx val="2"/>
            <c:bubble3D val="0"/>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E8B5-4B43-8EC6-8CDB8281A33E}"/>
              </c:ext>
            </c:extLst>
          </c:dPt>
          <c:dLbls>
            <c:dLbl>
              <c:idx val="0"/>
              <c:layout>
                <c:manualLayout>
                  <c:x val="-6.0140760182754931E-2"/>
                  <c:y val="0.1563726358963971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E8B5-4B43-8EC6-8CDB8281A33E}"/>
                </c:ext>
                <c:ext xmlns:c15="http://schemas.microsoft.com/office/drawing/2012/chart" uri="{CE6537A1-D6FC-4f65-9D91-7224C49458BB}">
                  <c15:layout/>
                </c:ext>
              </c:extLst>
            </c:dLbl>
            <c:dLbl>
              <c:idx val="1"/>
              <c:layout>
                <c:manualLayout>
                  <c:x val="2.6941187907067083E-2"/>
                  <c:y val="0.1723649897460566"/>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E8B5-4B43-8EC6-8CDB8281A33E}"/>
                </c:ext>
                <c:ext xmlns:c15="http://schemas.microsoft.com/office/drawing/2012/chart" uri="{CE6537A1-D6FC-4f65-9D91-7224C49458BB}">
                  <c15:layout/>
                </c:ext>
              </c:extLst>
            </c:dLbl>
            <c:dLbl>
              <c:idx val="2"/>
              <c:layout>
                <c:manualLayout>
                  <c:x val="1.3909205793720229E-2"/>
                  <c:y val="-0.17888447223839785"/>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E8B5-4B43-8EC6-8CDB8281A33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Graphiques!$F$70:$F$73</c:f>
              <c:strCache>
                <c:ptCount val="3"/>
                <c:pt idx="0">
                  <c:v>NON</c:v>
                </c:pt>
                <c:pt idx="1">
                  <c:v>NR</c:v>
                </c:pt>
                <c:pt idx="2">
                  <c:v>OUI</c:v>
                </c:pt>
              </c:strCache>
            </c:strRef>
          </c:cat>
          <c:val>
            <c:numRef>
              <c:f>Graphiques!$G$70:$G$73</c:f>
              <c:numCache>
                <c:formatCode>General</c:formatCode>
                <c:ptCount val="3"/>
                <c:pt idx="0">
                  <c:v>1</c:v>
                </c:pt>
                <c:pt idx="1">
                  <c:v>1</c:v>
                </c:pt>
                <c:pt idx="2">
                  <c:v>94</c:v>
                </c:pt>
              </c:numCache>
            </c:numRef>
          </c:val>
          <c:extLst xmlns:c16r2="http://schemas.microsoft.com/office/drawing/2015/06/chart">
            <c:ext xmlns:c16="http://schemas.microsoft.com/office/drawing/2014/chart" uri="{C3380CC4-5D6E-409C-BE32-E72D297353CC}">
              <c16:uniqueId val="{00000006-E8B5-4B43-8EC6-8CDB8281A33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[2022-07-06 - Fiche globale avec conformité totale.xlsx]Graphiques!Tableau croisé dynamique11</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FR"/>
              <a:t>Conformité de la durée de prescription des ATB</a:t>
            </a:r>
          </a:p>
        </c:rich>
      </c:tx>
      <c:layout>
        <c:manualLayout>
          <c:xMode val="edge"/>
          <c:yMode val="edge"/>
          <c:x val="0.15727402065396032"/>
          <c:y val="2.380952380952380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rgbClr val="00B050"/>
          </a:solidFill>
          <a:ln>
            <a:noFill/>
          </a:ln>
          <a:effectLst>
            <a:outerShdw blurRad="317500" algn="ctr" rotWithShape="0">
              <a:prstClr val="black">
                <a:alpha val="25000"/>
              </a:prstClr>
            </a:outerShdw>
          </a:effectLst>
        </c:spPr>
      </c:pivotFmt>
      <c:pivotFmt>
        <c:idx val="2"/>
        <c:spPr>
          <a:solidFill>
            <a:srgbClr val="FF0000"/>
          </a:solidFill>
          <a:ln>
            <a:noFill/>
          </a:ln>
          <a:effectLst>
            <a:outerShdw blurRad="317500" algn="ctr" rotWithShape="0">
              <a:prstClr val="black">
                <a:alpha val="25000"/>
              </a:prstClr>
            </a:outerShdw>
          </a:effectLst>
        </c:spPr>
        <c:dLbl>
          <c:idx val="0"/>
          <c:layout>
            <c:manualLayout>
              <c:x val="-2.6661026252001455E-2"/>
              <c:y val="0.12623596209182306"/>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3"/>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fld id="{0092A1FC-E3FD-9A4A-985E-69F6FD70214E}" type="CATEGORYNAME">
                  <a:rPr lang="en-US" baseline="0"/>
                  <a:pPr>
                    <a:defRPr sz="900" b="1" i="0" u="none" strike="noStrike" kern="1200" baseline="0">
                      <a:solidFill>
                        <a:schemeClr val="tx1"/>
                      </a:solidFill>
                      <a:latin typeface="+mn-lt"/>
                      <a:ea typeface="+mn-ea"/>
                      <a:cs typeface="+mn-cs"/>
                    </a:defRPr>
                  </a:pPr>
                  <a:t>[NOM DE CATÉGORIE]</a:t>
                </a:fld>
                <a:r>
                  <a:rPr lang="en-US" baseline="0"/>
                  <a:t>; </a:t>
                </a:r>
                <a:fld id="{4FF7516F-3549-5D4E-8CF5-AEB3723964A8}"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4"/>
        <c:spPr>
          <a:solidFill>
            <a:schemeClr val="accent1"/>
          </a:solidFill>
          <a:ln>
            <a:noFill/>
          </a:ln>
          <a:effectLst>
            <a:outerShdw blurRad="317500" algn="ctr" rotWithShape="0">
              <a:prstClr val="black">
                <a:alpha val="25000"/>
              </a:prstClr>
            </a:outerShdw>
          </a:effectLst>
        </c:spPr>
        <c:dLbl>
          <c:idx val="0"/>
          <c:layout>
            <c:manualLayout>
              <c:x val="-2.7920927980979678E-2"/>
              <c:y val="7.465611493610126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fld id="{0092A1FC-E3FD-9A4A-985E-69F6FD70214E}" type="CATEGORYNAME">
                  <a:rPr lang="en-US" baseline="0"/>
                  <a:pPr>
                    <a:defRPr sz="900" b="1" i="0" u="none" strike="noStrike" kern="1200" baseline="0">
                      <a:solidFill>
                        <a:schemeClr val="tx1"/>
                      </a:solidFill>
                      <a:latin typeface="+mn-lt"/>
                      <a:ea typeface="+mn-ea"/>
                      <a:cs typeface="+mn-cs"/>
                    </a:defRPr>
                  </a:pPr>
                  <a:t>[NOM DE CATÉGORIE]</a:t>
                </a:fld>
                <a:r>
                  <a:rPr lang="en-US" baseline="0"/>
                  <a:t>; </a:t>
                </a:r>
                <a:fld id="{4FF7516F-3549-5D4E-8CF5-AEB3723964A8}"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7"/>
        <c:spPr>
          <a:solidFill>
            <a:srgbClr val="FF0000"/>
          </a:solidFill>
          <a:ln>
            <a:noFill/>
          </a:ln>
          <a:effectLst>
            <a:outerShdw blurRad="317500" algn="ctr" rotWithShape="0">
              <a:prstClr val="black">
                <a:alpha val="25000"/>
              </a:prstClr>
            </a:outerShdw>
          </a:effectLst>
        </c:spPr>
        <c:dLbl>
          <c:idx val="0"/>
          <c:layout>
            <c:manualLayout>
              <c:x val="-2.6661026252001455E-2"/>
              <c:y val="0.12623596209182306"/>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a:outerShdw blurRad="317500" algn="ctr" rotWithShape="0">
              <a:prstClr val="black">
                <a:alpha val="25000"/>
              </a:prstClr>
            </a:outerShdw>
          </a:effectLst>
        </c:spPr>
        <c:dLbl>
          <c:idx val="0"/>
          <c:layout>
            <c:manualLayout>
              <c:x val="-2.7920927980979678E-2"/>
              <c:y val="7.465611493610126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9"/>
        <c:spPr>
          <a:solidFill>
            <a:srgbClr val="00B050"/>
          </a:solidFill>
          <a:ln>
            <a:noFill/>
          </a:ln>
          <a:effectLst>
            <a:outerShdw blurRad="317500" algn="ctr" rotWithShape="0">
              <a:prstClr val="black">
                <a:alpha val="25000"/>
              </a:prstClr>
            </a:outerShdw>
          </a:effectLst>
        </c:spPr>
      </c:pivotFmt>
      <c:pivotFmt>
        <c:idx val="1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1"/>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fld id="{0092A1FC-E3FD-9A4A-985E-69F6FD70214E}" type="CATEGORYNAME">
                  <a:rPr lang="en-US" baseline="0"/>
                  <a:pPr>
                    <a:defRPr sz="900" b="1" i="0" u="none" strike="noStrike" kern="1200" baseline="0">
                      <a:solidFill>
                        <a:schemeClr val="tx1"/>
                      </a:solidFill>
                      <a:latin typeface="+mn-lt"/>
                      <a:ea typeface="+mn-ea"/>
                      <a:cs typeface="+mn-cs"/>
                    </a:defRPr>
                  </a:pPr>
                  <a:t>[NOM DE CATÉGORIE]</a:t>
                </a:fld>
                <a:r>
                  <a:rPr lang="en-US" baseline="0"/>
                  <a:t>; </a:t>
                </a:r>
                <a:fld id="{4FF7516F-3549-5D4E-8CF5-AEB3723964A8}"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12"/>
        <c:spPr>
          <a:solidFill>
            <a:srgbClr val="FF0000"/>
          </a:solidFill>
          <a:ln>
            <a:noFill/>
          </a:ln>
          <a:effectLst>
            <a:outerShdw blurRad="317500" algn="ctr" rotWithShape="0">
              <a:prstClr val="black">
                <a:alpha val="25000"/>
              </a:prstClr>
            </a:outerShdw>
          </a:effectLst>
        </c:spPr>
        <c:dLbl>
          <c:idx val="0"/>
          <c:layout>
            <c:manualLayout>
              <c:x val="-2.6661026252001455E-2"/>
              <c:y val="0.12623596209182306"/>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3"/>
        <c:spPr>
          <a:solidFill>
            <a:schemeClr val="accent1"/>
          </a:solidFill>
          <a:ln>
            <a:noFill/>
          </a:ln>
          <a:effectLst>
            <a:outerShdw blurRad="317500" algn="ctr" rotWithShape="0">
              <a:prstClr val="black">
                <a:alpha val="25000"/>
              </a:prstClr>
            </a:outerShdw>
          </a:effectLst>
        </c:spPr>
        <c:dLbl>
          <c:idx val="0"/>
          <c:layout>
            <c:manualLayout>
              <c:x val="-2.7920927980979678E-2"/>
              <c:y val="7.465611493610126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4"/>
        <c:spPr>
          <a:solidFill>
            <a:srgbClr val="00B050"/>
          </a:solidFill>
          <a:ln>
            <a:noFill/>
          </a:ln>
          <a:effectLst>
            <a:outerShdw blurRad="317500" algn="ctr" rotWithShape="0">
              <a:prstClr val="black">
                <a:alpha val="25000"/>
              </a:prstClr>
            </a:outerShdw>
          </a:effectLst>
        </c:spPr>
      </c:pivotFmt>
    </c:pivotFmts>
    <c:plotArea>
      <c:layout/>
      <c:pieChart>
        <c:varyColors val="1"/>
        <c:ser>
          <c:idx val="0"/>
          <c:order val="0"/>
          <c:tx>
            <c:strRef>
              <c:f>Graphiques!$C$91</c:f>
              <c:strCache>
                <c:ptCount val="1"/>
                <c:pt idx="0">
                  <c:v>Total</c:v>
                </c:pt>
              </c:strCache>
            </c:strRef>
          </c:tx>
          <c:dPt>
            <c:idx val="0"/>
            <c:bubble3D val="0"/>
            <c:spPr>
              <a:solidFill>
                <a:schemeClr val="accent4">
                  <a:lumMod val="40000"/>
                  <a:lumOff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0977-4232-A027-FAF9390222B4}"/>
              </c:ext>
            </c:extLst>
          </c:dPt>
          <c:dPt>
            <c:idx val="1"/>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0977-4232-A027-FAF9390222B4}"/>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0977-4232-A027-FAF9390222B4}"/>
              </c:ext>
            </c:extLst>
          </c:dPt>
          <c:dPt>
            <c:idx val="3"/>
            <c:bubble3D val="0"/>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0977-4232-A027-FAF9390222B4}"/>
              </c:ext>
            </c:extLst>
          </c:dPt>
          <c:dLbls>
            <c:dLbl>
              <c:idx val="0"/>
              <c:layout/>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fld id="{0092A1FC-E3FD-9A4A-985E-69F6FD70214E}" type="CATEGORYNAME">
                      <a:rPr lang="en-US" baseline="0"/>
                      <a:pPr>
                        <a:defRPr>
                          <a:solidFill>
                            <a:schemeClr val="tx1"/>
                          </a:solidFill>
                        </a:defRPr>
                      </a:pPr>
                      <a:t>[NOM DE CATÉGORIE]</a:t>
                    </a:fld>
                    <a:r>
                      <a:rPr lang="en-US" baseline="0"/>
                      <a:t>; </a:t>
                    </a:r>
                    <a:fld id="{4FF7516F-3549-5D4E-8CF5-AEB3723964A8}" type="PERCENTAGE">
                      <a:rPr lang="en-US" baseline="0"/>
                      <a:pPr>
                        <a:defRPr>
                          <a:solidFill>
                            <a:schemeClr val="tx1"/>
                          </a:solidFill>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1-0977-4232-A027-FAF9390222B4}"/>
                </c:ext>
                <c:ext xmlns:c15="http://schemas.microsoft.com/office/drawing/2012/chart" uri="{CE6537A1-D6FC-4f65-9D91-7224C49458BB}">
                  <c15:layout/>
                  <c15:dlblFieldTable/>
                  <c15:showDataLabelsRange val="0"/>
                </c:ext>
              </c:extLst>
            </c:dLbl>
            <c:dLbl>
              <c:idx val="1"/>
              <c:layout>
                <c:manualLayout>
                  <c:x val="-2.6661026252001455E-2"/>
                  <c:y val="0.12623596209182306"/>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0977-4232-A027-FAF9390222B4}"/>
                </c:ext>
                <c:ext xmlns:c15="http://schemas.microsoft.com/office/drawing/2012/chart" uri="{CE6537A1-D6FC-4f65-9D91-7224C49458BB}">
                  <c15:layout/>
                </c:ext>
              </c:extLst>
            </c:dLbl>
            <c:dLbl>
              <c:idx val="2"/>
              <c:layout>
                <c:manualLayout>
                  <c:x val="5.3063213422564186E-3"/>
                  <c:y val="0.10599797943964151"/>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0977-4232-A027-FAF9390222B4}"/>
                </c:ext>
                <c:ext xmlns:c15="http://schemas.microsoft.com/office/drawing/2012/chart" uri="{CE6537A1-D6FC-4f65-9D91-7224C49458BB}">
                  <c15:layout/>
                </c:ext>
              </c:extLst>
            </c:dLbl>
            <c:dLbl>
              <c:idx val="3"/>
              <c:layout>
                <c:manualLayout>
                  <c:x val="7.3825629196322767E-2"/>
                  <c:y val="-0.19216917180161491"/>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0977-4232-A027-FAF9390222B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Graphiques!$B$92:$B$96</c:f>
              <c:strCache>
                <c:ptCount val="4"/>
                <c:pt idx="0">
                  <c:v>NA</c:v>
                </c:pt>
                <c:pt idx="1">
                  <c:v>NON</c:v>
                </c:pt>
                <c:pt idx="2">
                  <c:v>NR</c:v>
                </c:pt>
                <c:pt idx="3">
                  <c:v>OUI</c:v>
                </c:pt>
              </c:strCache>
            </c:strRef>
          </c:cat>
          <c:val>
            <c:numRef>
              <c:f>Graphiques!$C$92:$C$96</c:f>
              <c:numCache>
                <c:formatCode>General</c:formatCode>
                <c:ptCount val="4"/>
                <c:pt idx="0">
                  <c:v>11</c:v>
                </c:pt>
                <c:pt idx="1">
                  <c:v>4</c:v>
                </c:pt>
                <c:pt idx="2">
                  <c:v>9</c:v>
                </c:pt>
                <c:pt idx="3">
                  <c:v>355</c:v>
                </c:pt>
              </c:numCache>
            </c:numRef>
          </c:val>
          <c:extLst xmlns:c16r2="http://schemas.microsoft.com/office/drawing/2015/06/chart">
            <c:ext xmlns:c16="http://schemas.microsoft.com/office/drawing/2014/chart" uri="{C3380CC4-5D6E-409C-BE32-E72D297353CC}">
              <c16:uniqueId val="{00000008-0977-4232-A027-FAF9390222B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[2022-07-06 - Fiche globale avec conformité totale.xlsx]Graphiques!Tableau croisé dynamique1</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FR"/>
              <a:t>Prescription d'ATBprophylaxie</a:t>
            </a:r>
            <a:r>
              <a:rPr lang="fr-FR" baseline="0"/>
              <a:t> tracée dans la CA</a:t>
            </a:r>
            <a:endParaRPr lang="fr-F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rgbClr val="00B050"/>
          </a:solidFill>
          <a:ln>
            <a:noFill/>
          </a:ln>
          <a:effectLst>
            <a:outerShdw blurRad="317500" algn="ctr" rotWithShape="0">
              <a:prstClr val="black">
                <a:alpha val="25000"/>
              </a:prstClr>
            </a:outerShdw>
          </a:effectLst>
        </c:spPr>
        <c:dLbl>
          <c:idx val="0"/>
          <c:layout>
            <c:manualLayout>
              <c:x val="0.12259461259473023"/>
              <c:y val="-0.20513665642237816"/>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2089560240546368"/>
                  <c:h val="0.11363848330807699"/>
                </c:manualLayout>
              </c15:layout>
            </c:ext>
          </c:extLst>
        </c:dLbl>
      </c:pivotFmt>
      <c:pivotFmt>
        <c:idx val="2"/>
        <c:spPr>
          <a:solidFill>
            <a:srgbClr val="FF0000"/>
          </a:solidFill>
          <a:ln>
            <a:noFill/>
          </a:ln>
          <a:effectLst>
            <a:outerShdw blurRad="317500" algn="ctr" rotWithShape="0">
              <a:prstClr val="black">
                <a:alpha val="25000"/>
              </a:prstClr>
            </a:outerShdw>
          </a:effectLst>
        </c:spPr>
        <c:dLbl>
          <c:idx val="0"/>
          <c:layout>
            <c:manualLayout>
              <c:x val="-6.6543621367428613E-2"/>
              <c:y val="0.1390376785382526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3"/>
        <c:spPr>
          <a:solidFill>
            <a:schemeClr val="bg2">
              <a:lumMod val="75000"/>
            </a:schemeClr>
          </a:solidFill>
          <a:ln>
            <a:noFill/>
          </a:ln>
          <a:effectLst>
            <a:outerShdw blurRad="317500" algn="ctr" rotWithShape="0">
              <a:prstClr val="black">
                <a:alpha val="25000"/>
              </a:prstClr>
            </a:outerShdw>
          </a:effectLst>
        </c:spPr>
      </c:pivotFmt>
      <c:pivotFmt>
        <c:idx val="4"/>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rgbClr val="FF0000"/>
          </a:solidFill>
          <a:ln>
            <a:noFill/>
          </a:ln>
          <a:effectLst>
            <a:outerShdw blurRad="317500" algn="ctr" rotWithShape="0">
              <a:prstClr val="black">
                <a:alpha val="25000"/>
              </a:prstClr>
            </a:outerShdw>
          </a:effectLst>
        </c:spPr>
        <c:dLbl>
          <c:idx val="0"/>
          <c:layout>
            <c:manualLayout>
              <c:x val="-6.6543621367428613E-2"/>
              <c:y val="0.1390376785382526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chemeClr val="bg2">
              <a:lumMod val="75000"/>
            </a:schemeClr>
          </a:solidFill>
          <a:ln>
            <a:noFill/>
          </a:ln>
          <a:effectLst>
            <a:outerShdw blurRad="317500" algn="ctr" rotWithShape="0">
              <a:prstClr val="black">
                <a:alpha val="25000"/>
              </a:prstClr>
            </a:outerShdw>
          </a:effectLst>
        </c:spPr>
      </c:pivotFmt>
      <c:pivotFmt>
        <c:idx val="7"/>
        <c:spPr>
          <a:solidFill>
            <a:srgbClr val="00B050"/>
          </a:solidFill>
          <a:ln>
            <a:noFill/>
          </a:ln>
          <a:effectLst>
            <a:outerShdw blurRad="317500" algn="ctr" rotWithShape="0">
              <a:prstClr val="black">
                <a:alpha val="25000"/>
              </a:prstClr>
            </a:outerShdw>
          </a:effectLst>
        </c:spPr>
        <c:dLbl>
          <c:idx val="0"/>
          <c:layout>
            <c:manualLayout>
              <c:x val="0.12259461259473023"/>
              <c:y val="-0.20513665642237816"/>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2089560240546368"/>
                  <c:h val="0.11363848330807699"/>
                </c:manualLayout>
              </c15:layout>
            </c:ext>
          </c:extLst>
        </c:dLbl>
      </c:pivotFmt>
      <c:pivotFmt>
        <c:idx val="8"/>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9"/>
        <c:spPr>
          <a:solidFill>
            <a:srgbClr val="FF0000"/>
          </a:solidFill>
          <a:ln>
            <a:noFill/>
          </a:ln>
          <a:effectLst>
            <a:outerShdw blurRad="317500" algn="ctr" rotWithShape="0">
              <a:prstClr val="black">
                <a:alpha val="25000"/>
              </a:prstClr>
            </a:outerShdw>
          </a:effectLst>
        </c:spPr>
        <c:dLbl>
          <c:idx val="0"/>
          <c:layout>
            <c:manualLayout>
              <c:x val="-6.6543621367428613E-2"/>
              <c:y val="0.1390376785382526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0"/>
        <c:spPr>
          <a:solidFill>
            <a:schemeClr val="bg2">
              <a:lumMod val="75000"/>
            </a:schemeClr>
          </a:solidFill>
          <a:ln>
            <a:noFill/>
          </a:ln>
          <a:effectLst>
            <a:outerShdw blurRad="317500" algn="ctr" rotWithShape="0">
              <a:prstClr val="black">
                <a:alpha val="25000"/>
              </a:prstClr>
            </a:outerShdw>
          </a:effectLst>
        </c:spPr>
      </c:pivotFmt>
      <c:pivotFmt>
        <c:idx val="11"/>
        <c:spPr>
          <a:solidFill>
            <a:srgbClr val="00B050"/>
          </a:solidFill>
          <a:ln>
            <a:noFill/>
          </a:ln>
          <a:effectLst>
            <a:outerShdw blurRad="317500" algn="ctr" rotWithShape="0">
              <a:prstClr val="black">
                <a:alpha val="25000"/>
              </a:prstClr>
            </a:outerShdw>
          </a:effectLst>
        </c:spPr>
        <c:dLbl>
          <c:idx val="0"/>
          <c:layout>
            <c:manualLayout>
              <c:x val="0.12259461259473023"/>
              <c:y val="-0.20513665642237816"/>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2089560240546368"/>
                  <c:h val="0.11363848330807699"/>
                </c:manualLayout>
              </c15:layout>
            </c:ext>
          </c:extLst>
        </c:dLbl>
      </c:pivotFmt>
    </c:pivotFmts>
    <c:plotArea>
      <c:layout/>
      <c:pieChart>
        <c:varyColors val="1"/>
        <c:ser>
          <c:idx val="0"/>
          <c:order val="0"/>
          <c:tx>
            <c:strRef>
              <c:f>Graphiques!$C$2</c:f>
              <c:strCache>
                <c:ptCount val="1"/>
                <c:pt idx="0">
                  <c:v>Total</c:v>
                </c:pt>
              </c:strCache>
            </c:strRef>
          </c:tx>
          <c:dPt>
            <c:idx val="0"/>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52F4-4605-9275-210FA03A9577}"/>
              </c:ext>
            </c:extLst>
          </c:dPt>
          <c:dPt>
            <c:idx val="1"/>
            <c:bubble3D val="0"/>
            <c:spPr>
              <a:solidFill>
                <a:schemeClr val="bg2">
                  <a:lumMod val="75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52F4-4605-9275-210FA03A9577}"/>
              </c:ext>
            </c:extLst>
          </c:dPt>
          <c:dPt>
            <c:idx val="2"/>
            <c:bubble3D val="0"/>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52F4-4605-9275-210FA03A9577}"/>
              </c:ext>
            </c:extLst>
          </c:dPt>
          <c:dLbls>
            <c:dLbl>
              <c:idx val="0"/>
              <c:layout>
                <c:manualLayout>
                  <c:x val="-6.6543621367428613E-2"/>
                  <c:y val="0.13903767853825269"/>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52F4-4605-9275-210FA03A9577}"/>
                </c:ext>
                <c:ext xmlns:c15="http://schemas.microsoft.com/office/drawing/2012/chart" uri="{CE6537A1-D6FC-4f65-9D91-7224C49458BB}">
                  <c15:layout/>
                </c:ext>
              </c:extLst>
            </c:dLbl>
            <c:dLbl>
              <c:idx val="2"/>
              <c:layout>
                <c:manualLayout>
                  <c:x val="0.12259461259473023"/>
                  <c:y val="-0.20513665642237816"/>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52F4-4605-9275-210FA03A9577}"/>
                </c:ext>
                <c:ext xmlns:c15="http://schemas.microsoft.com/office/drawing/2012/chart" uri="{CE6537A1-D6FC-4f65-9D91-7224C49458BB}">
                  <c15:layout>
                    <c:manualLayout>
                      <c:w val="0.12089560240546368"/>
                      <c:h val="0.11363848330807699"/>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Graphiques!$B$3:$B$6</c:f>
              <c:strCache>
                <c:ptCount val="3"/>
                <c:pt idx="0">
                  <c:v>NON</c:v>
                </c:pt>
                <c:pt idx="1">
                  <c:v>NR</c:v>
                </c:pt>
                <c:pt idx="2">
                  <c:v>OUI</c:v>
                </c:pt>
              </c:strCache>
            </c:strRef>
          </c:cat>
          <c:val>
            <c:numRef>
              <c:f>Graphiques!$C$3:$C$6</c:f>
              <c:numCache>
                <c:formatCode>General</c:formatCode>
                <c:ptCount val="3"/>
                <c:pt idx="0">
                  <c:v>71</c:v>
                </c:pt>
                <c:pt idx="1">
                  <c:v>2</c:v>
                </c:pt>
                <c:pt idx="2">
                  <c:v>306</c:v>
                </c:pt>
              </c:numCache>
            </c:numRef>
          </c:val>
          <c:extLst xmlns:c16r2="http://schemas.microsoft.com/office/drawing/2015/06/chart">
            <c:ext xmlns:c16="http://schemas.microsoft.com/office/drawing/2014/chart" uri="{C3380CC4-5D6E-409C-BE32-E72D297353CC}">
              <c16:uniqueId val="{00000006-52F4-4605-9275-210FA03A957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[2022-07-06 - Fiche globale avec conformité totale.xlsx]Graphiques!Tableau croisé dynamique6</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Administration conforme au référentiel </a:t>
            </a:r>
          </a:p>
        </c:rich>
      </c:tx>
      <c:layout>
        <c:manualLayout>
          <c:xMode val="edge"/>
          <c:yMode val="edge"/>
          <c:x val="0.14805916013336937"/>
          <c:y val="2.743356810275275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rgbClr val="FF0000"/>
          </a:solidFill>
          <a:ln>
            <a:noFill/>
          </a:ln>
          <a:effectLst>
            <a:outerShdw blurRad="317500" algn="ctr" rotWithShape="0">
              <a:prstClr val="black">
                <a:alpha val="25000"/>
              </a:prstClr>
            </a:outerShdw>
          </a:effectLst>
        </c:spPr>
        <c:dLbl>
          <c:idx val="0"/>
          <c:layout>
            <c:manualLayout>
              <c:x val="-0.12786888548457592"/>
              <c:y val="-8.158624668380368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rgbClr val="00B050"/>
          </a:solidFill>
          <a:ln>
            <a:noFill/>
          </a:ln>
          <a:effectLst>
            <a:outerShdw blurRad="317500" algn="ctr" rotWithShape="0">
              <a:prstClr val="black">
                <a:alpha val="25000"/>
              </a:prstClr>
            </a:outerShdw>
          </a:effectLst>
        </c:spPr>
        <c:dLbl>
          <c:idx val="0"/>
          <c:layout>
            <c:manualLayout>
              <c:x val="0.12863573179736332"/>
              <c:y val="1.722148568440459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3"/>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baseline="0"/>
                  <a:t> </a:t>
                </a:r>
                <a:fld id="{F3032AF0-3107-964D-B078-4B3E48D9C174}" type="CATEGORYNAME">
                  <a:rPr lang="en-US" baseline="0"/>
                  <a:pPr>
                    <a:defRPr sz="900" b="1" i="0" u="none" strike="noStrike" kern="1200" baseline="0">
                      <a:solidFill>
                        <a:schemeClr val="tx1"/>
                      </a:solidFill>
                      <a:latin typeface="+mn-lt"/>
                      <a:ea typeface="+mn-ea"/>
                      <a:cs typeface="+mn-cs"/>
                    </a:defRPr>
                  </a:pPr>
                  <a:t>[NOM DE CATÉGORIE]</a:t>
                </a:fld>
                <a:r>
                  <a:rPr lang="en-US" baseline="0"/>
                  <a:t>; </a:t>
                </a:r>
                <a:fld id="{8B91855A-3617-1E46-A02E-C5A259E002F0}"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4"/>
        <c:spPr>
          <a:solidFill>
            <a:schemeClr val="accent1"/>
          </a:solidFill>
          <a:ln>
            <a:noFill/>
          </a:ln>
          <a:effectLst>
            <a:outerShdw blurRad="317500" algn="ctr" rotWithShape="0">
              <a:prstClr val="black">
                <a:alpha val="25000"/>
              </a:prstClr>
            </a:outerShdw>
          </a:effectLst>
        </c:spPr>
      </c:pivotFmt>
      <c:pivotFmt>
        <c:idx val="5"/>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baseline="0"/>
                  <a:t> </a:t>
                </a:r>
                <a:fld id="{F3032AF0-3107-964D-B078-4B3E48D9C174}" type="CATEGORYNAME">
                  <a:rPr lang="en-US" baseline="0"/>
                  <a:pPr>
                    <a:defRPr sz="900" b="1" i="0" u="none" strike="noStrike" kern="1200" baseline="0">
                      <a:solidFill>
                        <a:schemeClr val="tx1"/>
                      </a:solidFill>
                      <a:latin typeface="+mn-lt"/>
                      <a:ea typeface="+mn-ea"/>
                      <a:cs typeface="+mn-cs"/>
                    </a:defRPr>
                  </a:pPr>
                  <a:t>[NOM DE CATÉGORIE]</a:t>
                </a:fld>
                <a:r>
                  <a:rPr lang="en-US" baseline="0"/>
                  <a:t>; </a:t>
                </a:r>
                <a:fld id="{8B91855A-3617-1E46-A02E-C5A259E002F0}"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7"/>
        <c:spPr>
          <a:solidFill>
            <a:srgbClr val="FF0000"/>
          </a:solidFill>
          <a:ln>
            <a:noFill/>
          </a:ln>
          <a:effectLst>
            <a:outerShdw blurRad="317500" algn="ctr" rotWithShape="0">
              <a:prstClr val="black">
                <a:alpha val="25000"/>
              </a:prstClr>
            </a:outerShdw>
          </a:effectLst>
        </c:spPr>
        <c:dLbl>
          <c:idx val="0"/>
          <c:layout>
            <c:manualLayout>
              <c:x val="-0.12786888548457592"/>
              <c:y val="-8.158624668380368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a:outerShdw blurRad="317500" algn="ctr" rotWithShape="0">
              <a:prstClr val="black">
                <a:alpha val="25000"/>
              </a:prstClr>
            </a:outerShdw>
          </a:effectLst>
        </c:spPr>
      </c:pivotFmt>
      <c:pivotFmt>
        <c:idx val="9"/>
        <c:spPr>
          <a:solidFill>
            <a:srgbClr val="00B050"/>
          </a:solidFill>
          <a:ln>
            <a:noFill/>
          </a:ln>
          <a:effectLst>
            <a:outerShdw blurRad="317500" algn="ctr" rotWithShape="0">
              <a:prstClr val="black">
                <a:alpha val="25000"/>
              </a:prstClr>
            </a:outerShdw>
          </a:effectLst>
        </c:spPr>
        <c:dLbl>
          <c:idx val="0"/>
          <c:layout>
            <c:manualLayout>
              <c:x val="0.12863573179736332"/>
              <c:y val="1.722148568440459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1"/>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baseline="0"/>
                  <a:t> </a:t>
                </a:r>
                <a:fld id="{F3032AF0-3107-964D-B078-4B3E48D9C174}" type="CATEGORYNAME">
                  <a:rPr lang="en-US" baseline="0"/>
                  <a:pPr>
                    <a:defRPr sz="900" b="1" i="0" u="none" strike="noStrike" kern="1200" baseline="0">
                      <a:solidFill>
                        <a:schemeClr val="tx1"/>
                      </a:solidFill>
                      <a:latin typeface="+mn-lt"/>
                      <a:ea typeface="+mn-ea"/>
                      <a:cs typeface="+mn-cs"/>
                    </a:defRPr>
                  </a:pPr>
                  <a:t>[NOM DE CATÉGORIE]</a:t>
                </a:fld>
                <a:r>
                  <a:rPr lang="en-US" baseline="0"/>
                  <a:t>; </a:t>
                </a:r>
                <a:fld id="{8B91855A-3617-1E46-A02E-C5A259E002F0}"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12"/>
        <c:spPr>
          <a:solidFill>
            <a:srgbClr val="FF0000"/>
          </a:solidFill>
          <a:ln>
            <a:noFill/>
          </a:ln>
          <a:effectLst>
            <a:outerShdw blurRad="317500" algn="ctr" rotWithShape="0">
              <a:prstClr val="black">
                <a:alpha val="25000"/>
              </a:prstClr>
            </a:outerShdw>
          </a:effectLst>
        </c:spPr>
        <c:dLbl>
          <c:idx val="0"/>
          <c:layout>
            <c:manualLayout>
              <c:x val="-0.12786888548457592"/>
              <c:y val="-8.158624668380368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3"/>
        <c:spPr>
          <a:solidFill>
            <a:schemeClr val="accent1"/>
          </a:solidFill>
          <a:ln>
            <a:noFill/>
          </a:ln>
          <a:effectLst>
            <a:outerShdw blurRad="317500" algn="ctr" rotWithShape="0">
              <a:prstClr val="black">
                <a:alpha val="25000"/>
              </a:prstClr>
            </a:outerShdw>
          </a:effectLst>
        </c:spPr>
      </c:pivotFmt>
      <c:pivotFmt>
        <c:idx val="14"/>
        <c:spPr>
          <a:solidFill>
            <a:srgbClr val="00B050"/>
          </a:solidFill>
          <a:ln>
            <a:noFill/>
          </a:ln>
          <a:effectLst>
            <a:outerShdw blurRad="317500" algn="ctr" rotWithShape="0">
              <a:prstClr val="black">
                <a:alpha val="25000"/>
              </a:prstClr>
            </a:outerShdw>
          </a:effectLst>
        </c:spPr>
        <c:dLbl>
          <c:idx val="0"/>
          <c:layout>
            <c:manualLayout>
              <c:x val="0.12863573179736332"/>
              <c:y val="1.722148568440459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s>
    <c:plotArea>
      <c:layout/>
      <c:pieChart>
        <c:varyColors val="1"/>
        <c:ser>
          <c:idx val="0"/>
          <c:order val="0"/>
          <c:tx>
            <c:strRef>
              <c:f>Graphiques!$G$24</c:f>
              <c:strCache>
                <c:ptCount val="1"/>
                <c:pt idx="0">
                  <c:v>Total</c:v>
                </c:pt>
              </c:strCache>
            </c:strRef>
          </c:tx>
          <c:dPt>
            <c:idx val="0"/>
            <c:bubble3D val="0"/>
            <c:spPr>
              <a:solidFill>
                <a:schemeClr val="accent4">
                  <a:lumMod val="40000"/>
                  <a:lumOff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38B9-41F2-A0B5-06015707C3C9}"/>
              </c:ext>
            </c:extLst>
          </c:dPt>
          <c:dPt>
            <c:idx val="1"/>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38B9-41F2-A0B5-06015707C3C9}"/>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38B9-41F2-A0B5-06015707C3C9}"/>
              </c:ext>
            </c:extLst>
          </c:dPt>
          <c:dPt>
            <c:idx val="3"/>
            <c:bubble3D val="0"/>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38B9-41F2-A0B5-06015707C3C9}"/>
              </c:ext>
            </c:extLst>
          </c:dPt>
          <c:dLbls>
            <c:dLbl>
              <c:idx val="0"/>
              <c:layout/>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baseline="0"/>
                      <a:t> </a:t>
                    </a:r>
                    <a:fld id="{F3032AF0-3107-964D-B078-4B3E48D9C174}" type="CATEGORYNAME">
                      <a:rPr lang="en-US" baseline="0"/>
                      <a:pPr>
                        <a:defRPr>
                          <a:solidFill>
                            <a:schemeClr val="tx1"/>
                          </a:solidFill>
                        </a:defRPr>
                      </a:pPr>
                      <a:t>[NOM DE CATÉGORIE]</a:t>
                    </a:fld>
                    <a:r>
                      <a:rPr lang="en-US" baseline="0"/>
                      <a:t>; </a:t>
                    </a:r>
                    <a:fld id="{8B91855A-3617-1E46-A02E-C5A259E002F0}" type="PERCENTAGE">
                      <a:rPr lang="en-US" baseline="0"/>
                      <a:pPr>
                        <a:defRPr>
                          <a:solidFill>
                            <a:schemeClr val="tx1"/>
                          </a:solidFill>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1-38B9-41F2-A0B5-06015707C3C9}"/>
                </c:ext>
                <c:ext xmlns:c15="http://schemas.microsoft.com/office/drawing/2012/chart" uri="{CE6537A1-D6FC-4f65-9D91-7224C49458BB}">
                  <c15:layout/>
                  <c15:dlblFieldTable/>
                  <c15:showDataLabelsRange val="0"/>
                </c:ext>
              </c:extLst>
            </c:dLbl>
            <c:dLbl>
              <c:idx val="1"/>
              <c:layout>
                <c:manualLayout>
                  <c:x val="-0.15723750390232069"/>
                  <c:y val="-8.1586195638205128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38B9-41F2-A0B5-06015707C3C9}"/>
                </c:ext>
                <c:ext xmlns:c15="http://schemas.microsoft.com/office/drawing/2012/chart" uri="{CE6537A1-D6FC-4f65-9D91-7224C49458BB}">
                  <c15:layout/>
                </c:ext>
              </c:extLst>
            </c:dLbl>
            <c:dLbl>
              <c:idx val="3"/>
              <c:layout>
                <c:manualLayout>
                  <c:x val="0.171353760996135"/>
                  <c:y val="4.368810978468891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38B9-41F2-A0B5-06015707C3C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Graphiques!$F$25:$F$29</c:f>
              <c:strCache>
                <c:ptCount val="4"/>
                <c:pt idx="0">
                  <c:v>NA</c:v>
                </c:pt>
                <c:pt idx="1">
                  <c:v>NON</c:v>
                </c:pt>
                <c:pt idx="2">
                  <c:v>NR</c:v>
                </c:pt>
                <c:pt idx="3">
                  <c:v>OUI</c:v>
                </c:pt>
              </c:strCache>
            </c:strRef>
          </c:cat>
          <c:val>
            <c:numRef>
              <c:f>Graphiques!$G$25:$G$29</c:f>
              <c:numCache>
                <c:formatCode>General</c:formatCode>
                <c:ptCount val="4"/>
                <c:pt idx="0">
                  <c:v>23</c:v>
                </c:pt>
                <c:pt idx="1">
                  <c:v>184</c:v>
                </c:pt>
                <c:pt idx="2">
                  <c:v>2</c:v>
                </c:pt>
                <c:pt idx="3">
                  <c:v>170</c:v>
                </c:pt>
              </c:numCache>
            </c:numRef>
          </c:val>
          <c:extLst xmlns:c16r2="http://schemas.microsoft.com/office/drawing/2015/06/chart">
            <c:ext xmlns:c16="http://schemas.microsoft.com/office/drawing/2014/chart" uri="{C3380CC4-5D6E-409C-BE32-E72D297353CC}">
              <c16:uniqueId val="{00000008-38B9-41F2-A0B5-06015707C3C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[2022-07-06 - Fiche globale avec conformité totale.xlsx]Graphiques!Tableau croisé dynamique8</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Conformité du délai avant incison</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rgbClr val="00B050"/>
          </a:solidFill>
          <a:ln>
            <a:noFill/>
          </a:ln>
          <a:effectLst>
            <a:outerShdw blurRad="317500" algn="ctr" rotWithShape="0">
              <a:prstClr val="black">
                <a:alpha val="25000"/>
              </a:prstClr>
            </a:outerShdw>
          </a:effectLst>
        </c:spPr>
      </c:pivotFmt>
      <c:pivotFmt>
        <c:idx val="2"/>
        <c:spPr>
          <a:solidFill>
            <a:srgbClr val="FF0000"/>
          </a:solidFill>
          <a:ln>
            <a:noFill/>
          </a:ln>
          <a:effectLst>
            <a:outerShdw blurRad="317500" algn="ctr" rotWithShape="0">
              <a:prstClr val="black">
                <a:alpha val="25000"/>
              </a:prstClr>
            </a:outerShdw>
          </a:effectLst>
        </c:spPr>
      </c:pivotFmt>
      <c:pivotFmt>
        <c:idx val="3"/>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baseline="0"/>
                  <a:t> </a:t>
                </a:r>
                <a:fld id="{5EC74F22-9F89-9E4E-846A-417DB20C5D06}" type="CATEGORYNAME">
                  <a:rPr lang="en-US" baseline="0"/>
                  <a:pPr>
                    <a:defRPr sz="900" b="1" i="0" u="none" strike="noStrike" kern="1200" baseline="0">
                      <a:solidFill>
                        <a:schemeClr val="tx1"/>
                      </a:solidFill>
                      <a:latin typeface="+mn-lt"/>
                      <a:ea typeface="+mn-ea"/>
                      <a:cs typeface="+mn-cs"/>
                    </a:defRPr>
                  </a:pPr>
                  <a:t>[NOM DE CATÉGORIE]</a:t>
                </a:fld>
                <a:r>
                  <a:rPr lang="en-US" baseline="0"/>
                  <a:t>; </a:t>
                </a:r>
                <a:fld id="{947DFD82-738D-EC46-8791-48635247851D}"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4"/>
        <c:spPr>
          <a:solidFill>
            <a:schemeClr val="accent1"/>
          </a:solidFill>
          <a:ln>
            <a:noFill/>
          </a:ln>
          <a:effectLst>
            <a:outerShdw blurRad="317500" algn="ctr" rotWithShape="0">
              <a:prstClr val="black">
                <a:alpha val="25000"/>
              </a:prstClr>
            </a:outerShdw>
          </a:effectLst>
        </c:spPr>
      </c:pivotFmt>
      <c:pivotFmt>
        <c:idx val="5"/>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baseline="0"/>
                  <a:t> </a:t>
                </a:r>
                <a:fld id="{5EC74F22-9F89-9E4E-846A-417DB20C5D06}" type="CATEGORYNAME">
                  <a:rPr lang="en-US" baseline="0"/>
                  <a:pPr>
                    <a:defRPr sz="900" b="1" i="0" u="none" strike="noStrike" kern="1200" baseline="0">
                      <a:solidFill>
                        <a:schemeClr val="tx1"/>
                      </a:solidFill>
                      <a:latin typeface="+mn-lt"/>
                      <a:ea typeface="+mn-ea"/>
                      <a:cs typeface="+mn-cs"/>
                    </a:defRPr>
                  </a:pPr>
                  <a:t>[NOM DE CATÉGORIE]</a:t>
                </a:fld>
                <a:r>
                  <a:rPr lang="en-US" baseline="0"/>
                  <a:t>; </a:t>
                </a:r>
                <a:fld id="{947DFD82-738D-EC46-8791-48635247851D}"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7"/>
        <c:spPr>
          <a:solidFill>
            <a:srgbClr val="FF0000"/>
          </a:solidFill>
          <a:ln>
            <a:noFill/>
          </a:ln>
          <a:effectLst>
            <a:outerShdw blurRad="317500" algn="ctr" rotWithShape="0">
              <a:prstClr val="black">
                <a:alpha val="25000"/>
              </a:prstClr>
            </a:outerShdw>
          </a:effectLst>
        </c:spPr>
      </c:pivotFmt>
      <c:pivotFmt>
        <c:idx val="8"/>
        <c:spPr>
          <a:solidFill>
            <a:schemeClr val="accent1"/>
          </a:solidFill>
          <a:ln>
            <a:noFill/>
          </a:ln>
          <a:effectLst>
            <a:outerShdw blurRad="317500" algn="ctr" rotWithShape="0">
              <a:prstClr val="black">
                <a:alpha val="25000"/>
              </a:prstClr>
            </a:outerShdw>
          </a:effectLst>
        </c:spPr>
      </c:pivotFmt>
      <c:pivotFmt>
        <c:idx val="9"/>
        <c:spPr>
          <a:solidFill>
            <a:srgbClr val="00B050"/>
          </a:solidFill>
          <a:ln>
            <a:noFill/>
          </a:ln>
          <a:effectLst>
            <a:outerShdw blurRad="317500" algn="ctr" rotWithShape="0">
              <a:prstClr val="black">
                <a:alpha val="25000"/>
              </a:prstClr>
            </a:outerShdw>
          </a:effectLst>
        </c:spPr>
      </c:pivotFmt>
      <c:pivotFmt>
        <c:idx val="1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1"/>
        <c:spPr>
          <a:solidFill>
            <a:schemeClr val="accent4">
              <a:lumMod val="40000"/>
              <a:lumOff val="60000"/>
            </a:schemeClr>
          </a:solidFill>
          <a:ln>
            <a:noFill/>
          </a:ln>
          <a:effectLst>
            <a:outerShdw blurRad="317500" algn="ctr" rotWithShape="0">
              <a:prstClr val="black">
                <a:alpha val="25000"/>
              </a:prstClr>
            </a:outerShdw>
          </a:effectLst>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baseline="0"/>
                  <a:t> </a:t>
                </a:r>
                <a:fld id="{5EC74F22-9F89-9E4E-846A-417DB20C5D06}" type="CATEGORYNAME">
                  <a:rPr lang="en-US" baseline="0"/>
                  <a:pPr>
                    <a:defRPr sz="900" b="1" i="0" u="none" strike="noStrike" kern="1200" baseline="0">
                      <a:solidFill>
                        <a:schemeClr val="tx1"/>
                      </a:solidFill>
                      <a:latin typeface="+mn-lt"/>
                      <a:ea typeface="+mn-ea"/>
                      <a:cs typeface="+mn-cs"/>
                    </a:defRPr>
                  </a:pPr>
                  <a:t>[NOM DE CATÉGORIE]</a:t>
                </a:fld>
                <a:r>
                  <a:rPr lang="en-US" baseline="0"/>
                  <a:t>; </a:t>
                </a:r>
                <a:fld id="{947DFD82-738D-EC46-8791-48635247851D}" type="PERCENTAGE">
                  <a:rPr lang="en-US" baseline="0"/>
                  <a:pPr>
                    <a:defRPr sz="900" b="1" i="0" u="none" strike="noStrike" kern="1200" baseline="0">
                      <a:solidFill>
                        <a:schemeClr val="tx1"/>
                      </a:solidFill>
                      <a:latin typeface="+mn-lt"/>
                      <a:ea typeface="+mn-ea"/>
                      <a:cs typeface="+mn-cs"/>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dlblFieldTable/>
              <c15:showDataLabelsRange val="0"/>
            </c:ext>
          </c:extLst>
        </c:dLbl>
      </c:pivotFmt>
      <c:pivotFmt>
        <c:idx val="12"/>
        <c:spPr>
          <a:solidFill>
            <a:srgbClr val="FF0000"/>
          </a:solidFill>
          <a:ln>
            <a:noFill/>
          </a:ln>
          <a:effectLst>
            <a:outerShdw blurRad="317500" algn="ctr" rotWithShape="0">
              <a:prstClr val="black">
                <a:alpha val="25000"/>
              </a:prstClr>
            </a:outerShdw>
          </a:effectLst>
        </c:spPr>
      </c:pivotFmt>
      <c:pivotFmt>
        <c:idx val="13"/>
        <c:spPr>
          <a:solidFill>
            <a:schemeClr val="accent1"/>
          </a:solidFill>
          <a:ln>
            <a:noFill/>
          </a:ln>
          <a:effectLst>
            <a:outerShdw blurRad="317500" algn="ctr" rotWithShape="0">
              <a:prstClr val="black">
                <a:alpha val="25000"/>
              </a:prstClr>
            </a:outerShdw>
          </a:effectLst>
        </c:spPr>
      </c:pivotFmt>
      <c:pivotFmt>
        <c:idx val="14"/>
        <c:spPr>
          <a:solidFill>
            <a:srgbClr val="00B050"/>
          </a:solidFill>
          <a:ln>
            <a:noFill/>
          </a:ln>
          <a:effectLst>
            <a:outerShdw blurRad="317500" algn="ctr" rotWithShape="0">
              <a:prstClr val="black">
                <a:alpha val="25000"/>
              </a:prstClr>
            </a:outerShdw>
          </a:effectLst>
        </c:spPr>
      </c:pivotFmt>
    </c:pivotFmts>
    <c:plotArea>
      <c:layout/>
      <c:pieChart>
        <c:varyColors val="1"/>
        <c:ser>
          <c:idx val="0"/>
          <c:order val="0"/>
          <c:tx>
            <c:strRef>
              <c:f>Graphiques!$G$46</c:f>
              <c:strCache>
                <c:ptCount val="1"/>
                <c:pt idx="0">
                  <c:v>Total</c:v>
                </c:pt>
              </c:strCache>
            </c:strRef>
          </c:tx>
          <c:dPt>
            <c:idx val="0"/>
            <c:bubble3D val="0"/>
            <c:spPr>
              <a:solidFill>
                <a:schemeClr val="accent4">
                  <a:lumMod val="40000"/>
                  <a:lumOff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3E4F-4FA0-8CF5-D1531F929E53}"/>
              </c:ext>
            </c:extLst>
          </c:dPt>
          <c:dPt>
            <c:idx val="1"/>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3E4F-4FA0-8CF5-D1531F929E53}"/>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3E4F-4FA0-8CF5-D1531F929E53}"/>
              </c:ext>
            </c:extLst>
          </c:dPt>
          <c:dPt>
            <c:idx val="3"/>
            <c:bubble3D val="0"/>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3E4F-4FA0-8CF5-D1531F929E53}"/>
              </c:ext>
            </c:extLst>
          </c:dPt>
          <c:dLbls>
            <c:dLbl>
              <c:idx val="0"/>
              <c:layout/>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r>
                      <a:rPr lang="en-US" baseline="0"/>
                      <a:t> </a:t>
                    </a:r>
                    <a:fld id="{5EC74F22-9F89-9E4E-846A-417DB20C5D06}" type="CATEGORYNAME">
                      <a:rPr lang="en-US" baseline="0"/>
                      <a:pPr>
                        <a:defRPr>
                          <a:solidFill>
                            <a:schemeClr val="tx1"/>
                          </a:solidFill>
                        </a:defRPr>
                      </a:pPr>
                      <a:t>[NOM DE CATÉGORIE]</a:t>
                    </a:fld>
                    <a:r>
                      <a:rPr lang="en-US" baseline="0"/>
                      <a:t>; </a:t>
                    </a:r>
                    <a:fld id="{947DFD82-738D-EC46-8791-48635247851D}" type="PERCENTAGE">
                      <a:rPr lang="en-US" baseline="0"/>
                      <a:pPr>
                        <a:defRPr>
                          <a:solidFill>
                            <a:schemeClr val="tx1"/>
                          </a:solidFill>
                        </a:defRPr>
                      </a:pPr>
                      <a:t>[POURCENTAGE]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1-3E4F-4FA0-8CF5-D1531F929E53}"/>
                </c:ext>
                <c:ext xmlns:c15="http://schemas.microsoft.com/office/drawing/2012/chart" uri="{CE6537A1-D6FC-4f65-9D91-7224C49458BB}">
                  <c15:layout/>
                  <c15:dlblFieldTable/>
                  <c15:showDataLabelsRange val="0"/>
                </c:ext>
              </c:extLst>
            </c:dLbl>
            <c:dLbl>
              <c:idx val="1"/>
              <c:layout>
                <c:manualLayout>
                  <c:x val="-0.13666489416095715"/>
                  <c:y val="-0.10763125882732208"/>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3E4F-4FA0-8CF5-D1531F929E53}"/>
                </c:ext>
                <c:ext xmlns:c15="http://schemas.microsoft.com/office/drawing/2012/chart" uri="{CE6537A1-D6FC-4f65-9D91-7224C49458BB}">
                  <c15:layout/>
                </c:ext>
              </c:extLst>
            </c:dLbl>
            <c:dLbl>
              <c:idx val="3"/>
              <c:layout>
                <c:manualLayout>
                  <c:x val="0.13980550158502911"/>
                  <c:y val="8.9525119018570909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3E4F-4FA0-8CF5-D1531F929E5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Graphiques!$F$47:$F$51</c:f>
              <c:strCache>
                <c:ptCount val="4"/>
                <c:pt idx="0">
                  <c:v>NA</c:v>
                </c:pt>
                <c:pt idx="1">
                  <c:v>NON</c:v>
                </c:pt>
                <c:pt idx="2">
                  <c:v>NR</c:v>
                </c:pt>
                <c:pt idx="3">
                  <c:v>OUI</c:v>
                </c:pt>
              </c:strCache>
            </c:strRef>
          </c:cat>
          <c:val>
            <c:numRef>
              <c:f>Graphiques!$G$47:$G$51</c:f>
              <c:numCache>
                <c:formatCode>General</c:formatCode>
                <c:ptCount val="4"/>
                <c:pt idx="0">
                  <c:v>10</c:v>
                </c:pt>
                <c:pt idx="1">
                  <c:v>221</c:v>
                </c:pt>
                <c:pt idx="2">
                  <c:v>1</c:v>
                </c:pt>
                <c:pt idx="3">
                  <c:v>147</c:v>
                </c:pt>
              </c:numCache>
            </c:numRef>
          </c:val>
          <c:extLst xmlns:c16r2="http://schemas.microsoft.com/office/drawing/2015/06/chart">
            <c:ext xmlns:c16="http://schemas.microsoft.com/office/drawing/2014/chart" uri="{C3380CC4-5D6E-409C-BE32-E72D297353CC}">
              <c16:uniqueId val="{00000008-3E4F-4FA0-8CF5-D1531F929E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[2022-07-06 - Fiche globale avec conformité totale.xlsx]Graphiques!Tableau croisé dynamique4</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Présence des protocoles en salle</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rgbClr val="00B050"/>
          </a:solidFill>
          <a:ln>
            <a:noFill/>
          </a:ln>
          <a:effectLst>
            <a:outerShdw blurRad="317500" algn="ctr" rotWithShape="0">
              <a:prstClr val="black">
                <a:alpha val="25000"/>
              </a:prstClr>
            </a:outerShdw>
          </a:effectLst>
        </c:spPr>
      </c:pivotFmt>
      <c:pivotFmt>
        <c:idx val="2"/>
        <c:spPr>
          <a:solidFill>
            <a:srgbClr val="FF0000"/>
          </a:solidFill>
          <a:ln>
            <a:noFill/>
          </a:ln>
          <a:effectLst>
            <a:outerShdw blurRad="317500" algn="ctr" rotWithShape="0">
              <a:prstClr val="black">
                <a:alpha val="25000"/>
              </a:prstClr>
            </a:outerShdw>
          </a:effectLst>
        </c:spPr>
      </c:pivotFmt>
      <c:pivotFmt>
        <c:idx val="3"/>
        <c:spPr>
          <a:solidFill>
            <a:schemeClr val="bg2">
              <a:lumMod val="75000"/>
            </a:schemeClr>
          </a:solidFill>
          <a:ln>
            <a:noFill/>
          </a:ln>
          <a:effectLst>
            <a:outerShdw blurRad="317500" algn="ctr" rotWithShape="0">
              <a:prstClr val="black">
                <a:alpha val="25000"/>
              </a:prstClr>
            </a:outerShdw>
          </a:effectLst>
        </c:spPr>
      </c:pivotFmt>
      <c:pivotFmt>
        <c:idx val="4"/>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rgbClr val="FF0000"/>
          </a:solidFill>
          <a:ln>
            <a:noFill/>
          </a:ln>
          <a:effectLst>
            <a:outerShdw blurRad="317500" algn="ctr" rotWithShape="0">
              <a:prstClr val="black">
                <a:alpha val="25000"/>
              </a:prstClr>
            </a:outerShdw>
          </a:effectLst>
        </c:spPr>
      </c:pivotFmt>
      <c:pivotFmt>
        <c:idx val="6"/>
        <c:spPr>
          <a:solidFill>
            <a:schemeClr val="bg2">
              <a:lumMod val="75000"/>
            </a:schemeClr>
          </a:solidFill>
          <a:ln>
            <a:noFill/>
          </a:ln>
          <a:effectLst>
            <a:outerShdw blurRad="317500" algn="ctr" rotWithShape="0">
              <a:prstClr val="black">
                <a:alpha val="25000"/>
              </a:prstClr>
            </a:outerShdw>
          </a:effectLst>
        </c:spPr>
      </c:pivotFmt>
      <c:pivotFmt>
        <c:idx val="7"/>
        <c:spPr>
          <a:solidFill>
            <a:srgbClr val="00B050"/>
          </a:solidFill>
          <a:ln>
            <a:noFill/>
          </a:ln>
          <a:effectLst>
            <a:outerShdw blurRad="317500" algn="ctr" rotWithShape="0">
              <a:prstClr val="black">
                <a:alpha val="25000"/>
              </a:prstClr>
            </a:outerShdw>
          </a:effectLst>
        </c:spPr>
      </c:pivotFmt>
      <c:pivotFmt>
        <c:idx val="8"/>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9"/>
        <c:spPr>
          <a:solidFill>
            <a:srgbClr val="FF0000"/>
          </a:solidFill>
          <a:ln>
            <a:noFill/>
          </a:ln>
          <a:effectLst>
            <a:outerShdw blurRad="317500" algn="ctr" rotWithShape="0">
              <a:prstClr val="black">
                <a:alpha val="25000"/>
              </a:prstClr>
            </a:outerShdw>
          </a:effectLst>
        </c:spPr>
      </c:pivotFmt>
      <c:pivotFmt>
        <c:idx val="10"/>
        <c:spPr>
          <a:solidFill>
            <a:schemeClr val="bg2">
              <a:lumMod val="75000"/>
            </a:schemeClr>
          </a:solidFill>
          <a:ln>
            <a:noFill/>
          </a:ln>
          <a:effectLst>
            <a:outerShdw blurRad="317500" algn="ctr" rotWithShape="0">
              <a:prstClr val="black">
                <a:alpha val="25000"/>
              </a:prstClr>
            </a:outerShdw>
          </a:effectLst>
        </c:spPr>
      </c:pivotFmt>
      <c:pivotFmt>
        <c:idx val="11"/>
        <c:spPr>
          <a:solidFill>
            <a:srgbClr val="00B050"/>
          </a:solidFill>
          <a:ln>
            <a:noFill/>
          </a:ln>
          <a:effectLst>
            <a:outerShdw blurRad="317500" algn="ctr" rotWithShape="0">
              <a:prstClr val="black">
                <a:alpha val="25000"/>
              </a:prstClr>
            </a:outerShdw>
          </a:effectLst>
        </c:spPr>
      </c:pivotFmt>
    </c:pivotFmts>
    <c:plotArea>
      <c:layout/>
      <c:pieChart>
        <c:varyColors val="1"/>
        <c:ser>
          <c:idx val="0"/>
          <c:order val="0"/>
          <c:tx>
            <c:strRef>
              <c:f>Graphiques!$G$2</c:f>
              <c:strCache>
                <c:ptCount val="1"/>
                <c:pt idx="0">
                  <c:v>Total</c:v>
                </c:pt>
              </c:strCache>
            </c:strRef>
          </c:tx>
          <c:dPt>
            <c:idx val="0"/>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76C9-4B75-812B-A33047C91E61}"/>
              </c:ext>
            </c:extLst>
          </c:dPt>
          <c:dPt>
            <c:idx val="1"/>
            <c:bubble3D val="0"/>
            <c:spPr>
              <a:solidFill>
                <a:schemeClr val="bg2">
                  <a:lumMod val="75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76C9-4B75-812B-A33047C91E61}"/>
              </c:ext>
            </c:extLst>
          </c:dPt>
          <c:dPt>
            <c:idx val="2"/>
            <c:bubble3D val="0"/>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76C9-4B75-812B-A33047C91E61}"/>
              </c:ext>
            </c:extLst>
          </c:dPt>
          <c:dLbls>
            <c:dLbl>
              <c:idx val="2"/>
              <c:layout>
                <c:manualLayout>
                  <c:x val="0.10060328665813326"/>
                  <c:y val="-0.16228461076242839"/>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76C9-4B75-812B-A33047C91E6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Graphiques!$F$3:$F$6</c:f>
              <c:strCache>
                <c:ptCount val="3"/>
                <c:pt idx="0">
                  <c:v>NON</c:v>
                </c:pt>
                <c:pt idx="1">
                  <c:v>NR</c:v>
                </c:pt>
                <c:pt idx="2">
                  <c:v>OUI</c:v>
                </c:pt>
              </c:strCache>
            </c:strRef>
          </c:cat>
          <c:val>
            <c:numRef>
              <c:f>Graphiques!$G$3:$G$6</c:f>
              <c:numCache>
                <c:formatCode>General</c:formatCode>
                <c:ptCount val="3"/>
                <c:pt idx="0">
                  <c:v>34</c:v>
                </c:pt>
                <c:pt idx="1">
                  <c:v>6</c:v>
                </c:pt>
                <c:pt idx="2">
                  <c:v>339</c:v>
                </c:pt>
              </c:numCache>
            </c:numRef>
          </c:val>
          <c:extLst xmlns:c16r2="http://schemas.microsoft.com/office/drawing/2015/06/chart">
            <c:ext xmlns:c16="http://schemas.microsoft.com/office/drawing/2014/chart" uri="{C3380CC4-5D6E-409C-BE32-E72D297353CC}">
              <c16:uniqueId val="{00000006-76C9-4B75-812B-A33047C91E6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1044D-C03C-4ED1-BA8A-DA72797E1314}" type="datetimeFigureOut">
              <a:rPr lang="fr-FR" smtClean="0"/>
              <a:t>11/09/2023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B8326-B0E3-4785-AECF-C348321A0E9A}" type="slidenum">
              <a:rPr lang="fr-FR" smtClean="0"/>
              <a:t>‹N°›</a:t>
            </a:fld>
            <a:endParaRPr lang="fr-FR"/>
          </a:p>
        </p:txBody>
      </p:sp>
    </p:spTree>
    <p:extLst>
      <p:ext uri="{BB962C8B-B14F-4D97-AF65-F5344CB8AC3E}">
        <p14:creationId xmlns:p14="http://schemas.microsoft.com/office/powerpoint/2010/main" val="52342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Dans le cadre de notre formation, nous avons réalisé une analyse des pratiques professionnelles. Le thème choisi pour notre promotion a été l’ABP au bloc opératoire. </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0012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2f69d7d7a1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379 fiches sur 700 recueillies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4 spécialités à 50 ou presque</a:t>
            </a:r>
            <a:endParaRPr/>
          </a:p>
          <a:p>
            <a:pPr marL="0" lvl="0" indent="0" algn="l" rtl="0">
              <a:lnSpc>
                <a:spcPct val="100000"/>
              </a:lnSpc>
              <a:spcBef>
                <a:spcPts val="0"/>
              </a:spcBef>
              <a:spcAft>
                <a:spcPts val="0"/>
              </a:spcAft>
              <a:buSzPts val="1400"/>
              <a:buNone/>
            </a:pPr>
            <a:r>
              <a:rPr lang="fr-FR"/>
              <a:t>Et 4 spécialités en dessous de 10 fiches recueillies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fr-FR"/>
              <a:t>De manière général il y a une feuille sur deux qui n’ont pas été exploitable</a:t>
            </a:r>
            <a:endParaRPr/>
          </a:p>
          <a:p>
            <a:pPr marL="0" lvl="0" indent="0" algn="l" rtl="0">
              <a:lnSpc>
                <a:spcPct val="100000"/>
              </a:lnSpc>
              <a:spcBef>
                <a:spcPts val="0"/>
              </a:spcBef>
              <a:spcAft>
                <a:spcPts val="0"/>
              </a:spcAft>
              <a:buSzPts val="1400"/>
              <a:buNone/>
            </a:pPr>
            <a:r>
              <a:rPr lang="fr-FR"/>
              <a:t>Puis nous avons du effectuer une démarche de correction des grilles que nous avons recueillies</a:t>
            </a:r>
            <a:endParaRPr/>
          </a:p>
          <a:p>
            <a:pPr marL="0" lvl="0" indent="0" algn="l" rtl="0">
              <a:lnSpc>
                <a:spcPct val="100000"/>
              </a:lnSpc>
              <a:spcBef>
                <a:spcPts val="0"/>
              </a:spcBef>
              <a:spcAft>
                <a:spcPts val="0"/>
              </a:spcAft>
              <a:buSzPts val="1400"/>
              <a:buNone/>
            </a:pPr>
            <a:r>
              <a:rPr lang="fr-FR"/>
              <a:t>Au bloc : pour récupérer  les données manquantes Age, IMC, poids, heures de début et de fin le plus souvent</a:t>
            </a:r>
            <a:endParaRPr/>
          </a:p>
          <a:p>
            <a:pPr marL="0" lvl="0" indent="0" algn="l" rtl="0">
              <a:lnSpc>
                <a:spcPct val="100000"/>
              </a:lnSpc>
              <a:spcBef>
                <a:spcPts val="0"/>
              </a:spcBef>
              <a:spcAft>
                <a:spcPts val="0"/>
              </a:spcAft>
              <a:buSzPts val="1400"/>
              <a:buNone/>
            </a:pPr>
            <a:r>
              <a:rPr lang="fr-FR"/>
              <a:t>A l’école pour reprendre l’item  de l’ATBp effectué conforme au référentiel  GED nous avons repris chaque feuille afin de les faire concorder avec la réalité de ce qui avait été effectué sur le terrain</a:t>
            </a:r>
            <a:endParaRPr/>
          </a:p>
          <a:p>
            <a:pPr marL="0" lvl="0" indent="0" algn="l" rtl="0">
              <a:lnSpc>
                <a:spcPct val="100000"/>
              </a:lnSpc>
              <a:spcBef>
                <a:spcPts val="0"/>
              </a:spcBef>
              <a:spcAft>
                <a:spcPts val="0"/>
              </a:spcAft>
              <a:buSzPts val="1400"/>
              <a:buNone/>
            </a:pPr>
            <a:r>
              <a:rPr lang="fr-FR"/>
              <a:t>On note un gap entre ce qui aurait été rempli et ce qui aurait été réellement fait. Nous y reviendrons par la suite.</a:t>
            </a:r>
            <a:endParaRPr/>
          </a:p>
          <a:p>
            <a:pPr marL="0" lvl="0" indent="0" algn="l" rtl="0">
              <a:lnSpc>
                <a:spcPct val="100000"/>
              </a:lnSpc>
              <a:spcBef>
                <a:spcPts val="0"/>
              </a:spcBef>
              <a:spcAft>
                <a:spcPts val="0"/>
              </a:spcAft>
              <a:buSzPts val="1400"/>
              <a:buNone/>
            </a:pPr>
            <a:endParaRPr/>
          </a:p>
        </p:txBody>
      </p:sp>
      <p:sp>
        <p:nvSpPr>
          <p:cNvPr id="178" name="Google Shape;178;g12f69d7d7a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954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9 Critères :</a:t>
            </a:r>
            <a:endParaRPr/>
          </a:p>
          <a:p>
            <a:pPr marL="0" lvl="0" indent="0" algn="l" rtl="0">
              <a:lnSpc>
                <a:spcPct val="100000"/>
              </a:lnSpc>
              <a:spcBef>
                <a:spcPts val="0"/>
              </a:spcBef>
              <a:spcAft>
                <a:spcPts val="0"/>
              </a:spcAft>
              <a:buSzPts val="1400"/>
              <a:buNone/>
            </a:pPr>
            <a:r>
              <a:rPr lang="fr-FR"/>
              <a:t>Choix de la molécule</a:t>
            </a:r>
            <a:endParaRPr/>
          </a:p>
          <a:p>
            <a:pPr marL="0" lvl="0" indent="0" algn="l" rtl="0">
              <a:lnSpc>
                <a:spcPct val="100000"/>
              </a:lnSpc>
              <a:spcBef>
                <a:spcPts val="0"/>
              </a:spcBef>
              <a:spcAft>
                <a:spcPts val="0"/>
              </a:spcAft>
              <a:buSzPts val="1400"/>
              <a:buNone/>
            </a:pPr>
            <a:r>
              <a:rPr lang="fr-FR"/>
              <a:t>Posologie initiale</a:t>
            </a:r>
            <a:endParaRPr/>
          </a:p>
          <a:p>
            <a:pPr marL="0" lvl="0" indent="0" algn="l" rtl="0">
              <a:lnSpc>
                <a:spcPct val="100000"/>
              </a:lnSpc>
              <a:spcBef>
                <a:spcPts val="0"/>
              </a:spcBef>
              <a:spcAft>
                <a:spcPts val="0"/>
              </a:spcAft>
              <a:buSzPts val="1400"/>
              <a:buNone/>
            </a:pPr>
            <a:r>
              <a:rPr lang="fr-FR"/>
              <a:t>PM ATB </a:t>
            </a:r>
            <a:endParaRPr/>
          </a:p>
          <a:p>
            <a:pPr marL="0" lvl="0" indent="0" algn="l" rtl="0">
              <a:lnSpc>
                <a:spcPct val="100000"/>
              </a:lnSpc>
              <a:spcBef>
                <a:spcPts val="0"/>
              </a:spcBef>
              <a:spcAft>
                <a:spcPts val="0"/>
              </a:spcAft>
              <a:buSzPts val="1400"/>
              <a:buNone/>
            </a:pPr>
            <a:r>
              <a:rPr lang="fr-FR"/>
              <a:t>Réinjection posologie,  et intervalle de réinjection</a:t>
            </a:r>
            <a:endParaRPr/>
          </a:p>
          <a:p>
            <a:pPr marL="0" lvl="0" indent="0" algn="l" rtl="0">
              <a:lnSpc>
                <a:spcPct val="100000"/>
              </a:lnSpc>
              <a:spcBef>
                <a:spcPts val="0"/>
              </a:spcBef>
              <a:spcAft>
                <a:spcPts val="0"/>
              </a:spcAft>
              <a:buSzPts val="1400"/>
              <a:buNone/>
            </a:pPr>
            <a:r>
              <a:rPr lang="fr-FR"/>
              <a:t> </a:t>
            </a:r>
            <a:endParaRPr/>
          </a:p>
          <a:p>
            <a:pPr marL="0" lvl="0" indent="0" algn="l" rtl="0">
              <a:lnSpc>
                <a:spcPct val="100000"/>
              </a:lnSpc>
              <a:spcBef>
                <a:spcPts val="0"/>
              </a:spcBef>
              <a:spcAft>
                <a:spcPts val="0"/>
              </a:spcAft>
              <a:buSzPts val="1400"/>
              <a:buNone/>
            </a:pPr>
            <a:r>
              <a:rPr lang="fr-FR"/>
              <a:t> </a:t>
            </a:r>
            <a:endParaRPr/>
          </a:p>
        </p:txBody>
      </p:sp>
      <p:sp>
        <p:nvSpPr>
          <p:cNvPr id="188" name="Google Shape;1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375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Ensuite les protocoles en salle</a:t>
            </a:r>
            <a:endParaRPr dirty="0"/>
          </a:p>
          <a:p>
            <a:pPr marL="0" lvl="0" indent="0" algn="l" rtl="0">
              <a:lnSpc>
                <a:spcPct val="100000"/>
              </a:lnSpc>
              <a:spcBef>
                <a:spcPts val="0"/>
              </a:spcBef>
              <a:spcAft>
                <a:spcPts val="0"/>
              </a:spcAft>
              <a:buSzPts val="1400"/>
              <a:buNone/>
            </a:pPr>
            <a:r>
              <a:rPr lang="fr-FR" dirty="0"/>
              <a:t>PM ATB tracée dans la CA</a:t>
            </a:r>
            <a:endParaRPr dirty="0"/>
          </a:p>
          <a:p>
            <a:pPr marL="0" lvl="0" indent="0" algn="l" rtl="0">
              <a:lnSpc>
                <a:spcPct val="100000"/>
              </a:lnSpc>
              <a:spcBef>
                <a:spcPts val="0"/>
              </a:spcBef>
              <a:spcAft>
                <a:spcPts val="0"/>
              </a:spcAft>
              <a:buSzPts val="1400"/>
              <a:buNone/>
            </a:pPr>
            <a:r>
              <a:rPr lang="fr-FR" dirty="0"/>
              <a:t>Administration conforme au référentiel</a:t>
            </a:r>
            <a:endParaRPr dirty="0"/>
          </a:p>
          <a:p>
            <a:pPr marL="0" lvl="0" indent="0" algn="l" rtl="0">
              <a:lnSpc>
                <a:spcPct val="100000"/>
              </a:lnSpc>
              <a:spcBef>
                <a:spcPts val="0"/>
              </a:spcBef>
              <a:spcAft>
                <a:spcPts val="0"/>
              </a:spcAft>
              <a:buSzPts val="1400"/>
              <a:buNone/>
            </a:pPr>
            <a:r>
              <a:rPr lang="fr-FR" dirty="0"/>
              <a:t>Conformité du délai avant incision</a:t>
            </a:r>
            <a:endParaRPr dirty="0"/>
          </a:p>
          <a:p>
            <a:pPr marL="0" lvl="0" indent="0" algn="l" rtl="0">
              <a:lnSpc>
                <a:spcPct val="100000"/>
              </a:lnSpc>
              <a:spcBef>
                <a:spcPts val="0"/>
              </a:spcBef>
              <a:spcAft>
                <a:spcPts val="0"/>
              </a:spcAft>
              <a:buSzPts val="1400"/>
              <a:buNone/>
            </a:pPr>
            <a:r>
              <a:rPr lang="fr-FR"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Sur les 9 critères étudiés, on constate que 7 d’entre eux ont des résultats supérieurs à 80%</a:t>
            </a:r>
            <a:endParaRPr dirty="0"/>
          </a:p>
          <a:p>
            <a:pPr marL="0" lvl="0" indent="0" algn="l" rtl="0">
              <a:lnSpc>
                <a:spcPct val="100000"/>
              </a:lnSpc>
              <a:spcBef>
                <a:spcPts val="0"/>
              </a:spcBef>
              <a:spcAft>
                <a:spcPts val="0"/>
              </a:spcAft>
              <a:buSzPts val="1400"/>
              <a:buNone/>
            </a:pPr>
            <a:r>
              <a:rPr lang="fr-FR" dirty="0"/>
              <a:t>2 sont plus contrasté  l’administration conforme au référentiel et délai avant d’incision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A ce stade des résultats, nous pouvons établir une médiane de temps avant incision à 27minutes</a:t>
            </a:r>
            <a:endParaRPr dirty="0"/>
          </a:p>
          <a:p>
            <a:pPr marL="0" lvl="0" indent="0" algn="l" rtl="0">
              <a:lnSpc>
                <a:spcPct val="100000"/>
              </a:lnSpc>
              <a:spcBef>
                <a:spcPts val="0"/>
              </a:spcBef>
              <a:spcAft>
                <a:spcPts val="0"/>
              </a:spcAft>
              <a:buSzPts val="1400"/>
              <a:buNone/>
            </a:pPr>
            <a:r>
              <a:rPr lang="fr-FR" dirty="0"/>
              <a:t>On note dans ces résultats 64cas d’ATB réalisé post incision soit 16,9%</a:t>
            </a:r>
            <a:endParaRPr dirty="0"/>
          </a:p>
        </p:txBody>
      </p:sp>
      <p:sp>
        <p:nvSpPr>
          <p:cNvPr id="201" name="Google Shape;2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390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811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55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367ca9c15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1367ca9c15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669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 nous vous exposons  le plan de cette analyse </a:t>
            </a:r>
            <a:r>
              <a:rPr lang="fr-FR">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97" name="Google Shape;9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Introduction </a:t>
            </a:r>
            <a:endParaRPr/>
          </a:p>
        </p:txBody>
      </p:sp>
      <p:sp>
        <p:nvSpPr>
          <p:cNvPr id="98" name="Google Shape;9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a:t>
            </a:fld>
            <a:endParaRPr/>
          </a:p>
        </p:txBody>
      </p:sp>
    </p:spTree>
    <p:extLst>
      <p:ext uri="{BB962C8B-B14F-4D97-AF65-F5344CB8AC3E}">
        <p14:creationId xmlns:p14="http://schemas.microsoft.com/office/powerpoint/2010/main" val="266382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latin typeface="Times New Roman"/>
                <a:ea typeface="Times New Roman"/>
                <a:cs typeface="Times New Roman"/>
                <a:sym typeface="Times New Roman"/>
              </a:rPr>
              <a:t>La maîtrise du risque infectieux au bloc opératoire est un prérequis indispensable à la qualité de prise en charge du patient bénéficiant d’une intervention chirurgicale. L’un des leviers essentiels à la prévention du risque nosocomial en chirurgie est l’antibioprophylaxie </a:t>
            </a:r>
            <a:r>
              <a:rPr lang="fr-FR" dirty="0" err="1">
                <a:latin typeface="Times New Roman"/>
                <a:ea typeface="Times New Roman"/>
                <a:cs typeface="Times New Roman"/>
                <a:sym typeface="Times New Roman"/>
              </a:rPr>
              <a:t>per-opératoire</a:t>
            </a:r>
            <a:r>
              <a:rPr lang="fr-FR" dirty="0">
                <a:latin typeface="Times New Roman"/>
                <a:ea typeface="Times New Roman"/>
                <a:cs typeface="Times New Roman"/>
                <a:sym typeface="Times New Roman"/>
              </a:rPr>
              <a:t> réalisée avant l’incision chirurgicale. DIAPO</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fr-FR" dirty="0">
                <a:latin typeface="Times New Roman"/>
                <a:ea typeface="Times New Roman"/>
                <a:cs typeface="Times New Roman"/>
                <a:sym typeface="Times New Roman"/>
              </a:rPr>
              <a:t>Il est important de souligner l’impact majeur que représentent les infections de sites opératoires (ISO) tant sur le plan de la santé publique que sur l’aspect économique. Les ISO représentent la deuxième cause d’infection associée aux soins (IAS) et sont responsables d’hospitalisations prolongées, de reprises chirurgicales en urgence, d’une </a:t>
            </a:r>
            <a:r>
              <a:rPr lang="fr-FR" dirty="0" err="1">
                <a:latin typeface="Times New Roman"/>
                <a:ea typeface="Times New Roman"/>
                <a:cs typeface="Times New Roman"/>
                <a:sym typeface="Times New Roman"/>
              </a:rPr>
              <a:t>morbi</a:t>
            </a:r>
            <a:r>
              <a:rPr lang="fr-FR" dirty="0">
                <a:latin typeface="Times New Roman"/>
                <a:ea typeface="Times New Roman"/>
                <a:cs typeface="Times New Roman"/>
                <a:sym typeface="Times New Roman"/>
              </a:rPr>
              <a:t>-mortalité́ importante et d’un coût global majeur</a:t>
            </a:r>
            <a:endParaRPr dirty="0"/>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683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Cette APP fait suite à la mise en place d’un guide d’ABP diffusé en juin 2021 au sein des blocs opératoires. Elle a pour objectifs : </a:t>
            </a:r>
            <a:endParaRPr/>
          </a:p>
        </p:txBody>
      </p:sp>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799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r>
              <a:rPr lang="fr-FR" b="0" i="0" u="none" strike="noStrike">
                <a:solidFill>
                  <a:srgbClr val="000000"/>
                </a:solidFill>
                <a:latin typeface="Times New Roman"/>
                <a:ea typeface="Times New Roman"/>
                <a:cs typeface="Times New Roman"/>
                <a:sym typeface="Times New Roman"/>
              </a:rPr>
              <a:t>L’article R. 4311-12 du code de la santé publique définit le champ d’activité́ de l’IADE : </a:t>
            </a:r>
            <a:r>
              <a:rPr lang="fr-FR" b="0" i="1" u="none" strike="noStrike">
                <a:solidFill>
                  <a:srgbClr val="000000"/>
                </a:solidFill>
                <a:latin typeface="Times New Roman"/>
                <a:ea typeface="Times New Roman"/>
                <a:cs typeface="Times New Roman"/>
                <a:sym typeface="Times New Roman"/>
              </a:rPr>
              <a:t>« L’infirmier anesthésiste DE est seul habilité, à condition qu’un médecin anesthésiste-réanimateur puisse intervenir à tout moment, et après qu’un médecin anesthésiste-réanimateur a examiné́ le patient et établi le protocole, à appliquer les techniques suivantes : </a:t>
            </a:r>
            <a:endParaRPr b="0"/>
          </a:p>
          <a:p>
            <a:pPr marL="228600" lvl="0" indent="-215900" algn="just" rtl="0">
              <a:lnSpc>
                <a:spcPct val="100000"/>
              </a:lnSpc>
              <a:spcBef>
                <a:spcPts val="0"/>
              </a:spcBef>
              <a:spcAft>
                <a:spcPts val="0"/>
              </a:spcAft>
              <a:buSzPts val="1200"/>
              <a:buFont typeface="Arial"/>
              <a:buAutoNum type="arabicPeriod"/>
            </a:pPr>
            <a:r>
              <a:rPr lang="fr-FR" b="0" i="1" u="none" strike="noStrike">
                <a:solidFill>
                  <a:srgbClr val="000000"/>
                </a:solidFill>
                <a:latin typeface="Times New Roman"/>
                <a:ea typeface="Times New Roman"/>
                <a:cs typeface="Times New Roman"/>
                <a:sym typeface="Times New Roman"/>
              </a:rPr>
              <a:t>Anesthésie générale ;</a:t>
            </a:r>
            <a:endParaRPr/>
          </a:p>
          <a:p>
            <a:pPr marL="228600" lvl="0" indent="-215900" algn="just" rtl="0">
              <a:lnSpc>
                <a:spcPct val="100000"/>
              </a:lnSpc>
              <a:spcBef>
                <a:spcPts val="0"/>
              </a:spcBef>
              <a:spcAft>
                <a:spcPts val="0"/>
              </a:spcAft>
              <a:buSzPts val="1200"/>
              <a:buFont typeface="Arial"/>
              <a:buAutoNum type="arabicPeriod"/>
            </a:pPr>
            <a:r>
              <a:rPr lang="fr-FR" b="0" i="1" u="none" strike="noStrike">
                <a:solidFill>
                  <a:srgbClr val="000000"/>
                </a:solidFill>
                <a:latin typeface="Times New Roman"/>
                <a:ea typeface="Times New Roman"/>
                <a:cs typeface="Times New Roman"/>
                <a:sym typeface="Times New Roman"/>
              </a:rPr>
              <a:t> Anesthésie locorégionale et réinjections dans le cas où un dispositif a été́ mis en place par un médecin anesthésiste-réanimateur ;</a:t>
            </a:r>
            <a:endParaRPr/>
          </a:p>
          <a:p>
            <a:pPr marL="228600" lvl="0" indent="-215900" algn="just" rtl="0">
              <a:lnSpc>
                <a:spcPct val="100000"/>
              </a:lnSpc>
              <a:spcBef>
                <a:spcPts val="0"/>
              </a:spcBef>
              <a:spcAft>
                <a:spcPts val="0"/>
              </a:spcAft>
              <a:buSzPts val="1200"/>
              <a:buFont typeface="Arial"/>
              <a:buAutoNum type="arabicPeriod"/>
            </a:pPr>
            <a:r>
              <a:rPr lang="fr-FR" b="0" i="1" u="none" strike="noStrike">
                <a:solidFill>
                  <a:srgbClr val="000000"/>
                </a:solidFill>
                <a:latin typeface="Times New Roman"/>
                <a:ea typeface="Times New Roman"/>
                <a:cs typeface="Times New Roman"/>
                <a:sym typeface="Times New Roman"/>
              </a:rPr>
              <a:t> Réanimation per-opératoire » (15)</a:t>
            </a:r>
            <a:endParaRPr/>
          </a:p>
          <a:p>
            <a:pPr marL="0" lvl="0" indent="0" algn="l" rtl="0">
              <a:lnSpc>
                <a:spcPct val="100000"/>
              </a:lnSpc>
              <a:spcBef>
                <a:spcPts val="0"/>
              </a:spcBef>
              <a:spcAft>
                <a:spcPts val="0"/>
              </a:spcAft>
              <a:buSzPts val="1400"/>
              <a:buNone/>
            </a:pPr>
            <a:r>
              <a:rPr lang="fr-FR"/>
              <a:t>ABP prescription médicale </a:t>
            </a:r>
            <a:endParaRPr/>
          </a:p>
          <a:p>
            <a:pPr marL="0" lvl="0" indent="0" algn="l" rtl="0">
              <a:lnSpc>
                <a:spcPct val="100000"/>
              </a:lnSpc>
              <a:spcBef>
                <a:spcPts val="0"/>
              </a:spcBef>
              <a:spcAft>
                <a:spcPts val="0"/>
              </a:spcAft>
              <a:buSzPts val="1400"/>
              <a:buNone/>
            </a:pPr>
            <a:r>
              <a:rPr lang="fr-FR"/>
              <a:t>Principes :  choix molécule, facteur à prendre en compte en fonction dans la maitrise infectieux,</a:t>
            </a:r>
            <a:r>
              <a:rPr lang="fr-FR" b="1" i="0" u="none" strike="noStrike">
                <a:solidFill>
                  <a:srgbClr val="4472C4"/>
                </a:solidFill>
                <a:latin typeface="Times New Roman"/>
                <a:ea typeface="Times New Roman"/>
                <a:cs typeface="Times New Roman"/>
                <a:sym typeface="Times New Roman"/>
              </a:rPr>
              <a:t> Indications générales de l’antibioprophylaxie, Délais d’injection, Dose de charge, Délais de réinjection</a:t>
            </a:r>
            <a:endParaRPr/>
          </a:p>
          <a:p>
            <a:pPr marL="0" lvl="0" indent="0" algn="l" rtl="0">
              <a:lnSpc>
                <a:spcPct val="100000"/>
              </a:lnSpc>
              <a:spcBef>
                <a:spcPts val="0"/>
              </a:spcBef>
              <a:spcAft>
                <a:spcPts val="0"/>
              </a:spcAft>
              <a:buSzPts val="1400"/>
              <a:buNone/>
            </a:pPr>
            <a:endParaRPr/>
          </a:p>
        </p:txBody>
      </p:sp>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261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fr-FR" sz="1200" b="1" dirty="0"/>
              <a:t>En Mai 2021, création d’un groupe de travail sur l’antibioprophylaxie.</a:t>
            </a:r>
            <a:endParaRPr dirty="0"/>
          </a:p>
          <a:p>
            <a:pPr marL="0" lvl="0" indent="0" algn="just" rtl="0">
              <a:lnSpc>
                <a:spcPct val="90000"/>
              </a:lnSpc>
              <a:spcBef>
                <a:spcPts val="1000"/>
              </a:spcBef>
              <a:spcAft>
                <a:spcPts val="0"/>
              </a:spcAft>
              <a:buClr>
                <a:schemeClr val="dk1"/>
              </a:buClr>
              <a:buSzPts val="1100"/>
              <a:buFont typeface="Arial"/>
              <a:buNone/>
            </a:pPr>
            <a:r>
              <a:rPr lang="fr-FR" sz="1200" b="1" dirty="0"/>
              <a:t>Réalisation d’un audit des pratiques dans le même temps.</a:t>
            </a:r>
            <a:endParaRPr dirty="0"/>
          </a:p>
          <a:p>
            <a:pPr marL="0" lvl="0" indent="0" algn="just" rtl="0">
              <a:lnSpc>
                <a:spcPct val="90000"/>
              </a:lnSpc>
              <a:spcBef>
                <a:spcPts val="1000"/>
              </a:spcBef>
              <a:spcAft>
                <a:spcPts val="0"/>
              </a:spcAft>
              <a:buClr>
                <a:schemeClr val="dk1"/>
              </a:buClr>
              <a:buSzPts val="1100"/>
              <a:buFont typeface="Arial"/>
              <a:buNone/>
            </a:pPr>
            <a:r>
              <a:rPr lang="fr-FR" sz="1200" b="1" dirty="0"/>
              <a:t>Juin 2021, mise en place de protocole ABP.</a:t>
            </a:r>
            <a:endParaRPr dirty="0"/>
          </a:p>
          <a:p>
            <a:pPr marL="0" lvl="0" indent="0" algn="just" rtl="0">
              <a:lnSpc>
                <a:spcPct val="90000"/>
              </a:lnSpc>
              <a:spcBef>
                <a:spcPts val="1000"/>
              </a:spcBef>
              <a:spcAft>
                <a:spcPts val="0"/>
              </a:spcAft>
              <a:buSzPts val="1100"/>
              <a:buNone/>
            </a:pPr>
            <a:r>
              <a:rPr lang="fr-FR" sz="1200" b="1" dirty="0"/>
              <a:t>Implémentation du guide antibioprophylaxie dans le GED après validation.</a:t>
            </a:r>
            <a:endParaRPr dirty="0"/>
          </a:p>
          <a:p>
            <a:pPr marL="0" lvl="0" indent="0" algn="just" rtl="0">
              <a:lnSpc>
                <a:spcPct val="90000"/>
              </a:lnSpc>
              <a:spcBef>
                <a:spcPts val="1000"/>
              </a:spcBef>
              <a:spcAft>
                <a:spcPts val="0"/>
              </a:spcAft>
              <a:buClr>
                <a:schemeClr val="dk1"/>
              </a:buClr>
              <a:buSzPts val="1100"/>
              <a:buFont typeface="Arial"/>
              <a:buNone/>
            </a:pPr>
            <a:r>
              <a:rPr lang="fr-FR" sz="1200" b="1" dirty="0"/>
              <a:t>Démarche continue d’amélioration des pratiques , un nouvel audit est programmé du 21 Février au  18 Mars du 4 Avril  au 15 Avril 2022</a:t>
            </a:r>
            <a:r>
              <a:rPr lang="fr-FR" sz="1200" b="1" dirty="0">
                <a:solidFill>
                  <a:srgbClr val="FFFFFF"/>
                </a:solidFill>
              </a:rPr>
              <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rgbClr val="000000"/>
              </a:buClr>
              <a:buSzPts val="1400"/>
              <a:buFont typeface="Arial"/>
              <a:buNone/>
            </a:pPr>
            <a:r>
              <a:rPr lang="fr-FR" sz="1200" dirty="0"/>
              <a:t>Collaboration du personnels des deux sites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50 fiches par spécialités </a:t>
            </a:r>
            <a:r>
              <a:rPr lang="fr-FR" dirty="0" err="1"/>
              <a:t>reco</a:t>
            </a:r>
            <a:r>
              <a:rPr lang="fr-FR" dirty="0"/>
              <a:t> HAS</a:t>
            </a:r>
            <a:endParaRPr dirty="0"/>
          </a:p>
          <a:p>
            <a:pPr marL="0" lvl="0" indent="0" algn="l" rtl="0">
              <a:lnSpc>
                <a:spcPct val="100000"/>
              </a:lnSpc>
              <a:spcBef>
                <a:spcPts val="0"/>
              </a:spcBef>
              <a:spcAft>
                <a:spcPts val="0"/>
              </a:spcAft>
              <a:buSzPts val="1400"/>
              <a:buNone/>
            </a:pPr>
            <a:r>
              <a:rPr lang="fr-FR" dirty="0"/>
              <a:t>grille de recueil déjà créer avant et réactualiser avec  notre participation </a:t>
            </a:r>
            <a:endParaRPr dirty="0"/>
          </a:p>
          <a:p>
            <a:pPr marL="0" lvl="0" indent="0" algn="l" rtl="0">
              <a:lnSpc>
                <a:spcPct val="100000"/>
              </a:lnSpc>
              <a:spcBef>
                <a:spcPts val="0"/>
              </a:spcBef>
              <a:spcAft>
                <a:spcPts val="0"/>
              </a:spcAft>
              <a:buSzPts val="1400"/>
              <a:buNone/>
            </a:pPr>
            <a:r>
              <a:rPr lang="fr-FR" dirty="0"/>
              <a:t>Les grilles collecté dans les SSPI</a:t>
            </a:r>
            <a:endParaRPr dirty="0"/>
          </a:p>
          <a:p>
            <a:pPr marL="0" lvl="0" indent="0" algn="l" rtl="0">
              <a:lnSpc>
                <a:spcPct val="100000"/>
              </a:lnSpc>
              <a:spcBef>
                <a:spcPts val="0"/>
              </a:spcBef>
              <a:spcAft>
                <a:spcPts val="0"/>
              </a:spcAft>
              <a:buSzPts val="1400"/>
              <a:buNone/>
            </a:pPr>
            <a:r>
              <a:rPr lang="fr-FR" dirty="0"/>
              <a:t>Fiches recueillies par les EIA</a:t>
            </a:r>
            <a:endParaRPr dirty="0"/>
          </a:p>
          <a:p>
            <a:pPr marL="0" lvl="0" indent="0" algn="l" rtl="0">
              <a:lnSpc>
                <a:spcPct val="100000"/>
              </a:lnSpc>
              <a:spcBef>
                <a:spcPts val="0"/>
              </a:spcBef>
              <a:spcAft>
                <a:spcPts val="0"/>
              </a:spcAft>
              <a:buSzPts val="1400"/>
              <a:buNone/>
            </a:pPr>
            <a:r>
              <a:rPr lang="fr-FR" dirty="0"/>
              <a:t> </a:t>
            </a:r>
            <a:endParaRPr dirty="0"/>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974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8e0401060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fr-FR"/>
              <a:t>En parallèle de l’audit, nous avons créer un support pour chaque classes d’antibiotiques. Ce document, nous a permis d’avoir une base de données fiables sur les modalités de reconstitution , de préparation des ATBs, et délai d’injection en fonction de leur posologie.. </a:t>
            </a:r>
            <a:endParaRPr/>
          </a:p>
        </p:txBody>
      </p:sp>
      <p:sp>
        <p:nvSpPr>
          <p:cNvPr id="143" name="Google Shape;143;g138e040106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631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endParaRPr/>
          </a:p>
        </p:txBody>
      </p:sp>
      <p:sp>
        <p:nvSpPr>
          <p:cNvPr id="153" name="Google Shape;15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912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smtClean="0"/>
              <a:t>la </a:t>
            </a:r>
            <a:r>
              <a:rPr lang="fr-FR" dirty="0"/>
              <a:t>population : </a:t>
            </a:r>
            <a:endParaRPr dirty="0"/>
          </a:p>
          <a:p>
            <a:pPr marL="0" lvl="0" indent="0" algn="l" rtl="0">
              <a:lnSpc>
                <a:spcPct val="100000"/>
              </a:lnSpc>
              <a:spcBef>
                <a:spcPts val="0"/>
              </a:spcBef>
              <a:spcAft>
                <a:spcPts val="0"/>
              </a:spcAft>
              <a:buSzPts val="1400"/>
              <a:buNone/>
            </a:pPr>
            <a:r>
              <a:rPr lang="fr-FR" dirty="0"/>
              <a:t>Correspondant à une population du bloc opératoire </a:t>
            </a:r>
            <a:endParaRPr dirty="0"/>
          </a:p>
          <a:p>
            <a:pPr marL="0" lvl="0" indent="0" algn="l" rtl="0">
              <a:lnSpc>
                <a:spcPct val="100000"/>
              </a:lnSpc>
              <a:spcBef>
                <a:spcPts val="0"/>
              </a:spcBef>
              <a:spcAft>
                <a:spcPts val="0"/>
              </a:spcAft>
              <a:buSzPts val="1400"/>
              <a:buNone/>
            </a:pPr>
            <a:r>
              <a:rPr lang="fr-FR" dirty="0"/>
              <a:t>pas de prise en compte du sexe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Obèse  supérieur IMC 5,1% étude OBEPI- </a:t>
            </a:r>
            <a:r>
              <a:rPr lang="fr-FR" dirty="0" err="1"/>
              <a:t>roche,et</a:t>
            </a:r>
            <a:r>
              <a:rPr lang="fr-FR" dirty="0"/>
              <a:t> 8,9% sur l’ATB pas de prise en compte enfant, et </a:t>
            </a:r>
            <a:r>
              <a:rPr lang="fr-FR" dirty="0" err="1"/>
              <a:t>chir</a:t>
            </a:r>
            <a:r>
              <a:rPr lang="fr-FR" dirty="0"/>
              <a:t> </a:t>
            </a:r>
            <a:r>
              <a:rPr lang="fr-FR" dirty="0" err="1"/>
              <a:t>bariatrique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Age supérieur à la population médian 41,2 vs 62ans </a:t>
            </a:r>
            <a:endParaRPr dirty="0"/>
          </a:p>
          <a:p>
            <a:pPr marL="0" lvl="0" indent="0" algn="l" rtl="0">
              <a:lnSpc>
                <a:spcPct val="100000"/>
              </a:lnSpc>
              <a:spcBef>
                <a:spcPts val="0"/>
              </a:spcBef>
              <a:spcAft>
                <a:spcPts val="0"/>
              </a:spcAft>
              <a:buSzPts val="1400"/>
              <a:buNone/>
            </a:pPr>
            <a:r>
              <a:rPr lang="fr-FR" dirty="0"/>
              <a:t>( population jeune meilleur santé, faible représentation de la pédiatrie)</a:t>
            </a:r>
            <a:endParaRPr dirty="0"/>
          </a:p>
          <a:p>
            <a:pPr marL="0" lvl="0" indent="0" algn="l" rtl="0">
              <a:lnSpc>
                <a:spcPct val="100000"/>
              </a:lnSpc>
              <a:spcBef>
                <a:spcPts val="0"/>
              </a:spcBef>
              <a:spcAft>
                <a:spcPts val="0"/>
              </a:spcAft>
              <a:buSzPts val="1400"/>
              <a:buNone/>
            </a:pPr>
            <a:endParaRPr dirty="0"/>
          </a:p>
        </p:txBody>
      </p:sp>
      <p:sp>
        <p:nvSpPr>
          <p:cNvPr id="165" name="Google Shape;16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690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08F35A3-2F6B-4723-9D90-CC4228E57190}"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1A-EFE5-4459-AF10-F052B1736BD8}" type="slidenum">
              <a:rPr lang="fr-FR" smtClean="0"/>
              <a:t>‹N°›</a:t>
            </a:fld>
            <a:endParaRPr lang="fr-FR"/>
          </a:p>
        </p:txBody>
      </p:sp>
    </p:spTree>
    <p:extLst>
      <p:ext uri="{BB962C8B-B14F-4D97-AF65-F5344CB8AC3E}">
        <p14:creationId xmlns:p14="http://schemas.microsoft.com/office/powerpoint/2010/main" val="60175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8F35A3-2F6B-4723-9D90-CC4228E57190}"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1A-EFE5-4459-AF10-F052B1736BD8}" type="slidenum">
              <a:rPr lang="fr-FR" smtClean="0"/>
              <a:t>‹N°›</a:t>
            </a:fld>
            <a:endParaRPr lang="fr-FR"/>
          </a:p>
        </p:txBody>
      </p:sp>
    </p:spTree>
    <p:extLst>
      <p:ext uri="{BB962C8B-B14F-4D97-AF65-F5344CB8AC3E}">
        <p14:creationId xmlns:p14="http://schemas.microsoft.com/office/powerpoint/2010/main" val="275699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8F35A3-2F6B-4723-9D90-CC4228E57190}"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1A-EFE5-4459-AF10-F052B1736BD8}" type="slidenum">
              <a:rPr lang="fr-FR" smtClean="0"/>
              <a:t>‹N°›</a:t>
            </a:fld>
            <a:endParaRPr lang="fr-FR"/>
          </a:p>
        </p:txBody>
      </p:sp>
    </p:spTree>
    <p:extLst>
      <p:ext uri="{BB962C8B-B14F-4D97-AF65-F5344CB8AC3E}">
        <p14:creationId xmlns:p14="http://schemas.microsoft.com/office/powerpoint/2010/main" val="102081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8F35A3-2F6B-4723-9D90-CC4228E57190}"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1A-EFE5-4459-AF10-F052B1736BD8}" type="slidenum">
              <a:rPr lang="fr-FR" smtClean="0"/>
              <a:t>‹N°›</a:t>
            </a:fld>
            <a:endParaRPr lang="fr-FR"/>
          </a:p>
        </p:txBody>
      </p:sp>
    </p:spTree>
    <p:extLst>
      <p:ext uri="{BB962C8B-B14F-4D97-AF65-F5344CB8AC3E}">
        <p14:creationId xmlns:p14="http://schemas.microsoft.com/office/powerpoint/2010/main" val="209146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08F35A3-2F6B-4723-9D90-CC4228E57190}"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1A-EFE5-4459-AF10-F052B1736BD8}" type="slidenum">
              <a:rPr lang="fr-FR" smtClean="0"/>
              <a:t>‹N°›</a:t>
            </a:fld>
            <a:endParaRPr lang="fr-FR"/>
          </a:p>
        </p:txBody>
      </p:sp>
    </p:spTree>
    <p:extLst>
      <p:ext uri="{BB962C8B-B14F-4D97-AF65-F5344CB8AC3E}">
        <p14:creationId xmlns:p14="http://schemas.microsoft.com/office/powerpoint/2010/main" val="264815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08F35A3-2F6B-4723-9D90-CC4228E57190}" type="datetimeFigureOut">
              <a:rPr lang="fr-FR" smtClean="0"/>
              <a:t>11/09/2023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3E2E1A-EFE5-4459-AF10-F052B1736BD8}" type="slidenum">
              <a:rPr lang="fr-FR" smtClean="0"/>
              <a:t>‹N°›</a:t>
            </a:fld>
            <a:endParaRPr lang="fr-FR"/>
          </a:p>
        </p:txBody>
      </p:sp>
    </p:spTree>
    <p:extLst>
      <p:ext uri="{BB962C8B-B14F-4D97-AF65-F5344CB8AC3E}">
        <p14:creationId xmlns:p14="http://schemas.microsoft.com/office/powerpoint/2010/main" val="188201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08F35A3-2F6B-4723-9D90-CC4228E57190}" type="datetimeFigureOut">
              <a:rPr lang="fr-FR" smtClean="0"/>
              <a:t>11/09/2023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3E2E1A-EFE5-4459-AF10-F052B1736BD8}" type="slidenum">
              <a:rPr lang="fr-FR" smtClean="0"/>
              <a:t>‹N°›</a:t>
            </a:fld>
            <a:endParaRPr lang="fr-FR"/>
          </a:p>
        </p:txBody>
      </p:sp>
    </p:spTree>
    <p:extLst>
      <p:ext uri="{BB962C8B-B14F-4D97-AF65-F5344CB8AC3E}">
        <p14:creationId xmlns:p14="http://schemas.microsoft.com/office/powerpoint/2010/main" val="306285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08F35A3-2F6B-4723-9D90-CC4228E57190}" type="datetimeFigureOut">
              <a:rPr lang="fr-FR" smtClean="0"/>
              <a:t>11/09/2023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3E2E1A-EFE5-4459-AF10-F052B1736BD8}" type="slidenum">
              <a:rPr lang="fr-FR" smtClean="0"/>
              <a:t>‹N°›</a:t>
            </a:fld>
            <a:endParaRPr lang="fr-FR"/>
          </a:p>
        </p:txBody>
      </p:sp>
    </p:spTree>
    <p:extLst>
      <p:ext uri="{BB962C8B-B14F-4D97-AF65-F5344CB8AC3E}">
        <p14:creationId xmlns:p14="http://schemas.microsoft.com/office/powerpoint/2010/main" val="358748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8F35A3-2F6B-4723-9D90-CC4228E57190}" type="datetimeFigureOut">
              <a:rPr lang="fr-FR" smtClean="0"/>
              <a:t>11/09/2023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3E2E1A-EFE5-4459-AF10-F052B1736BD8}" type="slidenum">
              <a:rPr lang="fr-FR" smtClean="0"/>
              <a:t>‹N°›</a:t>
            </a:fld>
            <a:endParaRPr lang="fr-FR"/>
          </a:p>
        </p:txBody>
      </p:sp>
    </p:spTree>
    <p:extLst>
      <p:ext uri="{BB962C8B-B14F-4D97-AF65-F5344CB8AC3E}">
        <p14:creationId xmlns:p14="http://schemas.microsoft.com/office/powerpoint/2010/main" val="409886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08F35A3-2F6B-4723-9D90-CC4228E57190}" type="datetimeFigureOut">
              <a:rPr lang="fr-FR" smtClean="0"/>
              <a:t>11/09/2023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3E2E1A-EFE5-4459-AF10-F052B1736BD8}" type="slidenum">
              <a:rPr lang="fr-FR" smtClean="0"/>
              <a:t>‹N°›</a:t>
            </a:fld>
            <a:endParaRPr lang="fr-FR"/>
          </a:p>
        </p:txBody>
      </p:sp>
    </p:spTree>
    <p:extLst>
      <p:ext uri="{BB962C8B-B14F-4D97-AF65-F5344CB8AC3E}">
        <p14:creationId xmlns:p14="http://schemas.microsoft.com/office/powerpoint/2010/main" val="8367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08F35A3-2F6B-4723-9D90-CC4228E57190}" type="datetimeFigureOut">
              <a:rPr lang="fr-FR" smtClean="0"/>
              <a:t>11/09/2023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3E2E1A-EFE5-4459-AF10-F052B1736BD8}" type="slidenum">
              <a:rPr lang="fr-FR" smtClean="0"/>
              <a:t>‹N°›</a:t>
            </a:fld>
            <a:endParaRPr lang="fr-FR"/>
          </a:p>
        </p:txBody>
      </p:sp>
    </p:spTree>
    <p:extLst>
      <p:ext uri="{BB962C8B-B14F-4D97-AF65-F5344CB8AC3E}">
        <p14:creationId xmlns:p14="http://schemas.microsoft.com/office/powerpoint/2010/main" val="400928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F35A3-2F6B-4723-9D90-CC4228E57190}" type="datetimeFigureOut">
              <a:rPr lang="fr-FR" smtClean="0"/>
              <a:t>11/09/2023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E2E1A-EFE5-4459-AF10-F052B1736BD8}" type="slidenum">
              <a:rPr lang="fr-FR" smtClean="0"/>
              <a:t>‹N°›</a:t>
            </a:fld>
            <a:endParaRPr lang="fr-FR"/>
          </a:p>
        </p:txBody>
      </p:sp>
    </p:spTree>
    <p:extLst>
      <p:ext uri="{BB962C8B-B14F-4D97-AF65-F5344CB8AC3E}">
        <p14:creationId xmlns:p14="http://schemas.microsoft.com/office/powerpoint/2010/main" val="465444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ansm.sante.fr/dossiers-thematiques/fluoroquinolon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hu-clermontferrand.fr/liste-services/maladies-infectieuses-et-tropicales/commission-anti-infectieux"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covid19-druginteractions.org/checker"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11.bin"/><Relationship Id="rId7" Type="http://schemas.openxmlformats.org/officeDocument/2006/relationships/package" Target="../embeddings/Document_Microsoft_Word2.doc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2.bin"/><Relationship Id="rId5" Type="http://schemas.openxmlformats.org/officeDocument/2006/relationships/image" Target="../media/image31.emf"/><Relationship Id="rId4" Type="http://schemas.openxmlformats.org/officeDocument/2006/relationships/package" Target="../embeddings/Document_Microsoft_Word1.docx"/></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Document_Microsoft_Word3.doc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4.emf"/><Relationship Id="rId5" Type="http://schemas.openxmlformats.org/officeDocument/2006/relationships/oleObject" Target="../embeddings/oleObject13.bin"/><Relationship Id="rId4" Type="http://schemas.openxmlformats.org/officeDocument/2006/relationships/image" Target="../media/image33.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85645"/>
            <a:ext cx="12192000" cy="42500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10218717" y="-79580"/>
            <a:ext cx="1818736" cy="2008420"/>
          </a:xfrm>
          <a:prstGeom prst="rect">
            <a:avLst/>
          </a:prstGeom>
        </p:spPr>
      </p:pic>
      <p:sp>
        <p:nvSpPr>
          <p:cNvPr id="6" name="Rectangle 5"/>
          <p:cNvSpPr/>
          <p:nvPr/>
        </p:nvSpPr>
        <p:spPr>
          <a:xfrm>
            <a:off x="2009104" y="3166055"/>
            <a:ext cx="8010659" cy="1438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687132" y="2472059"/>
            <a:ext cx="8428554" cy="584775"/>
          </a:xfrm>
          <a:prstGeom prst="rect">
            <a:avLst/>
          </a:prstGeom>
          <a:noFill/>
        </p:spPr>
        <p:txBody>
          <a:bodyPr wrap="square" rtlCol="0">
            <a:spAutoFit/>
          </a:bodyPr>
          <a:lstStyle/>
          <a:p>
            <a:pPr algn="ctr"/>
            <a:r>
              <a:rPr lang="fr-FR" sz="3200" b="1" dirty="0" smtClean="0">
                <a:solidFill>
                  <a:srgbClr val="002060"/>
                </a:solidFill>
              </a:rPr>
              <a:t>CAI 11 septembre 2023</a:t>
            </a:r>
            <a:endParaRPr lang="fr-FR" sz="3200" b="1" dirty="0">
              <a:solidFill>
                <a:srgbClr val="002060"/>
              </a:solidFill>
            </a:endParaRPr>
          </a:p>
        </p:txBody>
      </p:sp>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9350" y="4429033"/>
            <a:ext cx="1917469" cy="1327823"/>
          </a:xfrm>
          <a:prstGeom prst="rect">
            <a:avLst/>
          </a:prstGeom>
          <a:noFill/>
        </p:spPr>
      </p:pic>
    </p:spTree>
    <p:extLst>
      <p:ext uri="{BB962C8B-B14F-4D97-AF65-F5344CB8AC3E}">
        <p14:creationId xmlns:p14="http://schemas.microsoft.com/office/powerpoint/2010/main" val="3265849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38e0401060_0_1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50"/>
              <a:buFont typeface="Calibri"/>
              <a:buNone/>
            </a:pPr>
            <a:r>
              <a:rPr lang="fr-FR"/>
              <a:t/>
            </a:r>
            <a:br>
              <a:rPr lang="fr-FR"/>
            </a:br>
            <a:endParaRPr/>
          </a:p>
        </p:txBody>
      </p:sp>
      <p:sp>
        <p:nvSpPr>
          <p:cNvPr id="146" name="Google Shape;146;g138e0401060_0_13"/>
          <p:cNvSpPr txBox="1">
            <a:spLocks noGrp="1"/>
          </p:cNvSpPr>
          <p:nvPr>
            <p:ph type="subTitle" idx="1"/>
          </p:nvPr>
        </p:nvSpPr>
        <p:spPr>
          <a:xfrm>
            <a:off x="838200" y="951979"/>
            <a:ext cx="10925400" cy="54864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400"/>
              <a:buNone/>
            </a:pPr>
            <a:endParaRPr/>
          </a:p>
          <a:p>
            <a:pPr marL="457200" lvl="0" indent="-406400" algn="l" rtl="0">
              <a:lnSpc>
                <a:spcPct val="90000"/>
              </a:lnSpc>
              <a:spcBef>
                <a:spcPts val="1000"/>
              </a:spcBef>
              <a:spcAft>
                <a:spcPts val="0"/>
              </a:spcAft>
              <a:buSzPts val="2400"/>
              <a:buNone/>
            </a:pPr>
            <a:endParaRPr/>
          </a:p>
          <a:p>
            <a:pPr marL="393700" lvl="0" indent="-190500" algn="l" rtl="0">
              <a:lnSpc>
                <a:spcPct val="90000"/>
              </a:lnSpc>
              <a:spcBef>
                <a:spcPts val="1000"/>
              </a:spcBef>
              <a:spcAft>
                <a:spcPts val="0"/>
              </a:spcAft>
              <a:buSzPts val="2400"/>
              <a:buFont typeface="Noto Sans Symbols"/>
              <a:buNone/>
            </a:pPr>
            <a:endParaRPr/>
          </a:p>
        </p:txBody>
      </p:sp>
      <p:graphicFrame>
        <p:nvGraphicFramePr>
          <p:cNvPr id="147" name="Google Shape;147;g138e0401060_0_13"/>
          <p:cNvGraphicFramePr/>
          <p:nvPr/>
        </p:nvGraphicFramePr>
        <p:xfrm>
          <a:off x="0" y="0"/>
          <a:ext cx="12191975" cy="609570"/>
        </p:xfrm>
        <a:graphic>
          <a:graphicData uri="http://schemas.openxmlformats.org/drawingml/2006/table">
            <a:tbl>
              <a:tblPr>
                <a:noFill/>
              </a:tblPr>
              <a:tblGrid>
                <a:gridCol w="1361900"/>
                <a:gridCol w="1686075"/>
                <a:gridCol w="1524000"/>
                <a:gridCol w="1524000"/>
                <a:gridCol w="1524000"/>
                <a:gridCol w="1524000"/>
                <a:gridCol w="1524000"/>
                <a:gridCol w="1524000"/>
              </a:tblGrid>
              <a:tr h="548600">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Présentation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solidFill>
                            <a:schemeClr val="dk1"/>
                          </a:solidFill>
                        </a:rPr>
                        <a:t>Cadre théorique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Conclusion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r>
            </a:tbl>
          </a:graphicData>
        </a:graphic>
      </p:graphicFrame>
      <p:pic>
        <p:nvPicPr>
          <p:cNvPr id="148" name="Google Shape;148;g138e0401060_0_13"/>
          <p:cNvPicPr preferRelativeResize="0"/>
          <p:nvPr/>
        </p:nvPicPr>
        <p:blipFill rotWithShape="1">
          <a:blip r:embed="rId3">
            <a:alphaModFix amt="5000"/>
          </a:blip>
          <a:srcRect/>
          <a:stretch/>
        </p:blipFill>
        <p:spPr>
          <a:xfrm>
            <a:off x="1" y="0"/>
            <a:ext cx="12191999" cy="6858000"/>
          </a:xfrm>
          <a:prstGeom prst="rect">
            <a:avLst/>
          </a:prstGeom>
          <a:noFill/>
          <a:ln>
            <a:noFill/>
          </a:ln>
        </p:spPr>
      </p:pic>
      <p:pic>
        <p:nvPicPr>
          <p:cNvPr id="149" name="Google Shape;149;g138e0401060_0_13"/>
          <p:cNvPicPr preferRelativeResize="0"/>
          <p:nvPr/>
        </p:nvPicPr>
        <p:blipFill rotWithShape="1">
          <a:blip r:embed="rId4">
            <a:alphaModFix/>
          </a:blip>
          <a:srcRect/>
          <a:stretch/>
        </p:blipFill>
        <p:spPr>
          <a:xfrm>
            <a:off x="838200" y="1334359"/>
            <a:ext cx="10925400" cy="4721639"/>
          </a:xfrm>
          <a:prstGeom prst="rect">
            <a:avLst/>
          </a:prstGeom>
          <a:noFill/>
          <a:ln>
            <a:noFill/>
          </a:ln>
        </p:spPr>
      </p:pic>
      <p:pic>
        <p:nvPicPr>
          <p:cNvPr id="150" name="Google Shape;150;g138e0401060_0_13"/>
          <p:cNvPicPr preferRelativeResize="0"/>
          <p:nvPr/>
        </p:nvPicPr>
        <p:blipFill rotWithShape="1">
          <a:blip r:embed="rId5">
            <a:alphaModFix/>
          </a:blip>
          <a:srcRect/>
          <a:stretch/>
        </p:blipFill>
        <p:spPr>
          <a:xfrm>
            <a:off x="213718" y="1122363"/>
            <a:ext cx="11764537" cy="5354541"/>
          </a:xfrm>
          <a:prstGeom prst="rect">
            <a:avLst/>
          </a:prstGeom>
          <a:noFill/>
          <a:ln>
            <a:noFill/>
          </a:ln>
        </p:spPr>
      </p:pic>
    </p:spTree>
    <p:extLst>
      <p:ext uri="{BB962C8B-B14F-4D97-AF65-F5344CB8AC3E}">
        <p14:creationId xmlns:p14="http://schemas.microsoft.com/office/powerpoint/2010/main" val="11777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50"/>
              <a:buFont typeface="Calibri"/>
              <a:buNone/>
            </a:pPr>
            <a:r>
              <a:rPr lang="fr-FR"/>
              <a:t/>
            </a:r>
            <a:br>
              <a:rPr lang="fr-FR"/>
            </a:br>
            <a:endParaRPr/>
          </a:p>
        </p:txBody>
      </p:sp>
      <p:sp>
        <p:nvSpPr>
          <p:cNvPr id="156" name="Google Shape;156;p22"/>
          <p:cNvSpPr txBox="1">
            <a:spLocks noGrp="1"/>
          </p:cNvSpPr>
          <p:nvPr>
            <p:ph type="subTitle" idx="1"/>
          </p:nvPr>
        </p:nvSpPr>
        <p:spPr>
          <a:xfrm>
            <a:off x="838200" y="951979"/>
            <a:ext cx="10925432" cy="82293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400"/>
              <a:buNone/>
            </a:pPr>
            <a:r>
              <a:rPr lang="fr-FR"/>
              <a:t>Tableur Excel® compilant l’intégralité des feuilles d’audit collectées :</a:t>
            </a:r>
            <a:endParaRPr/>
          </a:p>
        </p:txBody>
      </p:sp>
      <p:graphicFrame>
        <p:nvGraphicFramePr>
          <p:cNvPr id="157" name="Google Shape;157;p22"/>
          <p:cNvGraphicFramePr/>
          <p:nvPr/>
        </p:nvGraphicFramePr>
        <p:xfrm>
          <a:off x="0" y="0"/>
          <a:ext cx="12191975" cy="609570"/>
        </p:xfrm>
        <a:graphic>
          <a:graphicData uri="http://schemas.openxmlformats.org/drawingml/2006/table">
            <a:tbl>
              <a:tblPr>
                <a:noFill/>
              </a:tblPr>
              <a:tblGrid>
                <a:gridCol w="1361900"/>
                <a:gridCol w="1686075"/>
                <a:gridCol w="1524000"/>
                <a:gridCol w="1524000"/>
                <a:gridCol w="1524000"/>
                <a:gridCol w="1524000"/>
                <a:gridCol w="1524000"/>
                <a:gridCol w="1524000"/>
              </a:tblGrid>
              <a:tr h="548600">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Présentation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solidFill>
                            <a:schemeClr val="dk1"/>
                          </a:solidFill>
                        </a:rPr>
                        <a:t>Cadre théorique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Conclusion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r>
            </a:tbl>
          </a:graphicData>
        </a:graphic>
      </p:graphicFrame>
      <p:pic>
        <p:nvPicPr>
          <p:cNvPr id="161" name="Google Shape;161;p22"/>
          <p:cNvPicPr preferRelativeResize="0"/>
          <p:nvPr/>
        </p:nvPicPr>
        <p:blipFill rotWithShape="1">
          <a:blip r:embed="rId3">
            <a:alphaModFix/>
          </a:blip>
          <a:srcRect/>
          <a:stretch/>
        </p:blipFill>
        <p:spPr>
          <a:xfrm>
            <a:off x="674116" y="1122363"/>
            <a:ext cx="10843741" cy="5654120"/>
          </a:xfrm>
          <a:prstGeom prst="rect">
            <a:avLst/>
          </a:prstGeom>
          <a:noFill/>
          <a:ln>
            <a:noFill/>
          </a:ln>
        </p:spPr>
      </p:pic>
      <p:pic>
        <p:nvPicPr>
          <p:cNvPr id="162" name="Google Shape;162;p22"/>
          <p:cNvPicPr preferRelativeResize="0"/>
          <p:nvPr/>
        </p:nvPicPr>
        <p:blipFill rotWithShape="1">
          <a:blip r:embed="rId4">
            <a:alphaModFix amt="5000"/>
          </a:blip>
          <a:srcRect/>
          <a:stretch/>
        </p:blipFill>
        <p:spPr>
          <a:xfrm>
            <a:off x="7818832" y="-6225110"/>
            <a:ext cx="12191999" cy="6858000"/>
          </a:xfrm>
          <a:prstGeom prst="rect">
            <a:avLst/>
          </a:prstGeom>
          <a:noFill/>
          <a:ln>
            <a:noFill/>
          </a:ln>
        </p:spPr>
      </p:pic>
    </p:spTree>
    <p:extLst>
      <p:ext uri="{BB962C8B-B14F-4D97-AF65-F5344CB8AC3E}">
        <p14:creationId xmlns:p14="http://schemas.microsoft.com/office/powerpoint/2010/main" val="398529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500"/>
                                        <p:tgtEl>
                                          <p:spTgt spid="161"/>
                                        </p:tgtEl>
                                        <p:attrNameLst>
                                          <p:attrName>ppt_w</p:attrName>
                                        </p:attrNameLst>
                                      </p:cBhvr>
                                      <p:tavLst>
                                        <p:tav tm="0">
                                          <p:val>
                                            <p:strVal val="0"/>
                                          </p:val>
                                        </p:tav>
                                        <p:tav tm="100000">
                                          <p:val>
                                            <p:strVal val="#ppt_w"/>
                                          </p:val>
                                        </p:tav>
                                      </p:tavLst>
                                    </p:anim>
                                    <p:anim calcmode="lin" valueType="num">
                                      <p:cBhvr additive="base">
                                        <p:cTn id="8" dur="500"/>
                                        <p:tgtEl>
                                          <p:spTgt spid="16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838200" y="867758"/>
            <a:ext cx="10515600" cy="12756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9985"/>
              <a:buFont typeface="Calibri"/>
              <a:buNone/>
            </a:pPr>
            <a:r>
              <a:rPr lang="fr-FR"/>
              <a:t/>
            </a:r>
            <a:br>
              <a:rPr lang="fr-FR"/>
            </a:br>
            <a:r>
              <a:rPr lang="fr-FR">
                <a:solidFill>
                  <a:srgbClr val="1F3864"/>
                </a:solidFill>
              </a:rPr>
              <a:t>Retour de l’enquête</a:t>
            </a:r>
            <a:endParaRPr>
              <a:solidFill>
                <a:srgbClr val="1F3864"/>
              </a:solidFill>
            </a:endParaRPr>
          </a:p>
        </p:txBody>
      </p:sp>
      <p:graphicFrame>
        <p:nvGraphicFramePr>
          <p:cNvPr id="168" name="Google Shape;168;p24"/>
          <p:cNvGraphicFramePr/>
          <p:nvPr/>
        </p:nvGraphicFramePr>
        <p:xfrm>
          <a:off x="0" y="0"/>
          <a:ext cx="12192000" cy="609570"/>
        </p:xfrm>
        <a:graphic>
          <a:graphicData uri="http://schemas.openxmlformats.org/drawingml/2006/table">
            <a:tbl>
              <a:tblPr>
                <a:noFill/>
              </a:tblPr>
              <a:tblGrid>
                <a:gridCol w="1361925"/>
                <a:gridCol w="1686075"/>
                <a:gridCol w="1524000"/>
                <a:gridCol w="1524000"/>
                <a:gridCol w="1524000"/>
                <a:gridCol w="1524000"/>
                <a:gridCol w="1524000"/>
                <a:gridCol w="1524000"/>
              </a:tblGrid>
              <a:tr h="548600">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Présentation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solidFill>
                            <a:schemeClr val="dk1"/>
                          </a:solidFill>
                        </a:rPr>
                        <a:t>Cadre théorique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Conclusion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r>
            </a:tbl>
          </a:graphicData>
        </a:graphic>
      </p:graphicFrame>
      <p:pic>
        <p:nvPicPr>
          <p:cNvPr id="169" name="Google Shape;169;p24"/>
          <p:cNvPicPr preferRelativeResize="0"/>
          <p:nvPr/>
        </p:nvPicPr>
        <p:blipFill rotWithShape="1">
          <a:blip r:embed="rId3">
            <a:alphaModFix amt="5000"/>
          </a:blip>
          <a:srcRect/>
          <a:stretch/>
        </p:blipFill>
        <p:spPr>
          <a:xfrm>
            <a:off x="1" y="398207"/>
            <a:ext cx="12191999" cy="6858000"/>
          </a:xfrm>
          <a:prstGeom prst="rect">
            <a:avLst/>
          </a:prstGeom>
          <a:noFill/>
          <a:ln>
            <a:noFill/>
          </a:ln>
        </p:spPr>
      </p:pic>
      <p:sp>
        <p:nvSpPr>
          <p:cNvPr id="170" name="Google Shape;17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sz="2000">
                <a:solidFill>
                  <a:schemeClr val="dk1"/>
                </a:solidFill>
              </a:rPr>
              <a:t>12</a:t>
            </a:fld>
            <a:endParaRPr sz="2000">
              <a:solidFill>
                <a:schemeClr val="dk1"/>
              </a:solidFill>
            </a:endParaRPr>
          </a:p>
        </p:txBody>
      </p:sp>
      <p:grpSp>
        <p:nvGrpSpPr>
          <p:cNvPr id="171" name="Google Shape;171;p24"/>
          <p:cNvGrpSpPr/>
          <p:nvPr/>
        </p:nvGrpSpPr>
        <p:grpSpPr>
          <a:xfrm>
            <a:off x="1115122" y="2376178"/>
            <a:ext cx="9222059" cy="3323879"/>
            <a:chOff x="0" y="34422"/>
            <a:chExt cx="9222059" cy="3323879"/>
          </a:xfrm>
        </p:grpSpPr>
        <p:sp>
          <p:nvSpPr>
            <p:cNvPr id="172" name="Google Shape;172;p24"/>
            <p:cNvSpPr/>
            <p:nvPr/>
          </p:nvSpPr>
          <p:spPr>
            <a:xfrm>
              <a:off x="0" y="447702"/>
              <a:ext cx="9222059" cy="2910599"/>
            </a:xfrm>
            <a:prstGeom prst="rect">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txBox="1"/>
            <p:nvPr/>
          </p:nvSpPr>
          <p:spPr>
            <a:xfrm>
              <a:off x="0" y="447702"/>
              <a:ext cx="9222059" cy="2910599"/>
            </a:xfrm>
            <a:prstGeom prst="rect">
              <a:avLst/>
            </a:prstGeom>
            <a:noFill/>
            <a:ln>
              <a:noFill/>
            </a:ln>
          </p:spPr>
          <p:txBody>
            <a:bodyPr spcFirstLastPara="1" wrap="square" lIns="715725" tIns="583175" rIns="715725" bIns="199125" anchor="t" anchorCtr="0">
              <a:noAutofit/>
            </a:bodyPr>
            <a:lstStyle/>
            <a:p>
              <a:pPr marL="285750" marR="0" lvl="1" indent="-285750" algn="l" rtl="0">
                <a:lnSpc>
                  <a:spcPct val="90000"/>
                </a:lnSpc>
                <a:spcBef>
                  <a:spcPts val="0"/>
                </a:spcBef>
                <a:spcAft>
                  <a:spcPts val="0"/>
                </a:spcAft>
                <a:buClr>
                  <a:srgbClr val="000000"/>
                </a:buClr>
                <a:buSzPts val="2800"/>
                <a:buFont typeface="Arial"/>
                <a:buChar char="•"/>
              </a:pPr>
              <a:r>
                <a:rPr lang="fr-FR" sz="2800" b="0" i="0" u="none" strike="noStrike" cap="none">
                  <a:solidFill>
                    <a:srgbClr val="000000"/>
                  </a:solidFill>
                  <a:latin typeface="Arial"/>
                  <a:ea typeface="Arial"/>
                  <a:cs typeface="Arial"/>
                  <a:sym typeface="Arial"/>
                </a:rPr>
                <a:t>Âge médian à 61,5 ans</a:t>
              </a:r>
              <a:endParaRPr sz="2800" b="0" i="0" u="none" strike="noStrike" cap="none">
                <a:solidFill>
                  <a:srgbClr val="000000"/>
                </a:solidFill>
                <a:latin typeface="Arial"/>
                <a:ea typeface="Arial"/>
                <a:cs typeface="Arial"/>
                <a:sym typeface="Arial"/>
              </a:endParaRPr>
            </a:p>
            <a:p>
              <a:pPr marL="285750" marR="0" lvl="1" indent="-285750" algn="l" rtl="0">
                <a:lnSpc>
                  <a:spcPct val="90000"/>
                </a:lnSpc>
                <a:spcBef>
                  <a:spcPts val="420"/>
                </a:spcBef>
                <a:spcAft>
                  <a:spcPts val="0"/>
                </a:spcAft>
                <a:buClr>
                  <a:srgbClr val="000000"/>
                </a:buClr>
                <a:buSzPts val="2800"/>
                <a:buFont typeface="Arial"/>
                <a:buChar char="•"/>
              </a:pPr>
              <a:r>
                <a:rPr lang="fr-FR" sz="2800" b="0" i="0" u="none" strike="noStrike" cap="none">
                  <a:solidFill>
                    <a:srgbClr val="000000"/>
                  </a:solidFill>
                  <a:latin typeface="Arial"/>
                  <a:ea typeface="Arial"/>
                  <a:cs typeface="Arial"/>
                  <a:sym typeface="Arial"/>
                </a:rPr>
                <a:t>Critère du sexe non étudié</a:t>
              </a:r>
              <a:endParaRPr sz="2800" b="0" i="0" u="none" strike="noStrike" cap="none">
                <a:solidFill>
                  <a:srgbClr val="000000"/>
                </a:solidFill>
                <a:latin typeface="Arial"/>
                <a:ea typeface="Arial"/>
                <a:cs typeface="Arial"/>
                <a:sym typeface="Arial"/>
              </a:endParaRPr>
            </a:p>
            <a:p>
              <a:pPr marL="285750" marR="0" lvl="1" indent="-285750" algn="l" rtl="0">
                <a:lnSpc>
                  <a:spcPct val="90000"/>
                </a:lnSpc>
                <a:spcBef>
                  <a:spcPts val="420"/>
                </a:spcBef>
                <a:spcAft>
                  <a:spcPts val="0"/>
                </a:spcAft>
                <a:buClr>
                  <a:srgbClr val="000000"/>
                </a:buClr>
                <a:buSzPts val="2800"/>
                <a:buFont typeface="Arial"/>
                <a:buChar char="•"/>
              </a:pPr>
              <a:r>
                <a:rPr lang="fr-FR" sz="2800" b="0" i="0" u="none" strike="noStrike" cap="none">
                  <a:solidFill>
                    <a:srgbClr val="000000"/>
                  </a:solidFill>
                  <a:latin typeface="Arial"/>
                  <a:ea typeface="Arial"/>
                  <a:cs typeface="Arial"/>
                  <a:sym typeface="Arial"/>
                </a:rPr>
                <a:t>Poids moyen de 72,1 kg </a:t>
              </a:r>
              <a:endParaRPr sz="2800" b="0" i="0" u="none" strike="noStrike" cap="none">
                <a:solidFill>
                  <a:srgbClr val="000000"/>
                </a:solidFill>
                <a:latin typeface="Arial"/>
                <a:ea typeface="Arial"/>
                <a:cs typeface="Arial"/>
                <a:sym typeface="Arial"/>
              </a:endParaRPr>
            </a:p>
            <a:p>
              <a:pPr marL="285750" marR="0" lvl="1" indent="-285750" algn="l" rtl="0">
                <a:lnSpc>
                  <a:spcPct val="90000"/>
                </a:lnSpc>
                <a:spcBef>
                  <a:spcPts val="420"/>
                </a:spcBef>
                <a:spcAft>
                  <a:spcPts val="0"/>
                </a:spcAft>
                <a:buClr>
                  <a:srgbClr val="000000"/>
                </a:buClr>
                <a:buSzPts val="2800"/>
                <a:buFont typeface="Arial"/>
                <a:buChar char="•"/>
              </a:pPr>
              <a:r>
                <a:rPr lang="fr-FR" sz="2800" b="0" i="0" u="none" strike="noStrike" cap="none">
                  <a:solidFill>
                    <a:srgbClr val="000000"/>
                  </a:solidFill>
                  <a:latin typeface="Arial"/>
                  <a:ea typeface="Arial"/>
                  <a:cs typeface="Arial"/>
                  <a:sym typeface="Arial"/>
                </a:rPr>
                <a:t>8,9 % IMC &gt; à 35 kg/m²</a:t>
              </a:r>
              <a:endParaRPr sz="2800" b="0" i="0" u="none" strike="noStrike" cap="none">
                <a:solidFill>
                  <a:srgbClr val="000000"/>
                </a:solidFill>
                <a:latin typeface="Arial"/>
                <a:ea typeface="Arial"/>
                <a:cs typeface="Arial"/>
                <a:sym typeface="Arial"/>
              </a:endParaRPr>
            </a:p>
            <a:p>
              <a:pPr marL="285750" marR="0" lvl="1" indent="-285750" algn="l" rtl="0">
                <a:lnSpc>
                  <a:spcPct val="90000"/>
                </a:lnSpc>
                <a:spcBef>
                  <a:spcPts val="420"/>
                </a:spcBef>
                <a:spcAft>
                  <a:spcPts val="0"/>
                </a:spcAft>
                <a:buClr>
                  <a:srgbClr val="000000"/>
                </a:buClr>
                <a:buSzPts val="2800"/>
                <a:buFont typeface="Arial"/>
                <a:buChar char="•"/>
              </a:pPr>
              <a:r>
                <a:rPr lang="fr-FR" sz="2800" b="0" i="0" u="none" strike="noStrike" cap="none">
                  <a:solidFill>
                    <a:srgbClr val="000000"/>
                  </a:solidFill>
                  <a:latin typeface="Arial"/>
                  <a:ea typeface="Arial"/>
                  <a:cs typeface="Arial"/>
                  <a:sym typeface="Arial"/>
                </a:rPr>
                <a:t>6% de terrain allergique</a:t>
              </a:r>
              <a:endParaRPr sz="2800" b="0" i="0" u="none" strike="noStrike" cap="none">
                <a:solidFill>
                  <a:srgbClr val="000000"/>
                </a:solidFill>
                <a:latin typeface="Arial"/>
                <a:ea typeface="Arial"/>
                <a:cs typeface="Arial"/>
                <a:sym typeface="Arial"/>
              </a:endParaRPr>
            </a:p>
          </p:txBody>
        </p:sp>
        <p:sp>
          <p:nvSpPr>
            <p:cNvPr id="174" name="Google Shape;174;p24"/>
            <p:cNvSpPr/>
            <p:nvPr/>
          </p:nvSpPr>
          <p:spPr>
            <a:xfrm>
              <a:off x="461102" y="34422"/>
              <a:ext cx="6455441" cy="82656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txBox="1"/>
            <p:nvPr/>
          </p:nvSpPr>
          <p:spPr>
            <a:xfrm>
              <a:off x="501451" y="74771"/>
              <a:ext cx="6374743" cy="745862"/>
            </a:xfrm>
            <a:prstGeom prst="rect">
              <a:avLst/>
            </a:prstGeom>
            <a:noFill/>
            <a:ln>
              <a:noFill/>
            </a:ln>
          </p:spPr>
          <p:txBody>
            <a:bodyPr spcFirstLastPara="1" wrap="square" lIns="244000" tIns="0" rIns="244000" bIns="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fr-FR" sz="2800" b="1" i="0" u="none" strike="noStrike" cap="none">
                  <a:solidFill>
                    <a:schemeClr val="lt1"/>
                  </a:solidFill>
                  <a:latin typeface="Arial"/>
                  <a:ea typeface="Arial"/>
                  <a:cs typeface="Arial"/>
                  <a:sym typeface="Arial"/>
                </a:rPr>
                <a:t>La population</a:t>
              </a:r>
              <a:endParaRPr sz="28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158577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2f69d7d7a1_0_14"/>
          <p:cNvSpPr txBox="1">
            <a:spLocks noGrp="1"/>
          </p:cNvSpPr>
          <p:nvPr>
            <p:ph type="title"/>
          </p:nvPr>
        </p:nvSpPr>
        <p:spPr>
          <a:xfrm>
            <a:off x="838200" y="867758"/>
            <a:ext cx="10515600" cy="12756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9985"/>
              <a:buFont typeface="Calibri"/>
              <a:buNone/>
            </a:pPr>
            <a:r>
              <a:rPr lang="fr-FR"/>
              <a:t/>
            </a:r>
            <a:br>
              <a:rPr lang="fr-FR"/>
            </a:br>
            <a:r>
              <a:rPr lang="fr-FR">
                <a:solidFill>
                  <a:srgbClr val="1F3864"/>
                </a:solidFill>
              </a:rPr>
              <a:t>Retour de l’enquête</a:t>
            </a:r>
            <a:endParaRPr>
              <a:solidFill>
                <a:srgbClr val="1F3864"/>
              </a:solidFill>
            </a:endParaRPr>
          </a:p>
        </p:txBody>
      </p:sp>
      <p:pic>
        <p:nvPicPr>
          <p:cNvPr id="181" name="Google Shape;181;g12f69d7d7a1_0_14"/>
          <p:cNvPicPr preferRelativeResize="0"/>
          <p:nvPr/>
        </p:nvPicPr>
        <p:blipFill rotWithShape="1">
          <a:blip r:embed="rId3">
            <a:alphaModFix amt="5000"/>
          </a:blip>
          <a:srcRect/>
          <a:stretch/>
        </p:blipFill>
        <p:spPr>
          <a:xfrm>
            <a:off x="1" y="0"/>
            <a:ext cx="12191999" cy="6858000"/>
          </a:xfrm>
          <a:prstGeom prst="rect">
            <a:avLst/>
          </a:prstGeom>
          <a:noFill/>
          <a:ln>
            <a:noFill/>
          </a:ln>
        </p:spPr>
      </p:pic>
      <p:sp>
        <p:nvSpPr>
          <p:cNvPr id="182" name="Google Shape;182;g12f69d7d7a1_0_14"/>
          <p:cNvSpPr txBox="1">
            <a:spLocks noGrp="1"/>
          </p:cNvSpPr>
          <p:nvPr>
            <p:ph type="body" idx="1"/>
          </p:nvPr>
        </p:nvSpPr>
        <p:spPr>
          <a:xfrm>
            <a:off x="394010" y="2861037"/>
            <a:ext cx="10515600" cy="376406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fr-FR" sz="2400" b="1"/>
              <a:t> </a:t>
            </a:r>
            <a:r>
              <a:rPr lang="fr-FR" sz="3600" b="1"/>
              <a:t>14 spécialités auditées</a:t>
            </a:r>
            <a:endParaRPr/>
          </a:p>
          <a:p>
            <a:pPr marL="114300" lvl="0" indent="0" algn="l" rtl="0">
              <a:lnSpc>
                <a:spcPct val="90000"/>
              </a:lnSpc>
              <a:spcBef>
                <a:spcPts val="1000"/>
              </a:spcBef>
              <a:spcAft>
                <a:spcPts val="0"/>
              </a:spcAft>
              <a:buSzPts val="1800"/>
              <a:buNone/>
            </a:pPr>
            <a:endParaRPr sz="2400" b="1"/>
          </a:p>
          <a:p>
            <a:pPr marL="457200" lvl="0" indent="-342900" algn="l" rtl="0">
              <a:lnSpc>
                <a:spcPct val="90000"/>
              </a:lnSpc>
              <a:spcBef>
                <a:spcPts val="1000"/>
              </a:spcBef>
              <a:spcAft>
                <a:spcPts val="0"/>
              </a:spcAft>
              <a:buClr>
                <a:schemeClr val="dk1"/>
              </a:buClr>
              <a:buSzPts val="1800"/>
              <a:buFont typeface="Noto Sans Symbols"/>
              <a:buChar char="❖"/>
            </a:pPr>
            <a:r>
              <a:rPr lang="fr-FR" sz="3200"/>
              <a:t>54%  de l’objectif initial atteint</a:t>
            </a:r>
            <a:endParaRPr/>
          </a:p>
          <a:p>
            <a:pPr marL="457200" lvl="0" indent="-342900" algn="l" rtl="0">
              <a:lnSpc>
                <a:spcPct val="90000"/>
              </a:lnSpc>
              <a:spcBef>
                <a:spcPts val="1000"/>
              </a:spcBef>
              <a:spcAft>
                <a:spcPts val="0"/>
              </a:spcAft>
              <a:buSzPts val="1800"/>
              <a:buFont typeface="Noto Sans Symbols"/>
              <a:buChar char="❖"/>
            </a:pPr>
            <a:r>
              <a:rPr lang="fr-FR" sz="3200">
                <a:solidFill>
                  <a:srgbClr val="000000"/>
                </a:solidFill>
                <a:latin typeface="Calibri"/>
                <a:ea typeface="Calibri"/>
                <a:cs typeface="Calibri"/>
                <a:sym typeface="Calibri"/>
              </a:rPr>
              <a:t>1 feuille d’audit sur 2 a nécessité une correction</a:t>
            </a:r>
            <a:endParaRPr sz="3200"/>
          </a:p>
          <a:p>
            <a:pPr marL="457200" lvl="0" indent="-228600" algn="l" rtl="0">
              <a:lnSpc>
                <a:spcPct val="90000"/>
              </a:lnSpc>
              <a:spcBef>
                <a:spcPts val="1000"/>
              </a:spcBef>
              <a:spcAft>
                <a:spcPts val="0"/>
              </a:spcAft>
              <a:buClr>
                <a:schemeClr val="dk1"/>
              </a:buClr>
              <a:buSzPts val="1800"/>
              <a:buNone/>
            </a:pPr>
            <a:endParaRPr sz="1400"/>
          </a:p>
        </p:txBody>
      </p:sp>
      <p:graphicFrame>
        <p:nvGraphicFramePr>
          <p:cNvPr id="183" name="Google Shape;183;g12f69d7d7a1_0_14"/>
          <p:cNvGraphicFramePr/>
          <p:nvPr/>
        </p:nvGraphicFramePr>
        <p:xfrm>
          <a:off x="0" y="0"/>
          <a:ext cx="12192000" cy="609570"/>
        </p:xfrm>
        <a:graphic>
          <a:graphicData uri="http://schemas.openxmlformats.org/drawingml/2006/table">
            <a:tbl>
              <a:tblPr>
                <a:noFill/>
              </a:tblPr>
              <a:tblGrid>
                <a:gridCol w="1361925"/>
                <a:gridCol w="1686075"/>
                <a:gridCol w="1524000"/>
                <a:gridCol w="1524000"/>
                <a:gridCol w="1524000"/>
                <a:gridCol w="1524000"/>
                <a:gridCol w="1524000"/>
                <a:gridCol w="1524000"/>
              </a:tblGrid>
              <a:tr h="548600">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Présentation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solidFill>
                            <a:schemeClr val="dk1"/>
                          </a:solidFill>
                        </a:rPr>
                        <a:t>Cadre théorique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Conclusion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r>
            </a:tbl>
          </a:graphicData>
        </a:graphic>
      </p:graphicFrame>
      <p:sp>
        <p:nvSpPr>
          <p:cNvPr id="184" name="Google Shape;184;g12f69d7d7a1_0_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sz="2000">
                <a:solidFill>
                  <a:schemeClr val="dk1"/>
                </a:solidFill>
              </a:rPr>
              <a:t>13</a:t>
            </a:fld>
            <a:endParaRPr sz="2000">
              <a:solidFill>
                <a:schemeClr val="dk1"/>
              </a:solidFill>
            </a:endParaRPr>
          </a:p>
        </p:txBody>
      </p:sp>
      <p:pic>
        <p:nvPicPr>
          <p:cNvPr id="185" name="Google Shape;185;g12f69d7d7a1_0_14"/>
          <p:cNvPicPr preferRelativeResize="0"/>
          <p:nvPr/>
        </p:nvPicPr>
        <p:blipFill rotWithShape="1">
          <a:blip r:embed="rId4">
            <a:alphaModFix/>
          </a:blip>
          <a:srcRect/>
          <a:stretch/>
        </p:blipFill>
        <p:spPr>
          <a:xfrm>
            <a:off x="6096000" y="1006411"/>
            <a:ext cx="5701990" cy="3401584"/>
          </a:xfrm>
          <a:prstGeom prst="rect">
            <a:avLst/>
          </a:prstGeom>
          <a:noFill/>
          <a:ln>
            <a:noFill/>
          </a:ln>
        </p:spPr>
      </p:pic>
    </p:spTree>
    <p:extLst>
      <p:ext uri="{BB962C8B-B14F-4D97-AF65-F5344CB8AC3E}">
        <p14:creationId xmlns:p14="http://schemas.microsoft.com/office/powerpoint/2010/main" val="15658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20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0"/>
          <p:cNvSpPr txBox="1">
            <a:spLocks noGrp="1"/>
          </p:cNvSpPr>
          <p:nvPr>
            <p:ph type="title"/>
          </p:nvPr>
        </p:nvSpPr>
        <p:spPr>
          <a:xfrm>
            <a:off x="838200" y="908513"/>
            <a:ext cx="10515600" cy="91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9985"/>
              <a:buFont typeface="Calibri"/>
              <a:buNone/>
            </a:pPr>
            <a:r>
              <a:rPr lang="fr-FR"/>
              <a:t/>
            </a:r>
            <a:br>
              <a:rPr lang="fr-FR"/>
            </a:br>
            <a:endParaRPr/>
          </a:p>
        </p:txBody>
      </p:sp>
      <p:graphicFrame>
        <p:nvGraphicFramePr>
          <p:cNvPr id="191" name="Google Shape;191;p20"/>
          <p:cNvGraphicFramePr/>
          <p:nvPr/>
        </p:nvGraphicFramePr>
        <p:xfrm>
          <a:off x="0" y="0"/>
          <a:ext cx="12192000" cy="609570"/>
        </p:xfrm>
        <a:graphic>
          <a:graphicData uri="http://schemas.openxmlformats.org/drawingml/2006/table">
            <a:tbl>
              <a:tblPr>
                <a:noFill/>
              </a:tblPr>
              <a:tblGrid>
                <a:gridCol w="1361925"/>
                <a:gridCol w="1686075"/>
                <a:gridCol w="1524000"/>
                <a:gridCol w="1524000"/>
                <a:gridCol w="1524000"/>
                <a:gridCol w="1524000"/>
                <a:gridCol w="1524000"/>
                <a:gridCol w="1524000"/>
              </a:tblGrid>
              <a:tr h="548600">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Présentation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solidFill>
                            <a:schemeClr val="dk1"/>
                          </a:solidFill>
                        </a:rPr>
                        <a:t>Cadre théorique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Conclusion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r>
            </a:tbl>
          </a:graphicData>
        </a:graphic>
      </p:graphicFrame>
      <p:graphicFrame>
        <p:nvGraphicFramePr>
          <p:cNvPr id="192" name="Google Shape;192;p20"/>
          <p:cNvGraphicFramePr/>
          <p:nvPr/>
        </p:nvGraphicFramePr>
        <p:xfrm>
          <a:off x="1565836" y="908513"/>
          <a:ext cx="4114800" cy="28269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3" name="Google Shape;193;p20"/>
          <p:cNvGraphicFramePr/>
          <p:nvPr/>
        </p:nvGraphicFramePr>
        <p:xfrm>
          <a:off x="6408272" y="901100"/>
          <a:ext cx="3762046" cy="2816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4" name="Google Shape;194;p20"/>
          <p:cNvGraphicFramePr/>
          <p:nvPr/>
        </p:nvGraphicFramePr>
        <p:xfrm>
          <a:off x="4479726" y="3894524"/>
          <a:ext cx="3585301" cy="24790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Google Shape;195;p20"/>
          <p:cNvGraphicFramePr/>
          <p:nvPr/>
        </p:nvGraphicFramePr>
        <p:xfrm>
          <a:off x="8249264" y="3877254"/>
          <a:ext cx="3842108" cy="24790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6" name="Google Shape;196;p20"/>
          <p:cNvGraphicFramePr/>
          <p:nvPr/>
        </p:nvGraphicFramePr>
        <p:xfrm>
          <a:off x="100626" y="3877255"/>
          <a:ext cx="4114799" cy="2496364"/>
        </p:xfrm>
        <a:graphic>
          <a:graphicData uri="http://schemas.openxmlformats.org/drawingml/2006/chart">
            <c:chart xmlns:c="http://schemas.openxmlformats.org/drawingml/2006/chart" xmlns:r="http://schemas.openxmlformats.org/officeDocument/2006/relationships" r:id="rId7"/>
          </a:graphicData>
        </a:graphic>
      </p:graphicFrame>
      <p:sp>
        <p:nvSpPr>
          <p:cNvPr id="197" name="Google Shape;19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sz="2000">
                <a:solidFill>
                  <a:schemeClr val="dk1"/>
                </a:solidFill>
              </a:rPr>
              <a:t>14</a:t>
            </a:fld>
            <a:endParaRPr sz="2000">
              <a:solidFill>
                <a:schemeClr val="dk1"/>
              </a:solidFill>
            </a:endParaRPr>
          </a:p>
        </p:txBody>
      </p:sp>
      <p:pic>
        <p:nvPicPr>
          <p:cNvPr id="198" name="Google Shape;198;p20"/>
          <p:cNvPicPr preferRelativeResize="0"/>
          <p:nvPr/>
        </p:nvPicPr>
        <p:blipFill rotWithShape="1">
          <a:blip r:embed="rId8">
            <a:alphaModFix amt="5000"/>
          </a:blip>
          <a:srcRect/>
          <a:stretch/>
        </p:blipFill>
        <p:spPr>
          <a:xfrm>
            <a:off x="1" y="0"/>
            <a:ext cx="12191999" cy="6858000"/>
          </a:xfrm>
          <a:prstGeom prst="rect">
            <a:avLst/>
          </a:prstGeom>
          <a:noFill/>
          <a:ln>
            <a:noFill/>
          </a:ln>
        </p:spPr>
      </p:pic>
    </p:spTree>
    <p:extLst>
      <p:ext uri="{BB962C8B-B14F-4D97-AF65-F5344CB8AC3E}">
        <p14:creationId xmlns:p14="http://schemas.microsoft.com/office/powerpoint/2010/main" val="205997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par>
                                <p:cTn id="8" presetID="10" presetClass="entr" presetSubtype="0" fill="hold"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500"/>
                                        <p:tgtEl>
                                          <p:spTgt spid="1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6"/>
                                        </p:tgtEl>
                                        <p:attrNameLst>
                                          <p:attrName>style.visibility</p:attrName>
                                        </p:attrNameLst>
                                      </p:cBhvr>
                                      <p:to>
                                        <p:strVal val="visible"/>
                                      </p:to>
                                    </p:set>
                                    <p:animEffect transition="in" filter="fade">
                                      <p:cBhvr>
                                        <p:cTn id="15" dur="500"/>
                                        <p:tgtEl>
                                          <p:spTgt spid="196"/>
                                        </p:tgtEl>
                                      </p:cBhvr>
                                    </p:animEffect>
                                  </p:childTnLst>
                                </p:cTn>
                              </p:par>
                              <p:par>
                                <p:cTn id="16" presetID="10" presetClass="entr" presetSubtype="0" fill="hold" nodeType="withEffect">
                                  <p:stCondLst>
                                    <p:cond delay="0"/>
                                  </p:stCondLst>
                                  <p:childTnLst>
                                    <p:set>
                                      <p:cBhvr>
                                        <p:cTn id="17" dur="1" fill="hold">
                                          <p:stCondLst>
                                            <p:cond delay="0"/>
                                          </p:stCondLst>
                                        </p:cTn>
                                        <p:tgtEl>
                                          <p:spTgt spid="194"/>
                                        </p:tgtEl>
                                        <p:attrNameLst>
                                          <p:attrName>style.visibility</p:attrName>
                                        </p:attrNameLst>
                                      </p:cBhvr>
                                      <p:to>
                                        <p:strVal val="visible"/>
                                      </p:to>
                                    </p:set>
                                    <p:animEffect transition="in" filter="fade">
                                      <p:cBhvr>
                                        <p:cTn id="18" dur="500"/>
                                        <p:tgtEl>
                                          <p:spTgt spid="194"/>
                                        </p:tgtEl>
                                      </p:cBhvr>
                                    </p:animEffect>
                                  </p:childTnLst>
                                </p:cTn>
                              </p:par>
                              <p:par>
                                <p:cTn id="19" presetID="10" presetClass="entr" presetSubtype="0" fill="hold" nodeType="with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fade">
                                      <p:cBhvr>
                                        <p:cTn id="21"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p:nvPr>
        </p:nvSpPr>
        <p:spPr>
          <a:xfrm>
            <a:off x="838200" y="908513"/>
            <a:ext cx="10515600" cy="91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9985"/>
              <a:buFont typeface="Calibri"/>
              <a:buNone/>
            </a:pPr>
            <a:r>
              <a:rPr lang="fr-FR"/>
              <a:t/>
            </a:r>
            <a:br>
              <a:rPr lang="fr-FR"/>
            </a:br>
            <a:endParaRPr/>
          </a:p>
        </p:txBody>
      </p:sp>
      <p:graphicFrame>
        <p:nvGraphicFramePr>
          <p:cNvPr id="204" name="Google Shape;204;p21"/>
          <p:cNvGraphicFramePr/>
          <p:nvPr/>
        </p:nvGraphicFramePr>
        <p:xfrm>
          <a:off x="0" y="0"/>
          <a:ext cx="12192000" cy="609570"/>
        </p:xfrm>
        <a:graphic>
          <a:graphicData uri="http://schemas.openxmlformats.org/drawingml/2006/table">
            <a:tbl>
              <a:tblPr>
                <a:noFill/>
              </a:tblPr>
              <a:tblGrid>
                <a:gridCol w="1361925"/>
                <a:gridCol w="1686075"/>
                <a:gridCol w="1524000"/>
                <a:gridCol w="1524000"/>
                <a:gridCol w="1524000"/>
                <a:gridCol w="1524000"/>
                <a:gridCol w="1524000"/>
                <a:gridCol w="1524000"/>
              </a:tblGrid>
              <a:tr h="548600">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Présentation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solidFill>
                            <a:schemeClr val="dk1"/>
                          </a:solidFill>
                        </a:rPr>
                        <a:t>Cadre théorique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Conclusion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r>
            </a:tbl>
          </a:graphicData>
        </a:graphic>
      </p:graphicFrame>
      <p:graphicFrame>
        <p:nvGraphicFramePr>
          <p:cNvPr id="205" name="Google Shape;205;p21"/>
          <p:cNvGraphicFramePr/>
          <p:nvPr/>
        </p:nvGraphicFramePr>
        <p:xfrm>
          <a:off x="6096000" y="822930"/>
          <a:ext cx="4438800" cy="26357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6" name="Google Shape;206;p21"/>
          <p:cNvGraphicFramePr/>
          <p:nvPr/>
        </p:nvGraphicFramePr>
        <p:xfrm>
          <a:off x="670850" y="3702433"/>
          <a:ext cx="4438800" cy="26357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7" name="Google Shape;207;p21"/>
          <p:cNvGraphicFramePr/>
          <p:nvPr/>
        </p:nvGraphicFramePr>
        <p:xfrm>
          <a:off x="6096000" y="3702433"/>
          <a:ext cx="4438800" cy="26357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8" name="Google Shape;208;p21"/>
          <p:cNvGraphicFramePr/>
          <p:nvPr/>
        </p:nvGraphicFramePr>
        <p:xfrm>
          <a:off x="670850" y="841074"/>
          <a:ext cx="4438800" cy="26357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9" name="Google Shape;209;p21"/>
          <p:cNvGraphicFramePr/>
          <p:nvPr/>
        </p:nvGraphicFramePr>
        <p:xfrm>
          <a:off x="670850" y="822930"/>
          <a:ext cx="4438800" cy="2635773"/>
        </p:xfrm>
        <a:graphic>
          <a:graphicData uri="http://schemas.openxmlformats.org/drawingml/2006/chart">
            <c:chart xmlns:c="http://schemas.openxmlformats.org/drawingml/2006/chart" xmlns:r="http://schemas.openxmlformats.org/officeDocument/2006/relationships" r:id="rId7"/>
          </a:graphicData>
        </a:graphic>
      </p:graphicFrame>
      <p:sp>
        <p:nvSpPr>
          <p:cNvPr id="210" name="Google Shape;2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sz="2000">
                <a:solidFill>
                  <a:schemeClr val="dk1"/>
                </a:solidFill>
              </a:rPr>
              <a:t>15</a:t>
            </a:fld>
            <a:endParaRPr sz="2000">
              <a:solidFill>
                <a:schemeClr val="dk1"/>
              </a:solidFill>
            </a:endParaRPr>
          </a:p>
        </p:txBody>
      </p:sp>
      <p:pic>
        <p:nvPicPr>
          <p:cNvPr id="211" name="Google Shape;211;p21"/>
          <p:cNvPicPr preferRelativeResize="0"/>
          <p:nvPr/>
        </p:nvPicPr>
        <p:blipFill rotWithShape="1">
          <a:blip r:embed="rId8">
            <a:alphaModFix amt="5000"/>
          </a:blip>
          <a:srcRect/>
          <a:stretch/>
        </p:blipFill>
        <p:spPr>
          <a:xfrm>
            <a:off x="1" y="0"/>
            <a:ext cx="12191999" cy="6858000"/>
          </a:xfrm>
          <a:prstGeom prst="rect">
            <a:avLst/>
          </a:prstGeom>
          <a:noFill/>
          <a:ln>
            <a:noFill/>
          </a:ln>
        </p:spPr>
      </p:pic>
    </p:spTree>
    <p:extLst>
      <p:ext uri="{BB962C8B-B14F-4D97-AF65-F5344CB8AC3E}">
        <p14:creationId xmlns:p14="http://schemas.microsoft.com/office/powerpoint/2010/main" val="36637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205"/>
                                        </p:tgtEl>
                                        <p:attrNameLst>
                                          <p:attrName>style.visibility</p:attrName>
                                        </p:attrNameLst>
                                      </p:cBhvr>
                                      <p:to>
                                        <p:strVal val="visible"/>
                                      </p:to>
                                    </p:set>
                                    <p:animEffect transition="in" filter="fade">
                                      <p:cBhvr>
                                        <p:cTn id="10" dur="500"/>
                                        <p:tgtEl>
                                          <p:spTgt spid="20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fade">
                                      <p:cBhvr>
                                        <p:cTn id="15" dur="500"/>
                                        <p:tgtEl>
                                          <p:spTgt spid="206"/>
                                        </p:tgtEl>
                                      </p:cBhvr>
                                    </p:animEffect>
                                  </p:childTnLst>
                                </p:cTn>
                              </p:par>
                              <p:par>
                                <p:cTn id="16" presetID="10" presetClass="entr" presetSubtype="0" fill="hold" nodeType="withEffect">
                                  <p:stCondLst>
                                    <p:cond delay="0"/>
                                  </p:stCondLst>
                                  <p:childTnLst>
                                    <p:set>
                                      <p:cBhvr>
                                        <p:cTn id="17" dur="1" fill="hold">
                                          <p:stCondLst>
                                            <p:cond delay="0"/>
                                          </p:stCondLst>
                                        </p:cTn>
                                        <p:tgtEl>
                                          <p:spTgt spid="207"/>
                                        </p:tgtEl>
                                        <p:attrNameLst>
                                          <p:attrName>style.visibility</p:attrName>
                                        </p:attrNameLst>
                                      </p:cBhvr>
                                      <p:to>
                                        <p:strVal val="visible"/>
                                      </p:to>
                                    </p:set>
                                    <p:animEffect transition="in" filter="fade">
                                      <p:cBhvr>
                                        <p:cTn id="18"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9"/>
          <p:cNvSpPr txBox="1">
            <a:spLocks noGrp="1"/>
          </p:cNvSpPr>
          <p:nvPr>
            <p:ph type="title"/>
          </p:nvPr>
        </p:nvSpPr>
        <p:spPr>
          <a:xfrm>
            <a:off x="838200" y="766128"/>
            <a:ext cx="10515600" cy="91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8590"/>
              <a:buFont typeface="Calibri"/>
              <a:buNone/>
            </a:pPr>
            <a:r>
              <a:rPr lang="fr-FR" sz="4966"/>
              <a:t> </a:t>
            </a:r>
            <a:r>
              <a:rPr lang="fr-FR"/>
              <a:t/>
            </a:r>
            <a:br>
              <a:rPr lang="fr-FR"/>
            </a:br>
            <a:endParaRPr/>
          </a:p>
        </p:txBody>
      </p:sp>
      <p:pic>
        <p:nvPicPr>
          <p:cNvPr id="284" name="Google Shape;284;p29"/>
          <p:cNvPicPr preferRelativeResize="0"/>
          <p:nvPr/>
        </p:nvPicPr>
        <p:blipFill rotWithShape="1">
          <a:blip r:embed="rId3">
            <a:alphaModFix amt="5000"/>
          </a:blip>
          <a:srcRect/>
          <a:stretch/>
        </p:blipFill>
        <p:spPr>
          <a:xfrm>
            <a:off x="1" y="0"/>
            <a:ext cx="12191999" cy="6858000"/>
          </a:xfrm>
          <a:prstGeom prst="rect">
            <a:avLst/>
          </a:prstGeom>
          <a:noFill/>
          <a:ln>
            <a:noFill/>
          </a:ln>
        </p:spPr>
      </p:pic>
      <p:graphicFrame>
        <p:nvGraphicFramePr>
          <p:cNvPr id="285" name="Google Shape;285;p29"/>
          <p:cNvGraphicFramePr/>
          <p:nvPr/>
        </p:nvGraphicFramePr>
        <p:xfrm>
          <a:off x="0" y="0"/>
          <a:ext cx="12162775" cy="609570"/>
        </p:xfrm>
        <a:graphic>
          <a:graphicData uri="http://schemas.openxmlformats.org/drawingml/2006/table">
            <a:tbl>
              <a:tblPr>
                <a:noFill/>
              </a:tblPr>
              <a:tblGrid>
                <a:gridCol w="1361925"/>
                <a:gridCol w="1686075"/>
                <a:gridCol w="1524000"/>
                <a:gridCol w="1524000"/>
                <a:gridCol w="1524000"/>
                <a:gridCol w="1524000"/>
                <a:gridCol w="1524000"/>
                <a:gridCol w="1494775"/>
              </a:tblGrid>
              <a:tr h="328200">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Présentation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solidFill>
                            <a:schemeClr val="dk1"/>
                          </a:solidFill>
                        </a:rPr>
                        <a:t>Cadre théorique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Conclusion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r>
            </a:tbl>
          </a:graphicData>
        </a:graphic>
      </p:graphicFrame>
      <p:sp>
        <p:nvSpPr>
          <p:cNvPr id="286" name="Google Shape;28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sz="2000">
                <a:solidFill>
                  <a:schemeClr val="dk1"/>
                </a:solidFill>
              </a:rPr>
              <a:t>16</a:t>
            </a:fld>
            <a:endParaRPr sz="2000">
              <a:solidFill>
                <a:schemeClr val="dk1"/>
              </a:solidFill>
            </a:endParaRPr>
          </a:p>
        </p:txBody>
      </p:sp>
      <p:grpSp>
        <p:nvGrpSpPr>
          <p:cNvPr id="287" name="Google Shape;287;p29"/>
          <p:cNvGrpSpPr/>
          <p:nvPr/>
        </p:nvGrpSpPr>
        <p:grpSpPr>
          <a:xfrm>
            <a:off x="841486" y="1716839"/>
            <a:ext cx="10509027" cy="4788448"/>
            <a:chOff x="3286" y="33611"/>
            <a:chExt cx="10509027" cy="4788448"/>
          </a:xfrm>
        </p:grpSpPr>
        <p:sp>
          <p:nvSpPr>
            <p:cNvPr id="288" name="Google Shape;288;p29"/>
            <p:cNvSpPr/>
            <p:nvPr/>
          </p:nvSpPr>
          <p:spPr>
            <a:xfrm>
              <a:off x="3286" y="33611"/>
              <a:ext cx="3203971" cy="588598"/>
            </a:xfrm>
            <a:prstGeom prst="rect">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txBox="1"/>
            <p:nvPr/>
          </p:nvSpPr>
          <p:spPr>
            <a:xfrm>
              <a:off x="3286" y="33611"/>
              <a:ext cx="3203971" cy="588598"/>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fr-FR" sz="1700" b="1" i="0" u="none" strike="noStrike" cap="none">
                  <a:solidFill>
                    <a:schemeClr val="lt1"/>
                  </a:solidFill>
                  <a:latin typeface="Arial"/>
                  <a:ea typeface="Arial"/>
                  <a:cs typeface="Arial"/>
                  <a:sym typeface="Arial"/>
                </a:rPr>
                <a:t>Renforcer la continuité des soins</a:t>
              </a:r>
              <a:endParaRPr sz="1700" b="0" i="0" u="none" strike="noStrike" cap="none">
                <a:solidFill>
                  <a:schemeClr val="lt1"/>
                </a:solidFill>
                <a:latin typeface="Arial"/>
                <a:ea typeface="Arial"/>
                <a:cs typeface="Arial"/>
                <a:sym typeface="Arial"/>
              </a:endParaRPr>
            </a:p>
          </p:txBody>
        </p:sp>
        <p:sp>
          <p:nvSpPr>
            <p:cNvPr id="290" name="Google Shape;290;p29"/>
            <p:cNvSpPr/>
            <p:nvPr/>
          </p:nvSpPr>
          <p:spPr>
            <a:xfrm>
              <a:off x="3286" y="622209"/>
              <a:ext cx="3203971" cy="4199850"/>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txBox="1"/>
            <p:nvPr/>
          </p:nvSpPr>
          <p:spPr>
            <a:xfrm>
              <a:off x="3286" y="622209"/>
              <a:ext cx="3203971" cy="4199850"/>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Entre les services et le plateau opératoire, perspective possible à court terme via le déploiement du logiciel de prescription Easily®</a:t>
              </a:r>
              <a:endParaRPr sz="1700" b="0" i="0" u="none" strike="noStrike" cap="none">
                <a:solidFill>
                  <a:srgbClr val="000000"/>
                </a:solidFill>
                <a:latin typeface="Arial"/>
                <a:ea typeface="Arial"/>
                <a:cs typeface="Arial"/>
                <a:sym typeface="Arial"/>
              </a:endParaRPr>
            </a:p>
            <a:p>
              <a:pPr marL="171450" marR="0" lvl="1" indent="-63500" algn="l" rtl="0">
                <a:lnSpc>
                  <a:spcPct val="90000"/>
                </a:lnSpc>
                <a:spcBef>
                  <a:spcPts val="255"/>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Adapter l’organisation de l’enchaînement entre les interventions</a:t>
              </a:r>
              <a:br>
                <a:rPr lang="fr-FR" sz="1700" b="0" i="0" u="none" strike="noStrike" cap="none">
                  <a:solidFill>
                    <a:srgbClr val="000000"/>
                  </a:solidFill>
                  <a:latin typeface="Arial"/>
                  <a:ea typeface="Arial"/>
                  <a:cs typeface="Arial"/>
                  <a:sym typeface="Arial"/>
                </a:rPr>
              </a:br>
              <a:r>
                <a:rPr lang="fr-FR" sz="1700" b="0" i="0" u="none" strike="noStrike" cap="none">
                  <a:solidFill>
                    <a:srgbClr val="000000"/>
                  </a:solidFill>
                  <a:latin typeface="Arial"/>
                  <a:ea typeface="Arial"/>
                  <a:cs typeface="Arial"/>
                  <a:sym typeface="Arial"/>
                </a:rPr>
                <a:t> </a:t>
              </a:r>
              <a:endParaRPr sz="1700" b="0" i="0" u="none" strike="noStrike" cap="none">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Présentation des résultats  sous forme de vidéo</a:t>
              </a:r>
              <a:br>
                <a:rPr lang="fr-FR" sz="1700" b="0" i="0" u="none" strike="noStrike" cap="none">
                  <a:solidFill>
                    <a:srgbClr val="000000"/>
                  </a:solidFill>
                  <a:latin typeface="Arial"/>
                  <a:ea typeface="Arial"/>
                  <a:cs typeface="Arial"/>
                  <a:sym typeface="Arial"/>
                </a:rPr>
              </a:br>
              <a:endParaRPr sz="1700" b="0" i="0" u="none" strike="noStrike" cap="none">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Perfuser les patients en amont du bloc et administration des ATB</a:t>
              </a:r>
              <a:endParaRPr/>
            </a:p>
          </p:txBody>
        </p:sp>
        <p:sp>
          <p:nvSpPr>
            <p:cNvPr id="292" name="Google Shape;292;p29"/>
            <p:cNvSpPr/>
            <p:nvPr/>
          </p:nvSpPr>
          <p:spPr>
            <a:xfrm>
              <a:off x="3655814" y="33611"/>
              <a:ext cx="3203971" cy="588598"/>
            </a:xfrm>
            <a:prstGeom prst="rect">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txBox="1"/>
            <p:nvPr/>
          </p:nvSpPr>
          <p:spPr>
            <a:xfrm>
              <a:off x="3655814" y="33611"/>
              <a:ext cx="3203971" cy="588598"/>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fr-FR" sz="1700" b="1" i="0" u="none" strike="noStrike" cap="none">
                  <a:solidFill>
                    <a:schemeClr val="lt1"/>
                  </a:solidFill>
                  <a:latin typeface="Arial"/>
                  <a:ea typeface="Arial"/>
                  <a:cs typeface="Arial"/>
                  <a:sym typeface="Arial"/>
                </a:rPr>
                <a:t>Sur la localisation du support référentiel : </a:t>
              </a:r>
              <a:endParaRPr sz="1700" b="0" i="0" u="none" strike="noStrike" cap="none">
                <a:solidFill>
                  <a:schemeClr val="lt1"/>
                </a:solidFill>
                <a:latin typeface="Arial"/>
                <a:ea typeface="Arial"/>
                <a:cs typeface="Arial"/>
                <a:sym typeface="Arial"/>
              </a:endParaRPr>
            </a:p>
          </p:txBody>
        </p:sp>
        <p:sp>
          <p:nvSpPr>
            <p:cNvPr id="294" name="Google Shape;294;p29"/>
            <p:cNvSpPr/>
            <p:nvPr/>
          </p:nvSpPr>
          <p:spPr>
            <a:xfrm>
              <a:off x="3655814" y="622209"/>
              <a:ext cx="3203971" cy="4199850"/>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txBox="1"/>
            <p:nvPr/>
          </p:nvSpPr>
          <p:spPr>
            <a:xfrm>
              <a:off x="3655814" y="622209"/>
              <a:ext cx="3203971" cy="4199850"/>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Rappeler son accès sur le GED</a:t>
              </a:r>
              <a:endParaRPr sz="1700" b="0" i="0" u="none" strike="noStrike" cap="none">
                <a:solidFill>
                  <a:srgbClr val="000000"/>
                </a:solidFill>
                <a:latin typeface="Arial"/>
                <a:ea typeface="Arial"/>
                <a:cs typeface="Arial"/>
                <a:sym typeface="Arial"/>
              </a:endParaRPr>
            </a:p>
            <a:p>
              <a:pPr marL="171450" marR="0" lvl="1" indent="-63500" algn="l" rtl="0">
                <a:lnSpc>
                  <a:spcPct val="90000"/>
                </a:lnSpc>
                <a:spcBef>
                  <a:spcPts val="255"/>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Installer un support plus visuel en SSPI et dans les sas de bloc opératoire</a:t>
              </a:r>
              <a:endParaRPr sz="1700" b="0" i="0" u="none" strike="noStrike" cap="none">
                <a:solidFill>
                  <a:srgbClr val="000000"/>
                </a:solidFill>
                <a:latin typeface="Arial"/>
                <a:ea typeface="Arial"/>
                <a:cs typeface="Arial"/>
                <a:sym typeface="Arial"/>
              </a:endParaRPr>
            </a:p>
          </p:txBody>
        </p:sp>
        <p:sp>
          <p:nvSpPr>
            <p:cNvPr id="296" name="Google Shape;296;p29"/>
            <p:cNvSpPr/>
            <p:nvPr/>
          </p:nvSpPr>
          <p:spPr>
            <a:xfrm>
              <a:off x="7308342" y="33611"/>
              <a:ext cx="3203971" cy="588598"/>
            </a:xfrm>
            <a:prstGeom prst="rect">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txBox="1"/>
            <p:nvPr/>
          </p:nvSpPr>
          <p:spPr>
            <a:xfrm>
              <a:off x="7308342" y="33611"/>
              <a:ext cx="3203971" cy="588598"/>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fr-FR" sz="1700" b="1" i="0" u="none" strike="noStrike" cap="none">
                  <a:solidFill>
                    <a:schemeClr val="lt1"/>
                  </a:solidFill>
                  <a:latin typeface="Arial"/>
                  <a:ea typeface="Arial"/>
                  <a:cs typeface="Arial"/>
                  <a:sym typeface="Arial"/>
                </a:rPr>
                <a:t>Concernant le contenu du guide ATB per op</a:t>
              </a:r>
              <a:endParaRPr sz="1700" b="0" i="0" u="none" strike="noStrike" cap="none">
                <a:solidFill>
                  <a:schemeClr val="lt1"/>
                </a:solidFill>
                <a:latin typeface="Arial"/>
                <a:ea typeface="Arial"/>
                <a:cs typeface="Arial"/>
                <a:sym typeface="Arial"/>
              </a:endParaRPr>
            </a:p>
          </p:txBody>
        </p:sp>
        <p:sp>
          <p:nvSpPr>
            <p:cNvPr id="298" name="Google Shape;298;p29"/>
            <p:cNvSpPr/>
            <p:nvPr/>
          </p:nvSpPr>
          <p:spPr>
            <a:xfrm>
              <a:off x="7308342" y="622209"/>
              <a:ext cx="3203971" cy="4199850"/>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txBox="1"/>
            <p:nvPr/>
          </p:nvSpPr>
          <p:spPr>
            <a:xfrm>
              <a:off x="7308342" y="622209"/>
              <a:ext cx="3203971" cy="4199850"/>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Spécifier “en fin injection” pour le délai injection-incision</a:t>
              </a:r>
              <a:endParaRPr sz="1700" b="0" i="0" u="none" strike="noStrike" cap="none">
                <a:solidFill>
                  <a:srgbClr val="000000"/>
                </a:solidFill>
                <a:latin typeface="Arial"/>
                <a:ea typeface="Arial"/>
                <a:cs typeface="Arial"/>
                <a:sym typeface="Arial"/>
              </a:endParaRPr>
            </a:p>
            <a:p>
              <a:pPr marL="171450" marR="0" lvl="1" indent="-63500" algn="l" rtl="0">
                <a:lnSpc>
                  <a:spcPct val="90000"/>
                </a:lnSpc>
                <a:spcBef>
                  <a:spcPts val="255"/>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Ajouter les méthodes de dilution par classe d’antibiotique accompagné d’un appui visuel directement sur les protocoles disponibles en salle </a:t>
              </a:r>
              <a:endParaRPr sz="1700" b="0" i="0" u="none" strike="noStrike" cap="none">
                <a:solidFill>
                  <a:srgbClr val="000000"/>
                </a:solidFill>
                <a:latin typeface="Arial"/>
                <a:ea typeface="Arial"/>
                <a:cs typeface="Arial"/>
                <a:sym typeface="Arial"/>
              </a:endParaRPr>
            </a:p>
          </p:txBody>
        </p:sp>
      </p:grpSp>
      <p:sp>
        <p:nvSpPr>
          <p:cNvPr id="300" name="Google Shape;300;p29"/>
          <p:cNvSpPr txBox="1"/>
          <p:nvPr/>
        </p:nvSpPr>
        <p:spPr>
          <a:xfrm>
            <a:off x="3035300" y="963068"/>
            <a:ext cx="61214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2800" b="0" i="0" u="none" strike="noStrike" cap="none">
                <a:solidFill>
                  <a:srgbClr val="000000"/>
                </a:solidFill>
                <a:latin typeface="Arial"/>
                <a:ea typeface="Arial"/>
                <a:cs typeface="Arial"/>
                <a:sym typeface="Arial"/>
              </a:rPr>
              <a:t>Axes d’amélioration</a:t>
            </a:r>
            <a:endParaRPr/>
          </a:p>
        </p:txBody>
      </p:sp>
      <p:pic>
        <p:nvPicPr>
          <p:cNvPr id="301" name="Google Shape;301;p29"/>
          <p:cNvPicPr preferRelativeResize="0"/>
          <p:nvPr/>
        </p:nvPicPr>
        <p:blipFill rotWithShape="1">
          <a:blip r:embed="rId4">
            <a:alphaModFix/>
          </a:blip>
          <a:srcRect/>
          <a:stretch/>
        </p:blipFill>
        <p:spPr>
          <a:xfrm>
            <a:off x="723900" y="527075"/>
            <a:ext cx="4397420" cy="5803849"/>
          </a:xfrm>
          <a:prstGeom prst="rect">
            <a:avLst/>
          </a:prstGeom>
          <a:noFill/>
          <a:ln>
            <a:noFill/>
          </a:ln>
        </p:spPr>
      </p:pic>
      <p:pic>
        <p:nvPicPr>
          <p:cNvPr id="302" name="Google Shape;302;p29"/>
          <p:cNvPicPr preferRelativeResize="0"/>
          <p:nvPr/>
        </p:nvPicPr>
        <p:blipFill rotWithShape="1">
          <a:blip r:embed="rId5">
            <a:alphaModFix/>
          </a:blip>
          <a:srcRect/>
          <a:stretch/>
        </p:blipFill>
        <p:spPr>
          <a:xfrm>
            <a:off x="5599354" y="1224678"/>
            <a:ext cx="6237786" cy="4914031"/>
          </a:xfrm>
          <a:prstGeom prst="rect">
            <a:avLst/>
          </a:prstGeom>
          <a:noFill/>
          <a:ln>
            <a:noFill/>
          </a:ln>
        </p:spPr>
      </p:pic>
    </p:spTree>
    <p:extLst>
      <p:ext uri="{BB962C8B-B14F-4D97-AF65-F5344CB8AC3E}">
        <p14:creationId xmlns:p14="http://schemas.microsoft.com/office/powerpoint/2010/main" val="212905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 calcmode="lin" valueType="num">
                                      <p:cBhvr additive="base">
                                        <p:cTn id="7" dur="500"/>
                                        <p:tgtEl>
                                          <p:spTgt spid="301"/>
                                        </p:tgtEl>
                                        <p:attrNameLst>
                                          <p:attrName>ppt_w</p:attrName>
                                        </p:attrNameLst>
                                      </p:cBhvr>
                                      <p:tavLst>
                                        <p:tav tm="0">
                                          <p:val>
                                            <p:strVal val="0"/>
                                          </p:val>
                                        </p:tav>
                                        <p:tav tm="100000">
                                          <p:val>
                                            <p:strVal val="#ppt_w"/>
                                          </p:val>
                                        </p:tav>
                                      </p:tavLst>
                                    </p:anim>
                                    <p:anim calcmode="lin" valueType="num">
                                      <p:cBhvr additive="base">
                                        <p:cTn id="8" dur="500"/>
                                        <p:tgtEl>
                                          <p:spTgt spid="30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2"/>
                                        </p:tgtEl>
                                        <p:attrNameLst>
                                          <p:attrName>style.visibility</p:attrName>
                                        </p:attrNameLst>
                                      </p:cBhvr>
                                      <p:to>
                                        <p:strVal val="visible"/>
                                      </p:to>
                                    </p:set>
                                    <p:anim calcmode="lin" valueType="num">
                                      <p:cBhvr additive="base">
                                        <p:cTn id="13" dur="500"/>
                                        <p:tgtEl>
                                          <p:spTgt spid="302"/>
                                        </p:tgtEl>
                                        <p:attrNameLst>
                                          <p:attrName>ppt_w</p:attrName>
                                        </p:attrNameLst>
                                      </p:cBhvr>
                                      <p:tavLst>
                                        <p:tav tm="0">
                                          <p:val>
                                            <p:strVal val="0"/>
                                          </p:val>
                                        </p:tav>
                                        <p:tav tm="100000">
                                          <p:val>
                                            <p:strVal val="#ppt_w"/>
                                          </p:val>
                                        </p:tav>
                                      </p:tavLst>
                                    </p:anim>
                                    <p:anim calcmode="lin" valueType="num">
                                      <p:cBhvr additive="base">
                                        <p:cTn id="14" dur="500"/>
                                        <p:tgtEl>
                                          <p:spTgt spid="30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1"/>
          <p:cNvSpPr txBox="1">
            <a:spLocks noGrp="1"/>
          </p:cNvSpPr>
          <p:nvPr>
            <p:ph type="title"/>
          </p:nvPr>
        </p:nvSpPr>
        <p:spPr>
          <a:xfrm>
            <a:off x="838200" y="728563"/>
            <a:ext cx="10515600" cy="91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8590"/>
              <a:buFont typeface="Calibri"/>
              <a:buNone/>
            </a:pPr>
            <a:r>
              <a:rPr lang="fr-FR"/>
              <a:t/>
            </a:r>
            <a:br>
              <a:rPr lang="fr-FR"/>
            </a:br>
            <a:endParaRPr/>
          </a:p>
        </p:txBody>
      </p:sp>
      <p:graphicFrame>
        <p:nvGraphicFramePr>
          <p:cNvPr id="329" name="Google Shape;329;p31"/>
          <p:cNvGraphicFramePr/>
          <p:nvPr/>
        </p:nvGraphicFramePr>
        <p:xfrm>
          <a:off x="0" y="0"/>
          <a:ext cx="12192075" cy="548610"/>
        </p:xfrm>
        <a:graphic>
          <a:graphicData uri="http://schemas.openxmlformats.org/drawingml/2006/table">
            <a:tbl>
              <a:tblPr>
                <a:noFill/>
              </a:tblPr>
              <a:tblGrid>
                <a:gridCol w="1210600"/>
                <a:gridCol w="1498750"/>
                <a:gridCol w="1354675"/>
                <a:gridCol w="1354675"/>
                <a:gridCol w="1354675"/>
                <a:gridCol w="1354675"/>
                <a:gridCol w="1354675"/>
                <a:gridCol w="1354675"/>
                <a:gridCol w="1354675"/>
              </a:tblGrid>
              <a:tr h="508725">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t>Introduction</a:t>
                      </a:r>
                      <a:endParaRPr sz="12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t>Objectifs</a:t>
                      </a:r>
                      <a:endParaRPr sz="12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solidFill>
                            <a:schemeClr val="dk1"/>
                          </a:solidFill>
                        </a:rPr>
                        <a:t>Cadre théorique</a:t>
                      </a:r>
                      <a:endParaRPr sz="12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t>Méthode d’investigation</a:t>
                      </a:r>
                      <a:endParaRPr sz="12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t>Présentation des résultats</a:t>
                      </a:r>
                      <a:endParaRPr sz="12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t>Analyse</a:t>
                      </a:r>
                      <a:endParaRPr sz="12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t>Biais</a:t>
                      </a:r>
                      <a:endParaRPr sz="12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t>Axes d’amélioration</a:t>
                      </a:r>
                      <a:endParaRPr sz="12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35C0EC">
                        <a:alpha val="705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t>Conclusion</a:t>
                      </a:r>
                      <a:endParaRPr sz="12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r>
            </a:tbl>
          </a:graphicData>
        </a:graphic>
      </p:graphicFrame>
      <p:pic>
        <p:nvPicPr>
          <p:cNvPr id="330" name="Google Shape;330;p31"/>
          <p:cNvPicPr preferRelativeResize="0"/>
          <p:nvPr/>
        </p:nvPicPr>
        <p:blipFill rotWithShape="1">
          <a:blip r:embed="rId3">
            <a:alphaModFix amt="5000"/>
          </a:blip>
          <a:srcRect/>
          <a:stretch/>
        </p:blipFill>
        <p:spPr>
          <a:xfrm>
            <a:off x="1" y="0"/>
            <a:ext cx="12191999" cy="6858000"/>
          </a:xfrm>
          <a:prstGeom prst="rect">
            <a:avLst/>
          </a:prstGeom>
          <a:noFill/>
          <a:ln>
            <a:noFill/>
          </a:ln>
        </p:spPr>
      </p:pic>
      <p:graphicFrame>
        <p:nvGraphicFramePr>
          <p:cNvPr id="331" name="Google Shape;331;p31"/>
          <p:cNvGraphicFramePr/>
          <p:nvPr/>
        </p:nvGraphicFramePr>
        <p:xfrm>
          <a:off x="0" y="0"/>
          <a:ext cx="12192000" cy="609570"/>
        </p:xfrm>
        <a:graphic>
          <a:graphicData uri="http://schemas.openxmlformats.org/drawingml/2006/table">
            <a:tbl>
              <a:tblPr>
                <a:noFill/>
              </a:tblPr>
              <a:tblGrid>
                <a:gridCol w="1361925"/>
                <a:gridCol w="1686075"/>
                <a:gridCol w="1524000"/>
                <a:gridCol w="1524000"/>
                <a:gridCol w="1524000"/>
                <a:gridCol w="1524000"/>
                <a:gridCol w="1524000"/>
                <a:gridCol w="1524000"/>
              </a:tblGrid>
              <a:tr h="548600">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Présentation</a:t>
                      </a:r>
                      <a:endParaRPr sz="14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solidFill>
                            <a:schemeClr val="dk1"/>
                          </a:solidFill>
                        </a:rPr>
                        <a:t>Cadre théorique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Conclusion</a:t>
                      </a:r>
                      <a:endParaRPr sz="14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r>
            </a:tbl>
          </a:graphicData>
        </a:graphic>
      </p:graphicFrame>
      <p:sp>
        <p:nvSpPr>
          <p:cNvPr id="332" name="Google Shape;3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sz="2000">
                <a:solidFill>
                  <a:schemeClr val="dk1"/>
                </a:solidFill>
              </a:rPr>
              <a:t>17</a:t>
            </a:fld>
            <a:endParaRPr sz="2000">
              <a:solidFill>
                <a:schemeClr val="dk1"/>
              </a:solidFill>
            </a:endParaRPr>
          </a:p>
        </p:txBody>
      </p:sp>
      <p:grpSp>
        <p:nvGrpSpPr>
          <p:cNvPr id="333" name="Google Shape;333;p31"/>
          <p:cNvGrpSpPr/>
          <p:nvPr/>
        </p:nvGrpSpPr>
        <p:grpSpPr>
          <a:xfrm>
            <a:off x="1198353" y="2297230"/>
            <a:ext cx="9795292" cy="3205713"/>
            <a:chOff x="136503" y="197615"/>
            <a:chExt cx="9795292" cy="3205713"/>
          </a:xfrm>
        </p:grpSpPr>
        <p:sp>
          <p:nvSpPr>
            <p:cNvPr id="334" name="Google Shape;334;p31"/>
            <p:cNvSpPr/>
            <p:nvPr/>
          </p:nvSpPr>
          <p:spPr>
            <a:xfrm>
              <a:off x="136503" y="197615"/>
              <a:ext cx="1296776" cy="1296776"/>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408826" y="469938"/>
              <a:ext cx="752130" cy="75213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1711160" y="197615"/>
              <a:ext cx="3056686" cy="12967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txBox="1"/>
            <p:nvPr/>
          </p:nvSpPr>
          <p:spPr>
            <a:xfrm>
              <a:off x="1711160" y="197615"/>
              <a:ext cx="3056686" cy="129677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fr-FR" sz="1700" b="1" i="0" u="sng" strike="noStrike" cap="none">
                  <a:solidFill>
                    <a:srgbClr val="000000"/>
                  </a:solidFill>
                  <a:latin typeface="Arial"/>
                  <a:ea typeface="Arial"/>
                  <a:cs typeface="Arial"/>
                  <a:sym typeface="Arial"/>
                </a:rPr>
                <a:t>Professionnel :</a:t>
              </a:r>
              <a:r>
                <a:rPr lang="fr-FR" sz="1700" b="0" i="0" u="none" strike="noStrike" cap="none">
                  <a:solidFill>
                    <a:srgbClr val="000000"/>
                  </a:solidFill>
                  <a:latin typeface="Arial"/>
                  <a:ea typeface="Arial"/>
                  <a:cs typeface="Arial"/>
                  <a:sym typeface="Arial"/>
                </a:rPr>
                <a:t> la méthode de préparation et d’injection des antibiotiques.</a:t>
              </a:r>
              <a:endParaRPr sz="1700" b="0" i="0" u="none" strike="noStrike" cap="none">
                <a:solidFill>
                  <a:srgbClr val="000000"/>
                </a:solidFill>
                <a:latin typeface="Arial"/>
                <a:ea typeface="Arial"/>
                <a:cs typeface="Arial"/>
                <a:sym typeface="Arial"/>
              </a:endParaRPr>
            </a:p>
          </p:txBody>
        </p:sp>
        <p:sp>
          <p:nvSpPr>
            <p:cNvPr id="338" name="Google Shape;338;p31"/>
            <p:cNvSpPr/>
            <p:nvPr/>
          </p:nvSpPr>
          <p:spPr>
            <a:xfrm>
              <a:off x="5300452" y="197615"/>
              <a:ext cx="1296776" cy="1296776"/>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5572775" y="469938"/>
              <a:ext cx="752130" cy="75213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6875109" y="197615"/>
              <a:ext cx="3056686" cy="12967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txBox="1"/>
            <p:nvPr/>
          </p:nvSpPr>
          <p:spPr>
            <a:xfrm>
              <a:off x="6875109" y="197615"/>
              <a:ext cx="3056686" cy="129677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fr-FR" sz="1700" b="1" i="0" u="sng" strike="noStrike" cap="none">
                  <a:solidFill>
                    <a:srgbClr val="000000"/>
                  </a:solidFill>
                  <a:latin typeface="Arial"/>
                  <a:ea typeface="Arial"/>
                  <a:cs typeface="Arial"/>
                  <a:sym typeface="Arial"/>
                </a:rPr>
                <a:t>Institutionnel :</a:t>
              </a:r>
              <a:r>
                <a:rPr lang="fr-FR" sz="1700" b="0" i="0" u="none" strike="noStrike" cap="none">
                  <a:solidFill>
                    <a:srgbClr val="000000"/>
                  </a:solidFill>
                  <a:latin typeface="Arial"/>
                  <a:ea typeface="Arial"/>
                  <a:cs typeface="Arial"/>
                  <a:sym typeface="Arial"/>
                </a:rPr>
                <a:t> l’absence du référentiel en salle, l’absence de certaines informations sur le support du référentiel</a:t>
              </a:r>
              <a:endParaRPr sz="1700" b="0" i="0" u="none" strike="noStrike" cap="none">
                <a:solidFill>
                  <a:srgbClr val="000000"/>
                </a:solidFill>
                <a:latin typeface="Arial"/>
                <a:ea typeface="Arial"/>
                <a:cs typeface="Arial"/>
                <a:sym typeface="Arial"/>
              </a:endParaRPr>
            </a:p>
          </p:txBody>
        </p:sp>
        <p:sp>
          <p:nvSpPr>
            <p:cNvPr id="342" name="Google Shape;342;p31"/>
            <p:cNvSpPr/>
            <p:nvPr/>
          </p:nvSpPr>
          <p:spPr>
            <a:xfrm>
              <a:off x="136503" y="2106552"/>
              <a:ext cx="1296776" cy="1296776"/>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408826" y="2378875"/>
              <a:ext cx="752130" cy="75213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1711160" y="2106552"/>
              <a:ext cx="3056686" cy="12967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txBox="1"/>
            <p:nvPr/>
          </p:nvSpPr>
          <p:spPr>
            <a:xfrm>
              <a:off x="1711160" y="2106552"/>
              <a:ext cx="3056686" cy="129677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fr-FR" sz="1700" b="1" i="0" u="sng" strike="noStrike" cap="none">
                  <a:solidFill>
                    <a:srgbClr val="000000"/>
                  </a:solidFill>
                  <a:latin typeface="Arial"/>
                  <a:ea typeface="Arial"/>
                  <a:cs typeface="Arial"/>
                  <a:sym typeface="Arial"/>
                </a:rPr>
                <a:t>Organisationnel :</a:t>
              </a:r>
              <a:r>
                <a:rPr lang="fr-FR" sz="1700" b="0" i="0" u="none" strike="noStrike" cap="none">
                  <a:solidFill>
                    <a:srgbClr val="000000"/>
                  </a:solidFill>
                  <a:latin typeface="Arial"/>
                  <a:ea typeface="Arial"/>
                  <a:cs typeface="Arial"/>
                  <a:sym typeface="Arial"/>
                </a:rPr>
                <a:t> l’absence de prescription médicale sur le compte rendu de consultation anesthésique pré opératoire</a:t>
              </a:r>
              <a:endParaRPr sz="1700" b="0" i="0" u="none" strike="noStrike" cap="none">
                <a:solidFill>
                  <a:srgbClr val="000000"/>
                </a:solidFill>
                <a:latin typeface="Arial"/>
                <a:ea typeface="Arial"/>
                <a:cs typeface="Arial"/>
                <a:sym typeface="Arial"/>
              </a:endParaRPr>
            </a:p>
          </p:txBody>
        </p:sp>
        <p:sp>
          <p:nvSpPr>
            <p:cNvPr id="346" name="Google Shape;346;p31"/>
            <p:cNvSpPr/>
            <p:nvPr/>
          </p:nvSpPr>
          <p:spPr>
            <a:xfrm>
              <a:off x="5300452" y="2106552"/>
              <a:ext cx="1296776" cy="1296776"/>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5572775" y="2378875"/>
              <a:ext cx="752130" cy="75213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6875109" y="2106552"/>
              <a:ext cx="3056686" cy="12967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txBox="1"/>
            <p:nvPr/>
          </p:nvSpPr>
          <p:spPr>
            <a:xfrm>
              <a:off x="6875109" y="2106552"/>
              <a:ext cx="3056686" cy="129677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fr-FR" sz="1700" b="1" i="0" u="sng" strike="noStrike" cap="none">
                  <a:solidFill>
                    <a:srgbClr val="000000"/>
                  </a:solidFill>
                  <a:latin typeface="Arial"/>
                  <a:ea typeface="Arial"/>
                  <a:cs typeface="Arial"/>
                  <a:sym typeface="Arial"/>
                </a:rPr>
                <a:t>Personnel :</a:t>
              </a:r>
              <a:r>
                <a:rPr lang="fr-FR" sz="1700" b="0" i="0" u="none" strike="noStrike" cap="none">
                  <a:solidFill>
                    <a:srgbClr val="000000"/>
                  </a:solidFill>
                  <a:latin typeface="Arial"/>
                  <a:ea typeface="Arial"/>
                  <a:cs typeface="Arial"/>
                  <a:sym typeface="Arial"/>
                </a:rPr>
                <a:t> la croyance des bonnes pratiques propre à chaque professionnel</a:t>
              </a:r>
              <a:endParaRPr sz="1700" b="0" i="0" u="none" strike="noStrike" cap="none">
                <a:solidFill>
                  <a:srgbClr val="000000"/>
                </a:solidFill>
                <a:latin typeface="Arial"/>
                <a:ea typeface="Arial"/>
                <a:cs typeface="Arial"/>
                <a:sym typeface="Arial"/>
              </a:endParaRPr>
            </a:p>
          </p:txBody>
        </p:sp>
      </p:grpSp>
      <p:pic>
        <p:nvPicPr>
          <p:cNvPr id="350" name="Google Shape;350;p31" descr="Chemise formelle contour"/>
          <p:cNvPicPr preferRelativeResize="0"/>
          <p:nvPr/>
        </p:nvPicPr>
        <p:blipFill rotWithShape="1">
          <a:blip r:embed="rId4">
            <a:alphaModFix/>
          </a:blip>
          <a:srcRect/>
          <a:stretch/>
        </p:blipFill>
        <p:spPr>
          <a:xfrm>
            <a:off x="1509485" y="2603330"/>
            <a:ext cx="660399" cy="660399"/>
          </a:xfrm>
          <a:prstGeom prst="rect">
            <a:avLst/>
          </a:prstGeom>
          <a:noFill/>
          <a:ln>
            <a:noFill/>
          </a:ln>
        </p:spPr>
      </p:pic>
      <p:pic>
        <p:nvPicPr>
          <p:cNvPr id="351" name="Google Shape;351;p31" descr="Gestion avec un remplissage uni"/>
          <p:cNvPicPr preferRelativeResize="0"/>
          <p:nvPr/>
        </p:nvPicPr>
        <p:blipFill rotWithShape="1">
          <a:blip r:embed="rId5">
            <a:alphaModFix/>
          </a:blip>
          <a:srcRect/>
          <a:stretch/>
        </p:blipFill>
        <p:spPr>
          <a:xfrm>
            <a:off x="1509485" y="4517572"/>
            <a:ext cx="660399" cy="660399"/>
          </a:xfrm>
          <a:prstGeom prst="rect">
            <a:avLst/>
          </a:prstGeom>
          <a:noFill/>
          <a:ln>
            <a:noFill/>
          </a:ln>
        </p:spPr>
      </p:pic>
      <p:pic>
        <p:nvPicPr>
          <p:cNvPr id="352" name="Google Shape;352;p31" descr="Hôpital contour"/>
          <p:cNvPicPr preferRelativeResize="0"/>
          <p:nvPr/>
        </p:nvPicPr>
        <p:blipFill rotWithShape="1">
          <a:blip r:embed="rId6">
            <a:alphaModFix/>
          </a:blip>
          <a:srcRect/>
          <a:stretch/>
        </p:blipFill>
        <p:spPr>
          <a:xfrm>
            <a:off x="6669314" y="2603330"/>
            <a:ext cx="660400" cy="660400"/>
          </a:xfrm>
          <a:prstGeom prst="rect">
            <a:avLst/>
          </a:prstGeom>
          <a:noFill/>
          <a:ln>
            <a:noFill/>
          </a:ln>
        </p:spPr>
      </p:pic>
      <p:pic>
        <p:nvPicPr>
          <p:cNvPr id="353" name="Google Shape;353;p31" descr="Homme médecin avec un remplissage uni"/>
          <p:cNvPicPr preferRelativeResize="0"/>
          <p:nvPr/>
        </p:nvPicPr>
        <p:blipFill rotWithShape="1">
          <a:blip r:embed="rId7">
            <a:alphaModFix/>
          </a:blip>
          <a:srcRect/>
          <a:stretch/>
        </p:blipFill>
        <p:spPr>
          <a:xfrm>
            <a:off x="6669314" y="4517571"/>
            <a:ext cx="660400" cy="660400"/>
          </a:xfrm>
          <a:prstGeom prst="rect">
            <a:avLst/>
          </a:prstGeom>
          <a:noFill/>
          <a:ln>
            <a:noFill/>
          </a:ln>
        </p:spPr>
      </p:pic>
      <p:sp>
        <p:nvSpPr>
          <p:cNvPr id="354" name="Google Shape;354;p31"/>
          <p:cNvSpPr txBox="1"/>
          <p:nvPr/>
        </p:nvSpPr>
        <p:spPr>
          <a:xfrm>
            <a:off x="838200" y="1139253"/>
            <a:ext cx="105156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4000" b="0" i="0" u="none" strike="noStrike" cap="none">
                <a:solidFill>
                  <a:srgbClr val="000000"/>
                </a:solidFill>
                <a:latin typeface="Calibri"/>
                <a:ea typeface="Calibri"/>
                <a:cs typeface="Calibri"/>
                <a:sym typeface="Calibri"/>
              </a:rPr>
              <a:t>Conclusion</a:t>
            </a:r>
            <a:endParaRPr/>
          </a:p>
        </p:txBody>
      </p:sp>
    </p:spTree>
    <p:extLst>
      <p:ext uri="{BB962C8B-B14F-4D97-AF65-F5344CB8AC3E}">
        <p14:creationId xmlns:p14="http://schemas.microsoft.com/office/powerpoint/2010/main" val="533582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g1367ca9c152_1_0"/>
          <p:cNvPicPr preferRelativeResize="0"/>
          <p:nvPr/>
        </p:nvPicPr>
        <p:blipFill rotWithShape="1">
          <a:blip r:embed="rId3">
            <a:alphaModFix amt="50000"/>
          </a:blip>
          <a:srcRect/>
          <a:stretch/>
        </p:blipFill>
        <p:spPr>
          <a:xfrm>
            <a:off x="1" y="0"/>
            <a:ext cx="12191999" cy="6858000"/>
          </a:xfrm>
          <a:prstGeom prst="rect">
            <a:avLst/>
          </a:prstGeom>
          <a:noFill/>
          <a:ln>
            <a:noFill/>
          </a:ln>
        </p:spPr>
      </p:pic>
      <p:sp>
        <p:nvSpPr>
          <p:cNvPr id="371" name="Google Shape;371;g1367ca9c152_1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sz="2000">
                <a:solidFill>
                  <a:schemeClr val="dk1"/>
                </a:solidFill>
              </a:rPr>
              <a:t>18</a:t>
            </a:fld>
            <a:endParaRPr sz="2000">
              <a:solidFill>
                <a:schemeClr val="dk1"/>
              </a:solidFill>
            </a:endParaRPr>
          </a:p>
        </p:txBody>
      </p:sp>
      <p:pic>
        <p:nvPicPr>
          <p:cNvPr id="372" name="Google Shape;372;g1367ca9c152_1_0" descr="Sac à dos contour"/>
          <p:cNvPicPr preferRelativeResize="0"/>
          <p:nvPr/>
        </p:nvPicPr>
        <p:blipFill rotWithShape="1">
          <a:blip r:embed="rId4">
            <a:alphaModFix/>
          </a:blip>
          <a:srcRect/>
          <a:stretch/>
        </p:blipFill>
        <p:spPr>
          <a:xfrm>
            <a:off x="5638800" y="4181168"/>
            <a:ext cx="914400" cy="914400"/>
          </a:xfrm>
          <a:prstGeom prst="rect">
            <a:avLst/>
          </a:prstGeom>
          <a:noFill/>
          <a:ln>
            <a:noFill/>
          </a:ln>
        </p:spPr>
      </p:pic>
      <p:sp>
        <p:nvSpPr>
          <p:cNvPr id="373" name="Google Shape;373;g1367ca9c152_1_0"/>
          <p:cNvSpPr txBox="1">
            <a:spLocks noGrp="1"/>
          </p:cNvSpPr>
          <p:nvPr>
            <p:ph type="body" idx="1"/>
          </p:nvPr>
        </p:nvSpPr>
        <p:spPr>
          <a:xfrm>
            <a:off x="-1" y="614850"/>
            <a:ext cx="12191999" cy="5628300"/>
          </a:xfrm>
          <a:prstGeom prst="rect">
            <a:avLst/>
          </a:prstGeom>
          <a:noFill/>
          <a:ln>
            <a:noFill/>
          </a:ln>
        </p:spPr>
        <p:txBody>
          <a:bodyPr spcFirstLastPara="1" wrap="square" lIns="91425" tIns="45700" rIns="91425" bIns="45700" anchor="ctr" anchorCtr="0">
            <a:normAutofit/>
          </a:bodyPr>
          <a:lstStyle/>
          <a:p>
            <a:pPr marL="2286000" lvl="0" indent="457200" algn="l" rtl="0">
              <a:lnSpc>
                <a:spcPct val="90000"/>
              </a:lnSpc>
              <a:spcBef>
                <a:spcPts val="0"/>
              </a:spcBef>
              <a:spcAft>
                <a:spcPts val="0"/>
              </a:spcAft>
              <a:buClr>
                <a:schemeClr val="dk1"/>
              </a:buClr>
              <a:buSzPts val="2800"/>
              <a:buNone/>
            </a:pPr>
            <a:r>
              <a:rPr lang="fr-FR" sz="5400"/>
              <a:t>Merci de votre attention</a:t>
            </a:r>
            <a:endParaRPr sz="5400"/>
          </a:p>
        </p:txBody>
      </p:sp>
    </p:spTree>
    <p:extLst>
      <p:ext uri="{BB962C8B-B14F-4D97-AF65-F5344CB8AC3E}">
        <p14:creationId xmlns:p14="http://schemas.microsoft.com/office/powerpoint/2010/main" val="1618435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0308" y="702885"/>
            <a:ext cx="6385022"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PHARMACOVILANCE FLUOROQUINOLONES</a:t>
            </a:r>
            <a:endParaRPr lang="fr-FR" sz="2400" b="1" dirty="0">
              <a:solidFill>
                <a:schemeClr val="bg1"/>
              </a:solidFill>
            </a:endParaRPr>
          </a:p>
        </p:txBody>
      </p:sp>
      <p:sp>
        <p:nvSpPr>
          <p:cNvPr id="3" name="Rectangle 2"/>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4" name="Rectangle 3"/>
          <p:cNvSpPr/>
          <p:nvPr/>
        </p:nvSpPr>
        <p:spPr>
          <a:xfrm>
            <a:off x="9265726" y="678171"/>
            <a:ext cx="2167966" cy="369332"/>
          </a:xfrm>
          <a:prstGeom prst="rect">
            <a:avLst/>
          </a:prstGeom>
        </p:spPr>
        <p:txBody>
          <a:bodyPr wrap="none">
            <a:spAutoFit/>
          </a:bodyPr>
          <a:lstStyle/>
          <a:p>
            <a:pPr lvl="0" eaLnBrk="0" fontAlgn="base" hangingPunct="0">
              <a:spcBef>
                <a:spcPct val="0"/>
              </a:spcBef>
              <a:spcAft>
                <a:spcPct val="0"/>
              </a:spcAft>
            </a:pPr>
            <a:r>
              <a:rPr kumimoji="0" lang="fr-FR" altLang="fr-FR" b="0" i="1" u="none" strike="noStrike" cap="none" normalizeH="0" baseline="0" dirty="0" smtClean="0">
                <a:ln>
                  <a:noFill/>
                </a:ln>
                <a:solidFill>
                  <a:srgbClr val="0070C0"/>
                </a:solidFill>
                <a:effectLst/>
                <a:latin typeface="Calibri" panose="020F0502020204030204" pitchFamily="34" charset="0"/>
                <a:cs typeface="Calibri" panose="020F0502020204030204" pitchFamily="34" charset="0"/>
              </a:rPr>
              <a:t>Dr Sylviane Dydymski</a:t>
            </a:r>
            <a:endParaRPr kumimoji="0" lang="fr-FR" altLang="fr-FR" sz="1050" b="0" i="0" u="none" strike="noStrike" cap="none" normalizeH="0" baseline="0" dirty="0" smtClean="0">
              <a:ln>
                <a:noFill/>
              </a:ln>
              <a:solidFill>
                <a:srgbClr val="0070C0"/>
              </a:solidFill>
              <a:effectLst/>
            </a:endParaRPr>
          </a:p>
        </p:txBody>
      </p:sp>
    </p:spTree>
    <p:extLst>
      <p:ext uri="{BB962C8B-B14F-4D97-AF65-F5344CB8AC3E}">
        <p14:creationId xmlns:p14="http://schemas.microsoft.com/office/powerpoint/2010/main" val="1499688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6736" y="1367480"/>
            <a:ext cx="9967784" cy="4816703"/>
          </a:xfrm>
          <a:prstGeom prst="rect">
            <a:avLst/>
          </a:prstGeom>
          <a:noFill/>
        </p:spPr>
        <p:txBody>
          <a:bodyPr wrap="square" rtlCol="0">
            <a:spAutoFit/>
          </a:bodyPr>
          <a:lstStyle/>
          <a:p>
            <a:pPr lvl="0" eaLnBrk="0" fontAlgn="base" hangingPunct="0">
              <a:spcBef>
                <a:spcPct val="0"/>
              </a:spcBef>
              <a:spcAft>
                <a:spcPct val="0"/>
              </a:spcAft>
            </a:pPr>
            <a:r>
              <a:rPr kumimoji="0" lang="fr-FR" altLang="fr-FR"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a:t>
            </a:r>
            <a:r>
              <a:rPr kumimoji="0" lang="fr-FR" altLang="fr-FR" sz="1200" b="1" i="0" u="none" strike="noStrike" cap="none" normalizeH="0" dirty="0" smtClean="0">
                <a:ln>
                  <a:noFill/>
                </a:ln>
                <a:solidFill>
                  <a:srgbClr val="000000"/>
                </a:solidFill>
                <a:effectLst/>
                <a:latin typeface="Calibri" panose="020F0502020204030204" pitchFamily="34" charset="0"/>
                <a:cs typeface="Calibri" panose="020F0502020204030204" pitchFamily="34" charset="0"/>
              </a:rPr>
              <a:t>  </a:t>
            </a:r>
            <a:r>
              <a:rPr kumimoji="0" lang="fr-FR" altLang="fr-FR"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Antibioprophylaxie</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1"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Camille Boissy</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0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Pharmacovigilance sur les </a:t>
            </a:r>
            <a:r>
              <a:rPr kumimoji="0" lang="fr-FR" altLang="fr-FR" sz="1200" b="1" i="0" u="none" strike="noStrike" cap="none" normalizeH="0" baseline="0" dirty="0" err="1" smtClean="0">
                <a:ln>
                  <a:noFill/>
                </a:ln>
                <a:solidFill>
                  <a:srgbClr val="000000"/>
                </a:solidFill>
                <a:effectLst/>
                <a:latin typeface="Calibri" panose="020F0502020204030204" pitchFamily="34" charset="0"/>
                <a:cs typeface="Calibri" panose="020F0502020204030204" pitchFamily="34" charset="0"/>
              </a:rPr>
              <a:t>Fluoroquinolones</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Alerte ANSM ciblant plus particulièrement le risque d'anévrisme / dissection  aortique  et atteinte valvulaire cardiaque</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1"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Sylviane Dydymski</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0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Point avancement modalités rendus des antibiogrammes</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1"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Frédéric Robin</a:t>
            </a:r>
          </a:p>
          <a:p>
            <a:pPr lvl="0" eaLnBrk="0" fontAlgn="base" hangingPunct="0">
              <a:spcBef>
                <a:spcPct val="0"/>
              </a:spcBef>
              <a:spcAft>
                <a:spcPct val="0"/>
              </a:spcAft>
            </a:pPr>
            <a:endParaRPr lang="fr-FR" altLang="fr-FR" sz="1200" i="1" dirty="0">
              <a:solidFill>
                <a:srgbClr val="000000"/>
              </a:solidFill>
              <a:latin typeface="Calibri" panose="020F0502020204030204" pitchFamily="34" charset="0"/>
              <a:cs typeface="Calibri" panose="020F0502020204030204" pitchFamily="34" charset="0"/>
            </a:endParaRPr>
          </a:p>
          <a:p>
            <a:pPr lvl="0" eaLnBrk="0" fontAlgn="base" hangingPunct="0">
              <a:spcBef>
                <a:spcPct val="0"/>
              </a:spcBef>
              <a:spcAft>
                <a:spcPct val="0"/>
              </a:spcAft>
            </a:pPr>
            <a:r>
              <a:rPr kumimoji="0" lang="fr-FR" altLang="fr-FR"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Actualités </a:t>
            </a:r>
            <a:r>
              <a:rPr kumimoji="0" lang="fr-FR" altLang="fr-FR" sz="1200" b="1" i="0" u="none" strike="noStrike" cap="none" normalizeH="0" baseline="0" dirty="0" err="1" smtClean="0">
                <a:ln>
                  <a:noFill/>
                </a:ln>
                <a:solidFill>
                  <a:srgbClr val="000000"/>
                </a:solidFill>
                <a:effectLst/>
                <a:latin typeface="Calibri" panose="020F0502020204030204" pitchFamily="34" charset="0"/>
                <a:cs typeface="Calibri" panose="020F0502020204030204" pitchFamily="34" charset="0"/>
              </a:rPr>
              <a:t>Covid</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1"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Magali Vidal</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0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Actualités site CAI du CHU</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1"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Magali Vidal</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0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Point sur les bons usages</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Endocardite</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Pneumopathies communautaires</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Point AUDIT CAQES</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0" u="none" strike="noStrike" cap="none" normalizeH="0" baseline="0" dirty="0" err="1" smtClean="0">
                <a:ln>
                  <a:noFill/>
                </a:ln>
                <a:solidFill>
                  <a:srgbClr val="000000"/>
                </a:solidFill>
                <a:effectLst/>
                <a:latin typeface="Calibri" panose="020F0502020204030204" pitchFamily="34" charset="0"/>
                <a:cs typeface="Calibri" panose="020F0502020204030204" pitchFamily="34" charset="0"/>
              </a:rPr>
              <a:t>Daptomycine</a:t>
            </a:r>
            <a:r>
              <a:rPr kumimoji="0" lang="fr-FR" altLang="fr-FR"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r>
              <a:rPr kumimoji="0" lang="fr-FR" altLang="fr-FR" sz="1200" b="0" i="0" u="none" strike="noStrike" cap="none" normalizeH="0" baseline="0" dirty="0" err="1" smtClean="0">
                <a:ln>
                  <a:noFill/>
                </a:ln>
                <a:solidFill>
                  <a:srgbClr val="000000"/>
                </a:solidFill>
                <a:effectLst/>
                <a:latin typeface="Calibri" panose="020F0502020204030204" pitchFamily="34" charset="0"/>
                <a:cs typeface="Calibri" panose="020F0502020204030204" pitchFamily="34" charset="0"/>
              </a:rPr>
              <a:t>Isavuconazole</a:t>
            </a:r>
            <a:r>
              <a:rPr kumimoji="0" lang="fr-FR" altLang="fr-FR"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r>
              <a:rPr kumimoji="0" lang="fr-FR" altLang="fr-FR" sz="1200" b="0" i="0" u="none" strike="noStrike" cap="none" normalizeH="0" baseline="0" dirty="0" err="1" smtClean="0">
                <a:ln>
                  <a:noFill/>
                </a:ln>
                <a:solidFill>
                  <a:srgbClr val="000000"/>
                </a:solidFill>
                <a:effectLst/>
                <a:latin typeface="Calibri" panose="020F0502020204030204" pitchFamily="34" charset="0"/>
                <a:cs typeface="Calibri" panose="020F0502020204030204" pitchFamily="34" charset="0"/>
              </a:rPr>
              <a:t>Caspofungine</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1"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Claire Chatron</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0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Point ruptures et contingentement</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fr-FR" altLang="fr-FR" sz="1200" b="0" i="1"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Claire Chatron</a:t>
            </a:r>
            <a:endParaRPr kumimoji="0" lang="fr-FR" altLang="fr-FR" sz="800" b="0" i="0" u="none" strike="noStrike" cap="none" normalizeH="0" baseline="0" dirty="0" smtClean="0">
              <a:ln>
                <a:noFill/>
              </a:ln>
              <a:solidFill>
                <a:schemeClr val="tx1"/>
              </a:solidFill>
              <a:effectLst/>
            </a:endParaRPr>
          </a:p>
          <a:p>
            <a:pPr lvl="0" eaLnBrk="0" fontAlgn="base" hangingPunct="0">
              <a:spcBef>
                <a:spcPct val="0"/>
              </a:spcBef>
              <a:spcAft>
                <a:spcPct val="0"/>
              </a:spcAft>
            </a:pPr>
            <a:endParaRPr kumimoji="0" lang="fr-FR" altLang="fr-FR" sz="800" b="0" i="0" u="none" strike="noStrike" cap="none" normalizeH="0" baseline="0" dirty="0" smtClean="0">
              <a:ln>
                <a:noFill/>
              </a:ln>
              <a:solidFill>
                <a:schemeClr val="tx1"/>
              </a:solidFill>
              <a:effectLst/>
            </a:endParaRPr>
          </a:p>
        </p:txBody>
      </p:sp>
      <p:sp>
        <p:nvSpPr>
          <p:cNvPr id="5" name="Rectangle 3"/>
          <p:cNvSpPr>
            <a:spLocks noChangeArrowheads="1"/>
          </p:cNvSpPr>
          <p:nvPr/>
        </p:nvSpPr>
        <p:spPr bwMode="auto">
          <a:xfrm>
            <a:off x="0" y="-138499"/>
            <a:ext cx="219932"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endParaRPr kumimoji="0" lang="fr-FR" altLang="fr-FR" sz="10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p:txBody>
      </p:sp>
      <p:sp>
        <p:nvSpPr>
          <p:cNvPr id="6" name="AutoShape 4" descr="https://webmail.chu-clermontferrand.fr/owa/service.svc/s/GetFileAttachment?id=AAMkAGU5ODVjMmM5LTE0MGItNDQ1Ny1iMzQ1LTU5MmE5ZDU4YTE1YgBGAAAAAACIeSPevjDNS4YPALT8DJBJBwAj4Gn%2B2ROqSLIRLNcTbyRGAAAAAAENAAAj4Gn%2B2ROqSLIRLNcTbyRGAAEN4zGqAAABEgAQADMqWV5gT2RJiSis4m0Vfko%3D&amp;X-OWA-CANARY=RV4LezKCAkiBbOmyCUTj1YBgVpP1rdsIWnpXusWqMOOs8LKlfuYEP46XZCbOkWrCQySutjk6hqQ."/>
          <p:cNvSpPr>
            <a:spLocks noChangeAspect="1" noChangeArrowheads="1"/>
          </p:cNvSpPr>
          <p:nvPr/>
        </p:nvSpPr>
        <p:spPr bwMode="auto">
          <a:xfrm>
            <a:off x="120650" y="1849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2709550" y="442702"/>
            <a:ext cx="5577715" cy="523220"/>
          </a:xfrm>
          <a:prstGeom prst="rect">
            <a:avLst/>
          </a:prstGeom>
          <a:solidFill>
            <a:srgbClr val="FF0066"/>
          </a:solidFill>
          <a:ln>
            <a:noFill/>
          </a:ln>
        </p:spPr>
        <p:txBody>
          <a:bodyPr wrap="square" rtlCol="0">
            <a:spAutoFit/>
          </a:bodyPr>
          <a:lstStyle/>
          <a:p>
            <a:pPr algn="ctr"/>
            <a:r>
              <a:rPr lang="fr-FR" sz="2800" b="1" dirty="0" smtClean="0">
                <a:solidFill>
                  <a:schemeClr val="bg1"/>
                </a:solidFill>
              </a:rPr>
              <a:t>ORDRE DU JOUR</a:t>
            </a:r>
            <a:endParaRPr lang="fr-FR" sz="2800" b="1" dirty="0">
              <a:solidFill>
                <a:schemeClr val="bg1"/>
              </a:solidFill>
            </a:endParaRPr>
          </a:p>
        </p:txBody>
      </p:sp>
    </p:spTree>
    <p:extLst>
      <p:ext uri="{BB962C8B-B14F-4D97-AF65-F5344CB8AC3E}">
        <p14:creationId xmlns:p14="http://schemas.microsoft.com/office/powerpoint/2010/main" val="1470128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3437" y="592429"/>
            <a:ext cx="11450884" cy="3709116"/>
          </a:xfrm>
        </p:spPr>
        <p:txBody>
          <a:bodyPr>
            <a:noAutofit/>
          </a:bodyPr>
          <a:lstStyle/>
          <a:p>
            <a:pPr algn="ctr"/>
            <a:r>
              <a:rPr lang="fr-FR" sz="3600" b="1" dirty="0" smtClean="0">
                <a:solidFill>
                  <a:srgbClr val="002060"/>
                </a:solidFill>
              </a:rPr>
              <a:t>Les </a:t>
            </a:r>
            <a:r>
              <a:rPr lang="fr-FR" sz="3600" b="1" dirty="0" err="1" smtClean="0">
                <a:solidFill>
                  <a:srgbClr val="002060"/>
                </a:solidFill>
              </a:rPr>
              <a:t>Fluoroquinolones</a:t>
            </a:r>
            <a:r>
              <a:rPr lang="fr-FR" sz="3600" b="1" dirty="0" smtClean="0">
                <a:solidFill>
                  <a:srgbClr val="002060"/>
                </a:solidFill>
              </a:rPr>
              <a:t> : </a:t>
            </a:r>
            <a:br>
              <a:rPr lang="fr-FR" sz="3600" b="1" dirty="0" smtClean="0">
                <a:solidFill>
                  <a:srgbClr val="002060"/>
                </a:solidFill>
              </a:rPr>
            </a:br>
            <a:r>
              <a:rPr lang="fr-FR" sz="3600" b="1" dirty="0" smtClean="0">
                <a:solidFill>
                  <a:srgbClr val="002060"/>
                </a:solidFill>
              </a:rPr>
              <a:t>données de pharmacovigilance</a:t>
            </a:r>
            <a:br>
              <a:rPr lang="fr-FR" sz="3600" b="1" dirty="0" smtClean="0">
                <a:solidFill>
                  <a:srgbClr val="002060"/>
                </a:solidFill>
              </a:rPr>
            </a:br>
            <a:r>
              <a:rPr lang="fr-FR" sz="3600" b="1" dirty="0" smtClean="0">
                <a:solidFill>
                  <a:srgbClr val="002060"/>
                </a:solidFill>
              </a:rPr>
              <a:t/>
            </a:r>
            <a:br>
              <a:rPr lang="fr-FR" sz="3600" b="1" dirty="0" smtClean="0">
                <a:solidFill>
                  <a:srgbClr val="002060"/>
                </a:solidFill>
              </a:rPr>
            </a:br>
            <a:r>
              <a:rPr lang="fr-FR" sz="2400" dirty="0" smtClean="0">
                <a:solidFill>
                  <a:srgbClr val="002060"/>
                </a:solidFill>
              </a:rPr>
              <a:t>Alertes </a:t>
            </a:r>
            <a:r>
              <a:rPr lang="fr-FR" sz="2400" dirty="0">
                <a:solidFill>
                  <a:srgbClr val="002060"/>
                </a:solidFill>
              </a:rPr>
              <a:t>ANSM ciblant plus particulièrement le </a:t>
            </a:r>
            <a:r>
              <a:rPr lang="fr-FR" sz="2400" dirty="0" smtClean="0">
                <a:solidFill>
                  <a:srgbClr val="002060"/>
                </a:solidFill>
              </a:rPr>
              <a:t>risque </a:t>
            </a:r>
            <a:r>
              <a:rPr lang="fr-FR" sz="2400" dirty="0">
                <a:solidFill>
                  <a:srgbClr val="002060"/>
                </a:solidFill>
              </a:rPr>
              <a:t>d'anévrisme </a:t>
            </a:r>
            <a:r>
              <a:rPr lang="fr-FR" sz="2400" dirty="0" smtClean="0">
                <a:solidFill>
                  <a:srgbClr val="002060"/>
                </a:solidFill>
              </a:rPr>
              <a:t>et de </a:t>
            </a:r>
            <a:r>
              <a:rPr lang="fr-FR" sz="2400" dirty="0">
                <a:solidFill>
                  <a:srgbClr val="002060"/>
                </a:solidFill>
              </a:rPr>
              <a:t>dissection </a:t>
            </a:r>
            <a:r>
              <a:rPr lang="fr-FR" sz="2400" dirty="0" smtClean="0">
                <a:solidFill>
                  <a:srgbClr val="002060"/>
                </a:solidFill>
              </a:rPr>
              <a:t>aortique et les atteintes valvulaires cardiaques</a:t>
            </a:r>
            <a:r>
              <a:rPr lang="fr-FR" sz="2400" b="1" dirty="0">
                <a:solidFill>
                  <a:srgbClr val="002060"/>
                </a:solidFill>
              </a:rPr>
              <a:t/>
            </a:r>
            <a:br>
              <a:rPr lang="fr-FR" sz="2400" b="1" dirty="0">
                <a:solidFill>
                  <a:srgbClr val="002060"/>
                </a:solidFill>
              </a:rPr>
            </a:br>
            <a:endParaRPr lang="fr-FR" sz="2400" dirty="0">
              <a:solidFill>
                <a:srgbClr val="002060"/>
              </a:solidFill>
            </a:endParaRPr>
          </a:p>
        </p:txBody>
      </p:sp>
      <p:sp>
        <p:nvSpPr>
          <p:cNvPr id="3" name="Sous-titre 2"/>
          <p:cNvSpPr>
            <a:spLocks noGrp="1"/>
          </p:cNvSpPr>
          <p:nvPr>
            <p:ph type="subTitle" idx="1"/>
          </p:nvPr>
        </p:nvSpPr>
        <p:spPr>
          <a:xfrm>
            <a:off x="3048000" y="4836445"/>
            <a:ext cx="9144000" cy="1655762"/>
          </a:xfrm>
        </p:spPr>
        <p:txBody>
          <a:bodyPr>
            <a:normAutofit/>
          </a:bodyPr>
          <a:lstStyle/>
          <a:p>
            <a:r>
              <a:rPr lang="fr-FR" dirty="0"/>
              <a:t>Présentation CAI du 11 Septembre 2023</a:t>
            </a:r>
          </a:p>
          <a:p>
            <a:r>
              <a:rPr lang="fr-FR" dirty="0"/>
              <a:t>Sylviane Dydymski </a:t>
            </a:r>
          </a:p>
          <a:p>
            <a:r>
              <a:rPr lang="fr-FR" dirty="0" smtClean="0"/>
              <a:t>Centre Régional de </a:t>
            </a:r>
            <a:r>
              <a:rPr lang="fr-FR" dirty="0"/>
              <a:t>Pharmacovigilance</a:t>
            </a:r>
          </a:p>
          <a:p>
            <a:endParaRPr lang="fr-FR" dirty="0"/>
          </a:p>
        </p:txBody>
      </p:sp>
      <p:pic>
        <p:nvPicPr>
          <p:cNvPr id="4" name="Image 3"/>
          <p:cNvPicPr>
            <a:picLocks noChangeAspect="1"/>
          </p:cNvPicPr>
          <p:nvPr/>
        </p:nvPicPr>
        <p:blipFill>
          <a:blip r:embed="rId2"/>
          <a:stretch>
            <a:fillRect/>
          </a:stretch>
        </p:blipFill>
        <p:spPr>
          <a:xfrm>
            <a:off x="318931" y="4918610"/>
            <a:ext cx="1573597" cy="1573597"/>
          </a:xfrm>
          <a:prstGeom prst="rect">
            <a:avLst/>
          </a:prstGeom>
        </p:spPr>
      </p:pic>
      <p:pic>
        <p:nvPicPr>
          <p:cNvPr id="5" name="Image 4"/>
          <p:cNvPicPr>
            <a:picLocks noChangeAspect="1"/>
          </p:cNvPicPr>
          <p:nvPr/>
        </p:nvPicPr>
        <p:blipFill>
          <a:blip r:embed="rId3"/>
          <a:stretch>
            <a:fillRect/>
          </a:stretch>
        </p:blipFill>
        <p:spPr>
          <a:xfrm>
            <a:off x="2021317" y="4918610"/>
            <a:ext cx="2550683" cy="1184246"/>
          </a:xfrm>
          <a:prstGeom prst="rect">
            <a:avLst/>
          </a:prstGeom>
        </p:spPr>
      </p:pic>
    </p:spTree>
    <p:extLst>
      <p:ext uri="{BB962C8B-B14F-4D97-AF65-F5344CB8AC3E}">
        <p14:creationId xmlns:p14="http://schemas.microsoft.com/office/powerpoint/2010/main" val="1257048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      ANSM 15 Octobre 2015</a:t>
            </a:r>
            <a:endParaRPr lang="fr-FR" dirty="0">
              <a:solidFill>
                <a:srgbClr val="002060"/>
              </a:solidFill>
            </a:endParaRPr>
          </a:p>
        </p:txBody>
      </p:sp>
      <p:sp>
        <p:nvSpPr>
          <p:cNvPr id="3" name="Espace réservé du contenu 2"/>
          <p:cNvSpPr>
            <a:spLocks noGrp="1"/>
          </p:cNvSpPr>
          <p:nvPr>
            <p:ph idx="1"/>
          </p:nvPr>
        </p:nvSpPr>
        <p:spPr/>
        <p:txBody>
          <a:bodyPr>
            <a:normAutofit fontScale="92500"/>
          </a:bodyPr>
          <a:lstStyle/>
          <a:p>
            <a:r>
              <a:rPr lang="fr-FR" dirty="0" smtClean="0"/>
              <a:t>L’ANSM rappelle aux professionnels de santé les risques liés aux Fluoroquinolones et les mesures permettant de minimiser leur survenue.</a:t>
            </a:r>
          </a:p>
          <a:p>
            <a:r>
              <a:rPr lang="fr-FR" dirty="0" smtClean="0"/>
              <a:t>Risques d’EI :</a:t>
            </a:r>
          </a:p>
          <a:p>
            <a:pPr marL="0" indent="0">
              <a:buNone/>
            </a:pPr>
            <a:r>
              <a:rPr lang="fr-FR" dirty="0" smtClean="0"/>
              <a:t>    - Tendinopathies, 1/surtout chez les personnes âgées, 2/en cas de traitement par corticoïdes, en cas 3/d’activité sportive intense ou 4/de reprise de la marche après un alitement prolongé.</a:t>
            </a:r>
          </a:p>
          <a:p>
            <a:pPr marL="0" indent="0">
              <a:buNone/>
            </a:pPr>
            <a:r>
              <a:rPr lang="fr-FR" dirty="0"/>
              <a:t> </a:t>
            </a:r>
            <a:r>
              <a:rPr lang="fr-FR" dirty="0" smtClean="0"/>
              <a:t>   - Troubles du rythme cardiaque et allongement de l’intervalle QT</a:t>
            </a:r>
          </a:p>
          <a:p>
            <a:pPr marL="0" indent="0">
              <a:buNone/>
            </a:pPr>
            <a:r>
              <a:rPr lang="fr-FR" dirty="0"/>
              <a:t> </a:t>
            </a:r>
            <a:r>
              <a:rPr lang="fr-FR" dirty="0" smtClean="0"/>
              <a:t>   - Photosensibilité</a:t>
            </a:r>
          </a:p>
          <a:p>
            <a:pPr marL="0" indent="0">
              <a:buNone/>
            </a:pPr>
            <a:r>
              <a:rPr lang="fr-FR" dirty="0"/>
              <a:t> </a:t>
            </a:r>
            <a:r>
              <a:rPr lang="fr-FR" dirty="0" smtClean="0"/>
              <a:t>   - Troubles de la vision : un signal sur le risque de décollement de rétine est en cours d’évaluation depuis 2015.</a:t>
            </a:r>
          </a:p>
        </p:txBody>
      </p:sp>
    </p:spTree>
    <p:extLst>
      <p:ext uri="{BB962C8B-B14F-4D97-AF65-F5344CB8AC3E}">
        <p14:creationId xmlns:p14="http://schemas.microsoft.com/office/powerpoint/2010/main" val="1114979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      ANSM 15 Octobre 2015</a:t>
            </a:r>
            <a:endParaRPr lang="fr-FR" dirty="0">
              <a:solidFill>
                <a:srgbClr val="00206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D’autres risques d’EI sont rappelés : convulsions, manifestations neuropsychiatriques dont le risque de suicide, réactions cutanées bulleuses graves, aggravation d’une myasthénie, atteinte hépatique, troubles de la glycémie, réactions d’hémolyse en cas de déficit en G6PD.</a:t>
            </a:r>
          </a:p>
          <a:p>
            <a:r>
              <a:rPr lang="fr-FR" dirty="0" smtClean="0"/>
              <a:t>Le repérage des symptômes pour une prise en charge rapide est nécessaire, notamment pour les atteintes tendineuses, les troubles du rythme cardiaque ou les neuropathies.</a:t>
            </a:r>
          </a:p>
          <a:p>
            <a:r>
              <a:rPr lang="fr-FR" dirty="0" smtClean="0"/>
              <a:t>Enfin les patients doivent être informés du risque de photosensibilité le temps du traitement et les quelques jours après son arrêt et qu’ils doivent ainsi </a:t>
            </a:r>
            <a:r>
              <a:rPr lang="fr-FR" dirty="0"/>
              <a:t>éviter de s’exposer au soleil </a:t>
            </a:r>
            <a:r>
              <a:rPr lang="fr-FR" dirty="0" smtClean="0"/>
              <a:t>ou aux rayonnements UV (solarium, cabines de bronzage).</a:t>
            </a:r>
          </a:p>
          <a:p>
            <a:pPr marL="0" indent="0">
              <a:buNone/>
            </a:pPr>
            <a:r>
              <a:rPr lang="fr-FR" dirty="0" smtClean="0"/>
              <a:t>    </a:t>
            </a:r>
          </a:p>
        </p:txBody>
      </p:sp>
    </p:spTree>
    <p:extLst>
      <p:ext uri="{BB962C8B-B14F-4D97-AF65-F5344CB8AC3E}">
        <p14:creationId xmlns:p14="http://schemas.microsoft.com/office/powerpoint/2010/main" val="1474120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      ANSM 6 NOVEMBRE 2018</a:t>
            </a:r>
            <a:endParaRPr lang="fr-FR" dirty="0">
              <a:solidFill>
                <a:srgbClr val="002060"/>
              </a:solidFill>
            </a:endParaRPr>
          </a:p>
        </p:txBody>
      </p:sp>
      <p:sp>
        <p:nvSpPr>
          <p:cNvPr id="3" name="Espace réservé du contenu 2"/>
          <p:cNvSpPr>
            <a:spLocks noGrp="1"/>
          </p:cNvSpPr>
          <p:nvPr>
            <p:ph idx="1"/>
          </p:nvPr>
        </p:nvSpPr>
        <p:spPr/>
        <p:txBody>
          <a:bodyPr>
            <a:normAutofit fontScale="85000" lnSpcReduction="10000"/>
          </a:bodyPr>
          <a:lstStyle/>
          <a:p>
            <a:r>
              <a:rPr lang="fr-FR" dirty="0" smtClean="0"/>
              <a:t>Alerte de pharmacovigilance de l’ANSM concernant un risque accru de survenue </a:t>
            </a:r>
            <a:r>
              <a:rPr lang="fr-FR" b="1" dirty="0" smtClean="0"/>
              <a:t>d’anévrisme et de dissection aortique en cas d’exposition aux Fluoroquinolones.</a:t>
            </a:r>
          </a:p>
          <a:p>
            <a:r>
              <a:rPr lang="fr-FR" dirty="0" smtClean="0"/>
              <a:t>Ce risque concerne toutes les Fluoroquinolones utilisées par voie systémique ou inhalée (forme non disponible en France) : ciprofloxacine, lévofloxacine, moxifloxacine, norfloxacine, fluméquine et ofloxacine.</a:t>
            </a:r>
          </a:p>
          <a:p>
            <a:r>
              <a:rPr lang="fr-FR" dirty="0" smtClean="0"/>
              <a:t>Cette alerte est consécutive à la publication de  trois études épidémiologiques et d’une étude non clinique qui concluaient à un risque environ deux fois plus élevé d’anévrisme et de dissection aortique pour les patients prenant des Fluoroquinolones par voie systémique, en comparaison avec les patients ne prenant pas d’antibiotiques ou prenant d’autres antibiotiques (amoxicilline), les personnes âgées ayant un risque plus élevé.</a:t>
            </a:r>
          </a:p>
          <a:p>
            <a:pPr marL="0" indent="0">
              <a:buNone/>
            </a:pPr>
            <a:r>
              <a:rPr lang="fr-FR" dirty="0" smtClean="0"/>
              <a:t>      </a:t>
            </a:r>
          </a:p>
        </p:txBody>
      </p:sp>
    </p:spTree>
    <p:extLst>
      <p:ext uri="{BB962C8B-B14F-4D97-AF65-F5344CB8AC3E}">
        <p14:creationId xmlns:p14="http://schemas.microsoft.com/office/powerpoint/2010/main" val="1856317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      ANSM 6 NOVEMBRE 2018</a:t>
            </a:r>
            <a:endParaRPr lang="fr-FR" dirty="0">
              <a:solidFill>
                <a:srgbClr val="002060"/>
              </a:solidFill>
            </a:endParaRPr>
          </a:p>
        </p:txBody>
      </p:sp>
      <p:sp>
        <p:nvSpPr>
          <p:cNvPr id="3" name="Espace réservé du contenu 2"/>
          <p:cNvSpPr>
            <a:spLocks noGrp="1"/>
          </p:cNvSpPr>
          <p:nvPr>
            <p:ph idx="1"/>
          </p:nvPr>
        </p:nvSpPr>
        <p:spPr>
          <a:xfrm>
            <a:off x="334027" y="1906073"/>
            <a:ext cx="11295596" cy="4404574"/>
          </a:xfrm>
        </p:spPr>
        <p:txBody>
          <a:bodyPr>
            <a:normAutofit fontScale="77500" lnSpcReduction="20000"/>
          </a:bodyPr>
          <a:lstStyle/>
          <a:p>
            <a:pPr algn="just"/>
            <a:r>
              <a:rPr lang="fr-FR" dirty="0" smtClean="0"/>
              <a:t>Etudes épidémiologiques : </a:t>
            </a:r>
          </a:p>
          <a:p>
            <a:pPr marL="0" indent="0" algn="just">
              <a:buNone/>
            </a:pPr>
            <a:r>
              <a:rPr lang="fr-FR" dirty="0"/>
              <a:t> </a:t>
            </a:r>
            <a:r>
              <a:rPr lang="fr-FR" dirty="0" smtClean="0"/>
              <a:t>      - </a:t>
            </a:r>
            <a:r>
              <a:rPr lang="fr-FR" dirty="0" err="1" smtClean="0"/>
              <a:t>Daneman</a:t>
            </a:r>
            <a:r>
              <a:rPr lang="fr-FR" dirty="0"/>
              <a:t> </a:t>
            </a:r>
            <a:r>
              <a:rPr lang="fr-FR" dirty="0" smtClean="0"/>
              <a:t>et </a:t>
            </a:r>
            <a:r>
              <a:rPr lang="fr-FR" dirty="0" err="1" smtClean="0"/>
              <a:t>coll</a:t>
            </a:r>
            <a:r>
              <a:rPr lang="fr-FR" dirty="0" smtClean="0"/>
              <a:t>, en 2015, au Canada : « Fluoroquinolones </a:t>
            </a:r>
            <a:r>
              <a:rPr lang="fr-FR" dirty="0"/>
              <a:t>are </a:t>
            </a:r>
            <a:r>
              <a:rPr lang="fr-FR" dirty="0" err="1" smtClean="0"/>
              <a:t>associated</a:t>
            </a:r>
            <a:r>
              <a:rPr lang="fr-FR" dirty="0" smtClean="0"/>
              <a:t> </a:t>
            </a:r>
            <a:r>
              <a:rPr lang="fr-FR" dirty="0" err="1" smtClean="0"/>
              <a:t>with</a:t>
            </a:r>
            <a:r>
              <a:rPr lang="fr-FR" dirty="0" smtClean="0"/>
              <a:t> </a:t>
            </a:r>
            <a:r>
              <a:rPr lang="fr-FR" dirty="0" err="1" smtClean="0"/>
              <a:t>subsequent</a:t>
            </a:r>
            <a:r>
              <a:rPr lang="fr-FR" dirty="0" smtClean="0"/>
              <a:t> tendon ruptures and </a:t>
            </a:r>
            <a:r>
              <a:rPr lang="fr-FR" dirty="0" err="1" smtClean="0"/>
              <a:t>may</a:t>
            </a:r>
            <a:r>
              <a:rPr lang="fr-FR" dirty="0" smtClean="0"/>
              <a:t> </a:t>
            </a:r>
            <a:r>
              <a:rPr lang="fr-FR" dirty="0" err="1" smtClean="0"/>
              <a:t>also</a:t>
            </a:r>
            <a:r>
              <a:rPr lang="fr-FR" dirty="0" smtClean="0"/>
              <a:t> </a:t>
            </a:r>
            <a:r>
              <a:rPr lang="fr-FR" dirty="0" err="1" smtClean="0"/>
              <a:t>contribute</a:t>
            </a:r>
            <a:r>
              <a:rPr lang="fr-FR" dirty="0" smtClean="0"/>
              <a:t> to </a:t>
            </a:r>
            <a:r>
              <a:rPr lang="fr-FR" dirty="0" err="1" smtClean="0"/>
              <a:t>aortic</a:t>
            </a:r>
            <a:r>
              <a:rPr lang="fr-FR" dirty="0" smtClean="0"/>
              <a:t> </a:t>
            </a:r>
            <a:r>
              <a:rPr lang="fr-FR" dirty="0" err="1" smtClean="0"/>
              <a:t>aneurysms</a:t>
            </a:r>
            <a:r>
              <a:rPr lang="fr-FR" dirty="0" smtClean="0"/>
              <a:t> ». Ce risque est évoqué pour la première fois dans cette publication (1).</a:t>
            </a:r>
          </a:p>
          <a:p>
            <a:pPr marL="0" indent="0" algn="just">
              <a:buNone/>
            </a:pPr>
            <a:r>
              <a:rPr lang="fr-FR" dirty="0"/>
              <a:t> </a:t>
            </a:r>
            <a:r>
              <a:rPr lang="fr-FR" dirty="0" smtClean="0"/>
              <a:t>      - Lee et </a:t>
            </a:r>
            <a:r>
              <a:rPr lang="fr-FR" dirty="0" err="1" smtClean="0"/>
              <a:t>coll</a:t>
            </a:r>
            <a:r>
              <a:rPr lang="fr-FR" dirty="0" smtClean="0"/>
              <a:t> , en 2015, à Taiwan : </a:t>
            </a:r>
            <a:r>
              <a:rPr lang="fr-FR" dirty="0"/>
              <a:t>« </a:t>
            </a:r>
            <a:r>
              <a:rPr lang="fr-FR" dirty="0" err="1" smtClean="0"/>
              <a:t>current</a:t>
            </a:r>
            <a:r>
              <a:rPr lang="fr-FR" dirty="0" smtClean="0"/>
              <a:t> use of </a:t>
            </a:r>
            <a:r>
              <a:rPr lang="fr-FR" dirty="0" err="1" smtClean="0"/>
              <a:t>fluoroquinolones</a:t>
            </a:r>
            <a:r>
              <a:rPr lang="fr-FR" dirty="0" smtClean="0"/>
              <a:t> </a:t>
            </a:r>
            <a:r>
              <a:rPr lang="fr-FR" dirty="0" err="1" smtClean="0"/>
              <a:t>was</a:t>
            </a:r>
            <a:r>
              <a:rPr lang="fr-FR" dirty="0" smtClean="0"/>
              <a:t> </a:t>
            </a:r>
            <a:r>
              <a:rPr lang="fr-FR" dirty="0" err="1" smtClean="0"/>
              <a:t>found</a:t>
            </a:r>
            <a:r>
              <a:rPr lang="fr-FR" dirty="0" smtClean="0"/>
              <a:t> to </a:t>
            </a:r>
            <a:r>
              <a:rPr lang="fr-FR" dirty="0" err="1" smtClean="0"/>
              <a:t>be</a:t>
            </a:r>
            <a:r>
              <a:rPr lang="fr-FR" dirty="0" smtClean="0"/>
              <a:t> </a:t>
            </a:r>
            <a:r>
              <a:rPr lang="fr-FR" dirty="0" err="1" smtClean="0"/>
              <a:t>associated</a:t>
            </a:r>
            <a:r>
              <a:rPr lang="fr-FR" dirty="0" smtClean="0"/>
              <a:t> </a:t>
            </a:r>
            <a:r>
              <a:rPr lang="fr-FR" dirty="0" err="1" smtClean="0"/>
              <a:t>with</a:t>
            </a:r>
            <a:r>
              <a:rPr lang="fr-FR" dirty="0" smtClean="0"/>
              <a:t> </a:t>
            </a:r>
            <a:r>
              <a:rPr lang="fr-FR" dirty="0" err="1" smtClean="0"/>
              <a:t>increased</a:t>
            </a:r>
            <a:r>
              <a:rPr lang="fr-FR" dirty="0" smtClean="0"/>
              <a:t> </a:t>
            </a:r>
            <a:r>
              <a:rPr lang="fr-FR" dirty="0" err="1" smtClean="0"/>
              <a:t>risk</a:t>
            </a:r>
            <a:r>
              <a:rPr lang="fr-FR" dirty="0" smtClean="0"/>
              <a:t> for </a:t>
            </a:r>
            <a:r>
              <a:rPr lang="fr-FR" dirty="0" err="1" smtClean="0"/>
              <a:t>aortic</a:t>
            </a:r>
            <a:r>
              <a:rPr lang="fr-FR" dirty="0" smtClean="0"/>
              <a:t> or dissection ». Ce risque est multiplié par 2 , et est plus important chez les personnes de plus de 70 ans, chez les femmes ou en cas de traitement long (2).</a:t>
            </a:r>
          </a:p>
          <a:p>
            <a:pPr marL="0" indent="0" algn="just">
              <a:buNone/>
            </a:pPr>
            <a:r>
              <a:rPr lang="fr-FR" dirty="0" smtClean="0"/>
              <a:t>       - Pasternak et </a:t>
            </a:r>
            <a:r>
              <a:rPr lang="fr-FR" dirty="0" err="1" smtClean="0"/>
              <a:t>coll</a:t>
            </a:r>
            <a:r>
              <a:rPr lang="fr-FR" dirty="0" smtClean="0"/>
              <a:t>, en 2018, en Suède : </a:t>
            </a:r>
            <a:r>
              <a:rPr lang="fr-FR" dirty="0"/>
              <a:t>« </a:t>
            </a:r>
            <a:r>
              <a:rPr lang="fr-FR" dirty="0" err="1" smtClean="0"/>
              <a:t>fluroroquinolone</a:t>
            </a:r>
            <a:r>
              <a:rPr lang="fr-FR" dirty="0" smtClean="0"/>
              <a:t> use </a:t>
            </a:r>
            <a:r>
              <a:rPr lang="fr-FR" dirty="0" err="1" smtClean="0"/>
              <a:t>was</a:t>
            </a:r>
            <a:r>
              <a:rPr lang="fr-FR" dirty="0" smtClean="0"/>
              <a:t> </a:t>
            </a:r>
            <a:r>
              <a:rPr lang="fr-FR" dirty="0" err="1" smtClean="0"/>
              <a:t>associated</a:t>
            </a:r>
            <a:r>
              <a:rPr lang="fr-FR" dirty="0" smtClean="0"/>
              <a:t> </a:t>
            </a:r>
            <a:r>
              <a:rPr lang="fr-FR" dirty="0" err="1" smtClean="0"/>
              <a:t>with</a:t>
            </a:r>
            <a:r>
              <a:rPr lang="fr-FR" dirty="0" smtClean="0"/>
              <a:t> an </a:t>
            </a:r>
            <a:r>
              <a:rPr lang="fr-FR" dirty="0" err="1" smtClean="0"/>
              <a:t>incraesed</a:t>
            </a:r>
            <a:r>
              <a:rPr lang="fr-FR" dirty="0" smtClean="0"/>
              <a:t> </a:t>
            </a:r>
            <a:r>
              <a:rPr lang="fr-FR" dirty="0" err="1" smtClean="0"/>
              <a:t>risk</a:t>
            </a:r>
            <a:r>
              <a:rPr lang="fr-FR" dirty="0" smtClean="0"/>
              <a:t> of </a:t>
            </a:r>
            <a:r>
              <a:rPr lang="fr-FR" dirty="0" err="1" smtClean="0"/>
              <a:t>aortic</a:t>
            </a:r>
            <a:r>
              <a:rPr lang="fr-FR" dirty="0" smtClean="0"/>
              <a:t> </a:t>
            </a:r>
            <a:r>
              <a:rPr lang="fr-FR" dirty="0" err="1" smtClean="0"/>
              <a:t>aneurysm</a:t>
            </a:r>
            <a:r>
              <a:rPr lang="fr-FR" dirty="0" smtClean="0"/>
              <a:t> or dissection .This association </a:t>
            </a:r>
            <a:r>
              <a:rPr lang="fr-FR" dirty="0" err="1" smtClean="0"/>
              <a:t>appeared</a:t>
            </a:r>
            <a:r>
              <a:rPr lang="fr-FR" dirty="0" smtClean="0"/>
              <a:t> to </a:t>
            </a:r>
            <a:r>
              <a:rPr lang="fr-FR" dirty="0" err="1" smtClean="0"/>
              <a:t>be</a:t>
            </a:r>
            <a:r>
              <a:rPr lang="fr-FR" dirty="0" smtClean="0"/>
              <a:t> </a:t>
            </a:r>
            <a:r>
              <a:rPr lang="fr-FR" dirty="0" err="1" smtClean="0"/>
              <a:t>largely</a:t>
            </a:r>
            <a:r>
              <a:rPr lang="fr-FR" dirty="0" smtClean="0"/>
              <a:t> </a:t>
            </a:r>
            <a:r>
              <a:rPr lang="fr-FR" dirty="0" err="1" smtClean="0"/>
              <a:t>driven</a:t>
            </a:r>
            <a:r>
              <a:rPr lang="fr-FR" dirty="0" smtClean="0"/>
              <a:t> by </a:t>
            </a:r>
            <a:r>
              <a:rPr lang="fr-FR" dirty="0" err="1" smtClean="0"/>
              <a:t>aortic</a:t>
            </a:r>
            <a:r>
              <a:rPr lang="fr-FR" dirty="0" smtClean="0"/>
              <a:t> </a:t>
            </a:r>
            <a:r>
              <a:rPr lang="fr-FR" dirty="0" err="1" smtClean="0"/>
              <a:t>aneurysm</a:t>
            </a:r>
            <a:r>
              <a:rPr lang="fr-FR" dirty="0" smtClean="0"/>
              <a:t> ». Le risque est augmenté  de 66 % et dans  41% des cas les anévrismes aortiques surviennent dans les 10 premiers jours de traitement. Il n’a pas été observé d’augmentation de ce risque au-delà des 60 jours après le début du traitement (3).</a:t>
            </a:r>
          </a:p>
          <a:p>
            <a:pPr algn="just"/>
            <a:r>
              <a:rPr lang="fr-FR" dirty="0" smtClean="0"/>
              <a:t>Etude non clinique : Lemaire et </a:t>
            </a:r>
            <a:r>
              <a:rPr lang="fr-FR" dirty="0" err="1" smtClean="0"/>
              <a:t>coll</a:t>
            </a:r>
            <a:r>
              <a:rPr lang="fr-FR" dirty="0" smtClean="0"/>
              <a:t>, en 2018, aux USA, la ciprofloxacine entraine une augmentation de la susceptibilité à la dissection et à la rupture aortique dans un modèle souris (4).</a:t>
            </a:r>
          </a:p>
          <a:p>
            <a:pPr algn="just"/>
            <a:endParaRPr lang="fr-FR" dirty="0" smtClean="0"/>
          </a:p>
        </p:txBody>
      </p:sp>
    </p:spTree>
    <p:extLst>
      <p:ext uri="{BB962C8B-B14F-4D97-AF65-F5344CB8AC3E}">
        <p14:creationId xmlns:p14="http://schemas.microsoft.com/office/powerpoint/2010/main" val="2148192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      ANSM 6 NOVEMBRE 2018</a:t>
            </a:r>
            <a:endParaRPr lang="fr-FR" dirty="0">
              <a:solidFill>
                <a:srgbClr val="002060"/>
              </a:solidFill>
            </a:endParaRPr>
          </a:p>
        </p:txBody>
      </p:sp>
      <p:sp>
        <p:nvSpPr>
          <p:cNvPr id="3" name="Espace réservé du contenu 2"/>
          <p:cNvSpPr>
            <a:spLocks noGrp="1"/>
          </p:cNvSpPr>
          <p:nvPr>
            <p:ph idx="1"/>
          </p:nvPr>
        </p:nvSpPr>
        <p:spPr>
          <a:xfrm>
            <a:off x="379992" y="1558344"/>
            <a:ext cx="11432015" cy="5138670"/>
          </a:xfrm>
        </p:spPr>
        <p:txBody>
          <a:bodyPr>
            <a:noAutofit/>
          </a:bodyPr>
          <a:lstStyle/>
          <a:p>
            <a:pPr algn="just"/>
            <a:r>
              <a:rPr lang="fr-FR" sz="1600" dirty="0"/>
              <a:t>L</a:t>
            </a:r>
            <a:r>
              <a:rPr lang="fr-FR" sz="1600" dirty="0" smtClean="0"/>
              <a:t>’ANSM   recommande chez les patients à risque d’anévrisme et de dissection aortique de n’utiliser les </a:t>
            </a:r>
            <a:r>
              <a:rPr lang="fr-FR" sz="1600" dirty="0"/>
              <a:t>F</a:t>
            </a:r>
            <a:r>
              <a:rPr lang="fr-FR" sz="1600" dirty="0" smtClean="0"/>
              <a:t>luoroquinolones par voie systémique ou inhalée qu’après une évaluation attentive du rapport bénéfice/risque et la prise en compte des alternatives thérapeutiques.</a:t>
            </a:r>
          </a:p>
          <a:p>
            <a:pPr algn="just"/>
            <a:r>
              <a:rPr lang="fr-FR" sz="1600" dirty="0" smtClean="0"/>
              <a:t>Facteurs de risque prédisposant :</a:t>
            </a:r>
          </a:p>
          <a:p>
            <a:pPr marL="0" indent="0" algn="just">
              <a:buNone/>
            </a:pPr>
            <a:r>
              <a:rPr lang="fr-FR" sz="1600" dirty="0"/>
              <a:t> </a:t>
            </a:r>
            <a:r>
              <a:rPr lang="fr-FR" sz="1600" dirty="0" smtClean="0"/>
              <a:t>      - antécédents familiaux d’anévrismes,</a:t>
            </a:r>
          </a:p>
          <a:p>
            <a:pPr marL="0" indent="0" algn="just">
              <a:buNone/>
            </a:pPr>
            <a:r>
              <a:rPr lang="fr-FR" sz="1600" dirty="0"/>
              <a:t> </a:t>
            </a:r>
            <a:r>
              <a:rPr lang="fr-FR" sz="1600" dirty="0" smtClean="0"/>
              <a:t>      - préexistence d’un anévrisme ou d’une dissection aortique,</a:t>
            </a:r>
          </a:p>
          <a:p>
            <a:pPr marL="0" indent="0" algn="just">
              <a:buNone/>
            </a:pPr>
            <a:r>
              <a:rPr lang="fr-FR" sz="1600" dirty="0" smtClean="0"/>
              <a:t>       - syndrome de </a:t>
            </a:r>
            <a:r>
              <a:rPr lang="fr-FR" sz="1600" dirty="0" err="1" smtClean="0"/>
              <a:t>Marfan</a:t>
            </a:r>
            <a:r>
              <a:rPr lang="fr-FR" sz="1600" dirty="0" smtClean="0"/>
              <a:t>, </a:t>
            </a:r>
          </a:p>
          <a:p>
            <a:pPr marL="0" indent="0" algn="just">
              <a:buNone/>
            </a:pPr>
            <a:r>
              <a:rPr lang="fr-FR" sz="1600" dirty="0"/>
              <a:t> </a:t>
            </a:r>
            <a:r>
              <a:rPr lang="fr-FR" sz="1600" dirty="0" smtClean="0"/>
              <a:t>      - syndrome vasculaire d’</a:t>
            </a:r>
            <a:r>
              <a:rPr lang="fr-FR" sz="1600" dirty="0" err="1" smtClean="0"/>
              <a:t>Ehlers-Danlos</a:t>
            </a:r>
            <a:r>
              <a:rPr lang="fr-FR" sz="1600" dirty="0" smtClean="0"/>
              <a:t>,</a:t>
            </a:r>
          </a:p>
          <a:p>
            <a:pPr marL="0" indent="0" algn="just">
              <a:buNone/>
            </a:pPr>
            <a:r>
              <a:rPr lang="fr-FR" sz="1600" dirty="0"/>
              <a:t> </a:t>
            </a:r>
            <a:r>
              <a:rPr lang="fr-FR" sz="1600" dirty="0" smtClean="0"/>
              <a:t>      - artérite de </a:t>
            </a:r>
            <a:r>
              <a:rPr lang="fr-FR" sz="1600" dirty="0" err="1" smtClean="0"/>
              <a:t>Takayassu</a:t>
            </a:r>
            <a:r>
              <a:rPr lang="fr-FR" sz="1600" dirty="0" smtClean="0"/>
              <a:t>,</a:t>
            </a:r>
          </a:p>
          <a:p>
            <a:pPr marL="0" indent="0" algn="just">
              <a:buNone/>
            </a:pPr>
            <a:r>
              <a:rPr lang="fr-FR" sz="1600" dirty="0"/>
              <a:t> </a:t>
            </a:r>
            <a:r>
              <a:rPr lang="fr-FR" sz="1600" dirty="0" smtClean="0"/>
              <a:t>      - maladie de Horton,</a:t>
            </a:r>
          </a:p>
          <a:p>
            <a:pPr marL="0" indent="0" algn="just">
              <a:buNone/>
            </a:pPr>
            <a:r>
              <a:rPr lang="fr-FR" sz="1600" dirty="0" smtClean="0"/>
              <a:t>       - maladie de </a:t>
            </a:r>
            <a:r>
              <a:rPr lang="fr-FR" sz="1600" dirty="0" err="1" smtClean="0"/>
              <a:t>Behçet</a:t>
            </a:r>
            <a:r>
              <a:rPr lang="fr-FR" sz="1600" dirty="0" smtClean="0"/>
              <a:t>,</a:t>
            </a:r>
          </a:p>
          <a:p>
            <a:pPr marL="0" indent="0" algn="just">
              <a:buNone/>
            </a:pPr>
            <a:r>
              <a:rPr lang="fr-FR" sz="1600" dirty="0"/>
              <a:t> </a:t>
            </a:r>
            <a:r>
              <a:rPr lang="fr-FR" sz="1600" dirty="0" smtClean="0"/>
              <a:t>      - hypertension artérielle,</a:t>
            </a:r>
          </a:p>
          <a:p>
            <a:pPr marL="0" indent="0" algn="just">
              <a:buNone/>
            </a:pPr>
            <a:r>
              <a:rPr lang="fr-FR" sz="1600" dirty="0" smtClean="0"/>
              <a:t>       - athérosclérose.</a:t>
            </a:r>
          </a:p>
          <a:p>
            <a:pPr algn="just"/>
            <a:r>
              <a:rPr lang="fr-FR" sz="1600" dirty="0" smtClean="0"/>
              <a:t>L’ANSM recommande d’informer les patients de ce risque et de l’urgence à consulter en cas de signes évocateurs ( apparition brutale d’une douleur intense abdominale , thoracique ou dorsale ).</a:t>
            </a:r>
          </a:p>
        </p:txBody>
      </p:sp>
    </p:spTree>
    <p:extLst>
      <p:ext uri="{BB962C8B-B14F-4D97-AF65-F5344CB8AC3E}">
        <p14:creationId xmlns:p14="http://schemas.microsoft.com/office/powerpoint/2010/main" val="93313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Controverses et méta-analyses </a:t>
            </a:r>
            <a:endParaRPr lang="fr-FR" dirty="0">
              <a:solidFill>
                <a:srgbClr val="002060"/>
              </a:solidFill>
            </a:endParaRPr>
          </a:p>
        </p:txBody>
      </p:sp>
      <p:sp>
        <p:nvSpPr>
          <p:cNvPr id="3" name="Espace réservé du contenu 2"/>
          <p:cNvSpPr>
            <a:spLocks noGrp="1"/>
          </p:cNvSpPr>
          <p:nvPr>
            <p:ph idx="1"/>
          </p:nvPr>
        </p:nvSpPr>
        <p:spPr/>
        <p:txBody>
          <a:bodyPr>
            <a:noAutofit/>
          </a:bodyPr>
          <a:lstStyle/>
          <a:p>
            <a:r>
              <a:rPr lang="fr-FR" sz="1800" dirty="0" smtClean="0"/>
              <a:t>Plusieurs autres publications ont montré un risque augmenté d’anévrisme et de dissection aortique avec les Fluoroquinolones :</a:t>
            </a:r>
          </a:p>
          <a:p>
            <a:pPr marL="0" indent="0">
              <a:buNone/>
            </a:pPr>
            <a:r>
              <a:rPr lang="fr-FR" sz="1800" dirty="0"/>
              <a:t> </a:t>
            </a:r>
            <a:r>
              <a:rPr lang="fr-FR" sz="1800" dirty="0" smtClean="0"/>
              <a:t> - Sommet et </a:t>
            </a:r>
            <a:r>
              <a:rPr lang="fr-FR" sz="1800" dirty="0" err="1" smtClean="0"/>
              <a:t>coll</a:t>
            </a:r>
            <a:r>
              <a:rPr lang="fr-FR" sz="1800" dirty="0" smtClean="0"/>
              <a:t>, en 2018 , à partir de la base de pharmacovigilance internationale VIGIBASE montre une augmentation de ce risque uniquement avec la </a:t>
            </a:r>
            <a:r>
              <a:rPr lang="fr-FR" sz="1800" dirty="0" err="1" smtClean="0"/>
              <a:t>lévofloxacine</a:t>
            </a:r>
            <a:r>
              <a:rPr lang="fr-FR" sz="1800" dirty="0" smtClean="0"/>
              <a:t> (5).</a:t>
            </a:r>
          </a:p>
          <a:p>
            <a:pPr marL="0" indent="0">
              <a:buNone/>
            </a:pPr>
            <a:r>
              <a:rPr lang="fr-FR" sz="1800" dirty="0"/>
              <a:t> </a:t>
            </a:r>
            <a:r>
              <a:rPr lang="fr-FR" sz="1800" dirty="0" smtClean="0"/>
              <a:t> - </a:t>
            </a:r>
            <a:r>
              <a:rPr lang="fr-FR" sz="1800" dirty="0" err="1" smtClean="0"/>
              <a:t>Maumus</a:t>
            </a:r>
            <a:r>
              <a:rPr lang="fr-FR" sz="1800" dirty="0" smtClean="0"/>
              <a:t>-Robert et </a:t>
            </a:r>
            <a:r>
              <a:rPr lang="fr-FR" sz="1800" dirty="0" err="1" smtClean="0"/>
              <a:t>coll</a:t>
            </a:r>
            <a:r>
              <a:rPr lang="fr-FR" sz="1800" dirty="0" smtClean="0"/>
              <a:t>, en 2019, à propos d’une étude épidémiologique portant sur les données de l’Assurance Maladie en France (6) [OR 2,44 (1,31-4,57)].</a:t>
            </a:r>
          </a:p>
          <a:p>
            <a:pPr marL="0" indent="0">
              <a:buNone/>
            </a:pPr>
            <a:r>
              <a:rPr lang="fr-FR" sz="1800" dirty="0"/>
              <a:t> </a:t>
            </a:r>
            <a:r>
              <a:rPr lang="fr-FR" sz="1800" dirty="0" smtClean="0"/>
              <a:t>  - Newton et </a:t>
            </a:r>
            <a:r>
              <a:rPr lang="fr-FR" sz="1800" dirty="0" err="1" smtClean="0"/>
              <a:t>coll</a:t>
            </a:r>
            <a:r>
              <a:rPr lang="fr-FR" sz="1800" dirty="0" smtClean="0"/>
              <a:t>, en 2021, aux USA, retrouve une augmentation de 20 % du risque d’anévrisme aortique au-delà de 35 ans (7).</a:t>
            </a:r>
          </a:p>
          <a:p>
            <a:pPr marL="0" indent="0">
              <a:buNone/>
            </a:pPr>
            <a:r>
              <a:rPr lang="fr-FR" sz="1800" dirty="0"/>
              <a:t> </a:t>
            </a:r>
            <a:r>
              <a:rPr lang="fr-FR" sz="1800" dirty="0" smtClean="0"/>
              <a:t>  - Chen et </a:t>
            </a:r>
            <a:r>
              <a:rPr lang="fr-FR" sz="1800" dirty="0" err="1" smtClean="0"/>
              <a:t>coll</a:t>
            </a:r>
            <a:r>
              <a:rPr lang="fr-FR" sz="1800" dirty="0" smtClean="0"/>
              <a:t>, en 2021, à Taiwan, retrouve chez des patients ayant un anévrisme ou une dissection aortique un risque plus élevé d’événements graves avec les Fluoroquinolones (8) [+ 34-99%].</a:t>
            </a:r>
          </a:p>
          <a:p>
            <a:pPr marL="0" indent="0">
              <a:buNone/>
            </a:pPr>
            <a:r>
              <a:rPr lang="fr-FR" sz="1800" dirty="0" smtClean="0"/>
              <a:t> - Son et </a:t>
            </a:r>
            <a:r>
              <a:rPr lang="fr-FR" sz="1800" dirty="0" err="1" smtClean="0"/>
              <a:t>coll</a:t>
            </a:r>
            <a:r>
              <a:rPr lang="fr-FR" sz="1800" dirty="0" smtClean="0"/>
              <a:t>, en 2022, en Corée du Sud, retrouve une augmentation de 10 % de ce risque, qui est corrélé avec l’accumulation de dose et la durée du traitement (9).</a:t>
            </a:r>
            <a:endParaRPr lang="fr-FR" sz="1800" dirty="0"/>
          </a:p>
        </p:txBody>
      </p:sp>
    </p:spTree>
    <p:extLst>
      <p:ext uri="{BB962C8B-B14F-4D97-AF65-F5344CB8AC3E}">
        <p14:creationId xmlns:p14="http://schemas.microsoft.com/office/powerpoint/2010/main" val="2685430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Controverses et méta-analyses </a:t>
            </a:r>
            <a:endParaRPr lang="fr-FR" dirty="0">
              <a:solidFill>
                <a:srgbClr val="002060"/>
              </a:solidFill>
            </a:endParaRPr>
          </a:p>
        </p:txBody>
      </p:sp>
      <p:sp>
        <p:nvSpPr>
          <p:cNvPr id="3" name="Espace réservé du contenu 2"/>
          <p:cNvSpPr>
            <a:spLocks noGrp="1"/>
          </p:cNvSpPr>
          <p:nvPr>
            <p:ph idx="1"/>
          </p:nvPr>
        </p:nvSpPr>
        <p:spPr>
          <a:xfrm>
            <a:off x="419757" y="1928769"/>
            <a:ext cx="11029561" cy="4497789"/>
          </a:xfrm>
        </p:spPr>
        <p:txBody>
          <a:bodyPr>
            <a:noAutofit/>
          </a:bodyPr>
          <a:lstStyle/>
          <a:p>
            <a:r>
              <a:rPr lang="fr-FR" sz="2000" dirty="0" smtClean="0"/>
              <a:t>Deux publications en 2020 n’ont pas montré un risque augmenté d’anévrisme et de dissection aortique avec les Fluoroquinolones :</a:t>
            </a:r>
          </a:p>
          <a:p>
            <a:pPr marL="0" indent="0">
              <a:buNone/>
            </a:pPr>
            <a:r>
              <a:rPr lang="fr-FR" sz="2000" dirty="0" smtClean="0"/>
              <a:t>      </a:t>
            </a:r>
            <a:r>
              <a:rPr lang="fr-FR" sz="2000" i="1" dirty="0"/>
              <a:t>- Dong et </a:t>
            </a:r>
            <a:r>
              <a:rPr lang="fr-FR" sz="2000" i="1" dirty="0" err="1" smtClean="0"/>
              <a:t>coll</a:t>
            </a:r>
            <a:r>
              <a:rPr lang="fr-FR" sz="2000" i="1" dirty="0" smtClean="0"/>
              <a:t> (10),  </a:t>
            </a:r>
            <a:r>
              <a:rPr lang="fr-FR" sz="2000" i="1" dirty="0"/>
              <a:t>à Taiwan, ne retrouve pas d’augmentation de ce risque en comparaison </a:t>
            </a:r>
            <a:r>
              <a:rPr lang="fr-FR" sz="2000" i="1" dirty="0" smtClean="0"/>
              <a:t>à d’autres </a:t>
            </a:r>
            <a:r>
              <a:rPr lang="fr-FR" sz="2000" i="1" dirty="0"/>
              <a:t>antibiotiques utilisés dans des indications comparables et suggère que le rôle favorisant des infections traitées n’est pas pris en compte dans les précédentes </a:t>
            </a:r>
            <a:r>
              <a:rPr lang="fr-FR" sz="2000" i="1" dirty="0" smtClean="0"/>
              <a:t>études (10).</a:t>
            </a:r>
            <a:endParaRPr lang="fr-FR" sz="2000" i="1" dirty="0"/>
          </a:p>
          <a:p>
            <a:pPr marL="0" indent="0">
              <a:buNone/>
            </a:pPr>
            <a:r>
              <a:rPr lang="fr-FR" sz="2000" i="1" dirty="0" smtClean="0"/>
              <a:t>      -</a:t>
            </a:r>
            <a:r>
              <a:rPr lang="fr-FR" sz="2000" i="1" dirty="0"/>
              <a:t>Gopalakrishnan et </a:t>
            </a:r>
            <a:r>
              <a:rPr lang="fr-FR" sz="2000" i="1" dirty="0" err="1" smtClean="0"/>
              <a:t>coll</a:t>
            </a:r>
            <a:r>
              <a:rPr lang="fr-FR" sz="2000" i="1" dirty="0" smtClean="0"/>
              <a:t>, </a:t>
            </a:r>
            <a:r>
              <a:rPr lang="fr-FR" sz="2000" i="1" dirty="0"/>
              <a:t>aux USA, retrouve une très faible augmentation de ce risque avec les Fluoroquinolones prescrites pour une pneumonie, en comparaison avec l’</a:t>
            </a:r>
            <a:r>
              <a:rPr lang="fr-FR" sz="2000" i="1" dirty="0" err="1"/>
              <a:t>Azithromycine</a:t>
            </a:r>
            <a:r>
              <a:rPr lang="fr-FR" sz="2000" i="1" dirty="0"/>
              <a:t> et pas </a:t>
            </a:r>
            <a:r>
              <a:rPr lang="fr-FR" sz="2000" i="1" dirty="0" smtClean="0"/>
              <a:t>d’association </a:t>
            </a:r>
            <a:r>
              <a:rPr lang="fr-FR" sz="2000" i="1" dirty="0"/>
              <a:t>du tout lorsque l’indication est une infection des voies urinaires, en comparaison avec le </a:t>
            </a:r>
            <a:r>
              <a:rPr lang="fr-FR" sz="2000" i="1" dirty="0" err="1" smtClean="0"/>
              <a:t>Bactrim</a:t>
            </a:r>
            <a:r>
              <a:rPr lang="fr-FR" sz="2000" i="1" baseline="30000" dirty="0" smtClean="0"/>
              <a:t>®</a:t>
            </a:r>
            <a:r>
              <a:rPr lang="fr-FR" sz="2000" i="1" dirty="0" smtClean="0"/>
              <a:t> (11).</a:t>
            </a:r>
          </a:p>
          <a:p>
            <a:pPr marL="0" indent="0">
              <a:buNone/>
            </a:pPr>
            <a:endParaRPr lang="fr-FR" sz="1050" dirty="0" smtClean="0"/>
          </a:p>
          <a:p>
            <a:r>
              <a:rPr lang="fr-FR" sz="2000" dirty="0" smtClean="0"/>
              <a:t>Plusieurs </a:t>
            </a:r>
            <a:r>
              <a:rPr lang="fr-FR" sz="2000" dirty="0"/>
              <a:t>méta-analyses ont été réalisées </a:t>
            </a:r>
            <a:r>
              <a:rPr lang="fr-FR" sz="2000" dirty="0" smtClean="0"/>
              <a:t> </a:t>
            </a:r>
            <a:r>
              <a:rPr lang="fr-FR" sz="2000" dirty="0"/>
              <a:t>[</a:t>
            </a:r>
            <a:r>
              <a:rPr lang="fr-FR" sz="2000" dirty="0" smtClean="0"/>
              <a:t>Singh et </a:t>
            </a:r>
            <a:r>
              <a:rPr lang="fr-FR" sz="2000" dirty="0" err="1" smtClean="0"/>
              <a:t>coll</a:t>
            </a:r>
            <a:r>
              <a:rPr lang="fr-FR" sz="2000" dirty="0" smtClean="0"/>
              <a:t> (12), </a:t>
            </a:r>
            <a:r>
              <a:rPr lang="fr-FR" sz="2000" dirty="0" err="1" smtClean="0"/>
              <a:t>Noman</a:t>
            </a:r>
            <a:r>
              <a:rPr lang="fr-FR" sz="2000" dirty="0" smtClean="0"/>
              <a:t> et </a:t>
            </a:r>
            <a:r>
              <a:rPr lang="fr-FR" sz="2000" dirty="0" err="1" smtClean="0"/>
              <a:t>coll</a:t>
            </a:r>
            <a:r>
              <a:rPr lang="fr-FR" sz="2000" dirty="0" smtClean="0"/>
              <a:t> (13), </a:t>
            </a:r>
            <a:r>
              <a:rPr lang="fr-FR" sz="2000" dirty="0" err="1" smtClean="0"/>
              <a:t>Dai</a:t>
            </a:r>
            <a:r>
              <a:rPr lang="fr-FR" sz="2000" dirty="0" smtClean="0"/>
              <a:t> et </a:t>
            </a:r>
            <a:r>
              <a:rPr lang="fr-FR" sz="2000" dirty="0" err="1" smtClean="0"/>
              <a:t>coll</a:t>
            </a:r>
            <a:r>
              <a:rPr lang="fr-FR" sz="2000" dirty="0" smtClean="0"/>
              <a:t> (14)</a:t>
            </a:r>
            <a:r>
              <a:rPr lang="fr-FR" sz="2000" dirty="0"/>
              <a:t>]</a:t>
            </a:r>
            <a:r>
              <a:rPr lang="fr-FR" sz="2000" dirty="0" smtClean="0"/>
              <a:t> et dont deux </a:t>
            </a:r>
            <a:r>
              <a:rPr lang="fr-FR" sz="2000" dirty="0"/>
              <a:t>incluaient les publications de Dong et Gopalakrishnan  [</a:t>
            </a:r>
            <a:r>
              <a:rPr lang="fr-FR" sz="2000" dirty="0" smtClean="0"/>
              <a:t> </a:t>
            </a:r>
            <a:r>
              <a:rPr lang="fr-FR" sz="2000" dirty="0" err="1" smtClean="0"/>
              <a:t>Wee</a:t>
            </a:r>
            <a:r>
              <a:rPr lang="fr-FR" sz="2000" dirty="0" smtClean="0"/>
              <a:t> et </a:t>
            </a:r>
            <a:r>
              <a:rPr lang="fr-FR" sz="2000" dirty="0" err="1" smtClean="0"/>
              <a:t>coll</a:t>
            </a:r>
            <a:r>
              <a:rPr lang="fr-FR" sz="2000" dirty="0"/>
              <a:t> </a:t>
            </a:r>
            <a:r>
              <a:rPr lang="fr-FR" sz="2000" dirty="0" smtClean="0"/>
              <a:t>(15) , Chen et </a:t>
            </a:r>
            <a:r>
              <a:rPr lang="fr-FR" sz="2000" dirty="0" err="1" smtClean="0"/>
              <a:t>coll</a:t>
            </a:r>
            <a:r>
              <a:rPr lang="fr-FR" sz="2000" dirty="0" smtClean="0"/>
              <a:t> (16)</a:t>
            </a:r>
            <a:r>
              <a:rPr lang="fr-FR" sz="2000" dirty="0"/>
              <a:t>]</a:t>
            </a:r>
            <a:r>
              <a:rPr lang="fr-FR" sz="2000" dirty="0" smtClean="0"/>
              <a:t> : </a:t>
            </a:r>
            <a:r>
              <a:rPr lang="fr-FR" sz="2000" dirty="0"/>
              <a:t>toutes ont montré un risque augmenté </a:t>
            </a:r>
            <a:r>
              <a:rPr lang="fr-FR" sz="2000" dirty="0" smtClean="0"/>
              <a:t>d’anévrisme </a:t>
            </a:r>
            <a:r>
              <a:rPr lang="fr-FR" sz="2000" dirty="0"/>
              <a:t>et de </a:t>
            </a:r>
            <a:r>
              <a:rPr lang="fr-FR" sz="2000" dirty="0" smtClean="0"/>
              <a:t>dissection aortique </a:t>
            </a:r>
            <a:r>
              <a:rPr lang="fr-FR" sz="2000" dirty="0"/>
              <a:t>avec les </a:t>
            </a:r>
            <a:r>
              <a:rPr lang="fr-FR" sz="2000" dirty="0" err="1" smtClean="0"/>
              <a:t>Fluoroquinolones</a:t>
            </a:r>
            <a:r>
              <a:rPr lang="fr-FR" sz="2000" dirty="0" smtClean="0"/>
              <a:t> [+ 42-47%]</a:t>
            </a:r>
            <a:endParaRPr lang="fr-FR" sz="2000" dirty="0"/>
          </a:p>
          <a:p>
            <a:endParaRPr lang="fr-FR" sz="2000" dirty="0" smtClean="0"/>
          </a:p>
          <a:p>
            <a:pPr marL="0" indent="0">
              <a:buNone/>
            </a:pPr>
            <a:r>
              <a:rPr lang="fr-FR" sz="2000" dirty="0" smtClean="0"/>
              <a:t>,</a:t>
            </a:r>
          </a:p>
          <a:p>
            <a:pPr marL="0" indent="0">
              <a:buNone/>
            </a:pPr>
            <a:endParaRPr lang="fr-FR" sz="2000" dirty="0" smtClean="0"/>
          </a:p>
          <a:p>
            <a:pPr marL="0" indent="0">
              <a:buNone/>
            </a:pPr>
            <a:endParaRPr lang="fr-FR" sz="2000" dirty="0" smtClean="0"/>
          </a:p>
          <a:p>
            <a:pPr marL="0" indent="0">
              <a:buNone/>
            </a:pPr>
            <a:endParaRPr lang="fr-FR" sz="2000" dirty="0"/>
          </a:p>
        </p:txBody>
      </p:sp>
    </p:spTree>
    <p:extLst>
      <p:ext uri="{BB962C8B-B14F-4D97-AF65-F5344CB8AC3E}">
        <p14:creationId xmlns:p14="http://schemas.microsoft.com/office/powerpoint/2010/main" val="42801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Controverses et méta-analyses……..</a:t>
            </a:r>
            <a:br>
              <a:rPr lang="fr-FR" dirty="0" smtClean="0">
                <a:solidFill>
                  <a:srgbClr val="002060"/>
                </a:solidFill>
              </a:rPr>
            </a:br>
            <a:r>
              <a:rPr lang="fr-FR" dirty="0" smtClean="0">
                <a:solidFill>
                  <a:srgbClr val="002060"/>
                </a:solidFill>
              </a:rPr>
              <a:t>               Dernière minute </a:t>
            </a:r>
            <a:endParaRPr lang="fr-FR" dirty="0">
              <a:solidFill>
                <a:srgbClr val="002060"/>
              </a:solidFill>
            </a:endParaRPr>
          </a:p>
        </p:txBody>
      </p:sp>
      <p:sp>
        <p:nvSpPr>
          <p:cNvPr id="3" name="Espace réservé du contenu 2"/>
          <p:cNvSpPr>
            <a:spLocks noGrp="1"/>
          </p:cNvSpPr>
          <p:nvPr>
            <p:ph idx="1"/>
          </p:nvPr>
        </p:nvSpPr>
        <p:spPr>
          <a:xfrm>
            <a:off x="423835" y="2196802"/>
            <a:ext cx="11089877" cy="3985057"/>
          </a:xfrm>
        </p:spPr>
        <p:txBody>
          <a:bodyPr>
            <a:normAutofit/>
          </a:bodyPr>
          <a:lstStyle/>
          <a:p>
            <a:r>
              <a:rPr lang="fr-FR" dirty="0" smtClean="0"/>
              <a:t>Une nouvelle publication de Brown et </a:t>
            </a:r>
            <a:r>
              <a:rPr lang="fr-FR" dirty="0" err="1" smtClean="0"/>
              <a:t>coll</a:t>
            </a:r>
            <a:r>
              <a:rPr lang="fr-FR" dirty="0" smtClean="0"/>
              <a:t> (17), parue dans </a:t>
            </a:r>
            <a:r>
              <a:rPr lang="fr-FR" i="1" dirty="0" smtClean="0"/>
              <a:t>JAMA </a:t>
            </a:r>
            <a:r>
              <a:rPr lang="fr-FR" i="1" dirty="0" err="1" smtClean="0"/>
              <a:t>Cardiology</a:t>
            </a:r>
            <a:r>
              <a:rPr lang="fr-FR" dirty="0" smtClean="0"/>
              <a:t> en Août 2023, sur une étude épidémiologique en Angleterre (</a:t>
            </a:r>
            <a:r>
              <a:rPr lang="fr-FR" dirty="0" err="1" smtClean="0"/>
              <a:t>cohort</a:t>
            </a:r>
            <a:r>
              <a:rPr lang="fr-FR" dirty="0" smtClean="0"/>
              <a:t> </a:t>
            </a:r>
            <a:r>
              <a:rPr lang="fr-FR" dirty="0" err="1" smtClean="0"/>
              <a:t>study</a:t>
            </a:r>
            <a:r>
              <a:rPr lang="fr-FR" dirty="0" smtClean="0"/>
              <a:t> et cross over </a:t>
            </a:r>
            <a:r>
              <a:rPr lang="fr-FR" dirty="0" err="1" smtClean="0"/>
              <a:t>study</a:t>
            </a:r>
            <a:r>
              <a:rPr lang="fr-FR" dirty="0" smtClean="0"/>
              <a:t>) ne retrouve pas un risque augmenté d’anévrisme et de dissection aortique avec les Fluoroquinolones.</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23323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      ANSM Avril 2019</a:t>
            </a:r>
            <a:endParaRPr lang="fr-FR" dirty="0">
              <a:solidFill>
                <a:srgbClr val="002060"/>
              </a:solidFill>
            </a:endParaRPr>
          </a:p>
        </p:txBody>
      </p:sp>
      <p:sp>
        <p:nvSpPr>
          <p:cNvPr id="3" name="Espace réservé du contenu 2"/>
          <p:cNvSpPr>
            <a:spLocks noGrp="1"/>
          </p:cNvSpPr>
          <p:nvPr>
            <p:ph idx="1"/>
          </p:nvPr>
        </p:nvSpPr>
        <p:spPr/>
        <p:txBody>
          <a:bodyPr>
            <a:normAutofit lnSpcReduction="10000"/>
          </a:bodyPr>
          <a:lstStyle/>
          <a:p>
            <a:pPr algn="just"/>
            <a:r>
              <a:rPr lang="fr-FR" dirty="0" smtClean="0"/>
              <a:t>L’ANSM, en raison d’effets indésirables graves et parfois irréversibles, touchant principalement le système musculo-squelettique et le système nerveux périphérique ou central, restreint le périmètre d’utilisation des Fluoroquinolones.</a:t>
            </a:r>
          </a:p>
          <a:p>
            <a:pPr algn="just"/>
            <a:r>
              <a:rPr lang="fr-FR" dirty="0" smtClean="0"/>
              <a:t>« </a:t>
            </a:r>
            <a:r>
              <a:rPr lang="fr-FR" dirty="0"/>
              <a:t>Toute décision </a:t>
            </a:r>
            <a:r>
              <a:rPr lang="fr-FR" dirty="0" smtClean="0"/>
              <a:t>de prescrire des </a:t>
            </a:r>
            <a:r>
              <a:rPr lang="fr-FR" dirty="0"/>
              <a:t>F</a:t>
            </a:r>
            <a:r>
              <a:rPr lang="fr-FR" dirty="0" smtClean="0"/>
              <a:t>luoroquinolones ne doit être prise qu’après une évaluation individuelle approfondie du rapport bénéfice/risque pour chaque patient ».</a:t>
            </a:r>
          </a:p>
          <a:p>
            <a:pPr algn="just">
              <a:buFontTx/>
              <a:buChar char="-"/>
            </a:pPr>
            <a:endParaRPr lang="fr-FR" dirty="0" smtClean="0"/>
          </a:p>
          <a:p>
            <a:pPr algn="just"/>
            <a:r>
              <a:rPr lang="fr-FR" dirty="0" smtClean="0"/>
              <a:t>L’usage des Fluoroquinolones est restreint aux infections pour lesquelles l’utilisation d’un antibiotique est indispensable et pour lesquelles d’autres antibiotiques ne peuvent être utilisés.</a:t>
            </a:r>
          </a:p>
        </p:txBody>
      </p:sp>
    </p:spTree>
    <p:extLst>
      <p:ext uri="{BB962C8B-B14F-4D97-AF65-F5344CB8AC3E}">
        <p14:creationId xmlns:p14="http://schemas.microsoft.com/office/powerpoint/2010/main" val="3394806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0308" y="702885"/>
            <a:ext cx="3732440"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ANTIBIOPROPHYLAXIE</a:t>
            </a:r>
            <a:endParaRPr lang="fr-FR" sz="2400" b="1" dirty="0">
              <a:solidFill>
                <a:schemeClr val="bg1"/>
              </a:solidFill>
            </a:endParaRPr>
          </a:p>
        </p:txBody>
      </p:sp>
      <p:sp>
        <p:nvSpPr>
          <p:cNvPr id="3" name="Rectangle 2"/>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4" name="Rectangle 3"/>
          <p:cNvSpPr/>
          <p:nvPr/>
        </p:nvSpPr>
        <p:spPr>
          <a:xfrm>
            <a:off x="9265726" y="678171"/>
            <a:ext cx="1799532" cy="369332"/>
          </a:xfrm>
          <a:prstGeom prst="rect">
            <a:avLst/>
          </a:prstGeom>
        </p:spPr>
        <p:txBody>
          <a:bodyPr wrap="none">
            <a:spAutoFit/>
          </a:bodyPr>
          <a:lstStyle/>
          <a:p>
            <a:pPr lvl="0" eaLnBrk="0" fontAlgn="base" hangingPunct="0">
              <a:spcBef>
                <a:spcPct val="0"/>
              </a:spcBef>
              <a:spcAft>
                <a:spcPct val="0"/>
              </a:spcAft>
            </a:pPr>
            <a:r>
              <a:rPr kumimoji="0" lang="fr-FR" altLang="fr-FR" b="0" i="1" u="none" strike="noStrike" cap="none" normalizeH="0" baseline="0" dirty="0" smtClean="0">
                <a:ln>
                  <a:noFill/>
                </a:ln>
                <a:solidFill>
                  <a:srgbClr val="0070C0"/>
                </a:solidFill>
                <a:effectLst/>
                <a:latin typeface="Calibri" panose="020F0502020204030204" pitchFamily="34" charset="0"/>
                <a:cs typeface="Calibri" panose="020F0502020204030204" pitchFamily="34" charset="0"/>
              </a:rPr>
              <a:t>Dr Camille Boissy</a:t>
            </a:r>
            <a:endParaRPr kumimoji="0" lang="fr-FR" altLang="fr-FR" sz="1050" b="0" i="0" u="none" strike="noStrike" cap="none" normalizeH="0" baseline="0" dirty="0" smtClean="0">
              <a:ln>
                <a:noFill/>
              </a:ln>
              <a:solidFill>
                <a:srgbClr val="0070C0"/>
              </a:solidFill>
              <a:effectLst/>
            </a:endParaRPr>
          </a:p>
        </p:txBody>
      </p:sp>
    </p:spTree>
    <p:extLst>
      <p:ext uri="{BB962C8B-B14F-4D97-AF65-F5344CB8AC3E}">
        <p14:creationId xmlns:p14="http://schemas.microsoft.com/office/powerpoint/2010/main" val="2424958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      ANSM Octobre 2020</a:t>
            </a:r>
            <a:endParaRPr lang="fr-FR" dirty="0">
              <a:solidFill>
                <a:srgbClr val="002060"/>
              </a:solidFill>
            </a:endParaRPr>
          </a:p>
        </p:txBody>
      </p:sp>
      <p:sp>
        <p:nvSpPr>
          <p:cNvPr id="3" name="Espace réservé du contenu 2"/>
          <p:cNvSpPr>
            <a:spLocks noGrp="1"/>
          </p:cNvSpPr>
          <p:nvPr>
            <p:ph idx="1"/>
          </p:nvPr>
        </p:nvSpPr>
        <p:spPr/>
        <p:txBody>
          <a:bodyPr>
            <a:normAutofit fontScale="85000" lnSpcReduction="20000"/>
          </a:bodyPr>
          <a:lstStyle/>
          <a:p>
            <a:pPr algn="just"/>
            <a:r>
              <a:rPr lang="fr-FR" dirty="0" smtClean="0"/>
              <a:t>L’ANSM alerte les professionnels de santé sur un nouveau risque identifié de </a:t>
            </a:r>
            <a:r>
              <a:rPr lang="fr-FR" b="1" dirty="0" smtClean="0"/>
              <a:t>régurgitation/insuffisance des valves cardiaques associé aux Fluoroquinolones</a:t>
            </a:r>
            <a:r>
              <a:rPr lang="fr-FR" dirty="0" smtClean="0"/>
              <a:t>.</a:t>
            </a:r>
          </a:p>
          <a:p>
            <a:pPr algn="just"/>
            <a:r>
              <a:rPr lang="fr-FR" dirty="0" smtClean="0"/>
              <a:t>Ce risque a été mis en évidence dans une étude épidémiologique menée aux USA</a:t>
            </a:r>
            <a:r>
              <a:rPr lang="fr-FR" dirty="0"/>
              <a:t> </a:t>
            </a:r>
            <a:r>
              <a:rPr lang="fr-FR" dirty="0" smtClean="0"/>
              <a:t> par </a:t>
            </a:r>
            <a:r>
              <a:rPr lang="fr-FR" dirty="0" err="1" smtClean="0"/>
              <a:t>Etmiman</a:t>
            </a:r>
            <a:r>
              <a:rPr lang="fr-FR" dirty="0" smtClean="0"/>
              <a:t> et </a:t>
            </a:r>
            <a:r>
              <a:rPr lang="fr-FR" dirty="0" err="1" smtClean="0"/>
              <a:t>coll</a:t>
            </a:r>
            <a:r>
              <a:rPr lang="fr-FR" dirty="0" smtClean="0"/>
              <a:t>  (19) et  parue en 2019, qui montre une augmentation 2 fois plus importante du risque de régurgitation mitrale et aortique chez les patients prenant des Fluoroquinolones par rapport à d’autres patients prenant d’autres antibiotiques (amoxicilline ou </a:t>
            </a:r>
            <a:r>
              <a:rPr lang="fr-FR" dirty="0" err="1" smtClean="0"/>
              <a:t>azithromycine</a:t>
            </a:r>
            <a:r>
              <a:rPr lang="fr-FR" dirty="0" smtClean="0"/>
              <a:t>).</a:t>
            </a:r>
          </a:p>
          <a:p>
            <a:pPr algn="just"/>
            <a:r>
              <a:rPr lang="fr-FR" dirty="0" smtClean="0"/>
              <a:t>De plus des cas médicalement confirmés d’insuffisance valvulaire cardiaque ont été rapportés chez des patients prenant des Fluoroquinolones avec un lien de causalité probable ou possible.</a:t>
            </a:r>
          </a:p>
          <a:p>
            <a:pPr algn="just"/>
            <a:r>
              <a:rPr lang="fr-FR" dirty="0" smtClean="0"/>
              <a:t>Cependant une </a:t>
            </a:r>
            <a:r>
              <a:rPr lang="fr-FR" dirty="0"/>
              <a:t>publication de Strange et </a:t>
            </a:r>
            <a:r>
              <a:rPr lang="fr-FR" dirty="0" err="1" smtClean="0"/>
              <a:t>coll</a:t>
            </a:r>
            <a:r>
              <a:rPr lang="fr-FR" dirty="0" smtClean="0"/>
              <a:t> (20), </a:t>
            </a:r>
            <a:r>
              <a:rPr lang="fr-FR" dirty="0"/>
              <a:t>en 2021, au sujet </a:t>
            </a:r>
            <a:r>
              <a:rPr lang="fr-FR" dirty="0" smtClean="0"/>
              <a:t>d’une étude </a:t>
            </a:r>
            <a:r>
              <a:rPr lang="fr-FR" dirty="0"/>
              <a:t>épidémiologique </a:t>
            </a:r>
            <a:r>
              <a:rPr lang="fr-FR" dirty="0" smtClean="0"/>
              <a:t>menée au </a:t>
            </a:r>
            <a:r>
              <a:rPr lang="fr-FR" dirty="0"/>
              <a:t>Danemark ne retrouve pas </a:t>
            </a:r>
            <a:r>
              <a:rPr lang="fr-FR" dirty="0" smtClean="0"/>
              <a:t>d’association entre la prise de </a:t>
            </a:r>
            <a:r>
              <a:rPr lang="fr-FR" dirty="0" err="1" smtClean="0"/>
              <a:t>Fluoroquinolone</a:t>
            </a:r>
            <a:r>
              <a:rPr lang="fr-FR" dirty="0" smtClean="0"/>
              <a:t> et une augmentation du </a:t>
            </a:r>
            <a:r>
              <a:rPr lang="fr-FR" dirty="0"/>
              <a:t>risque </a:t>
            </a:r>
            <a:r>
              <a:rPr lang="fr-FR" dirty="0" smtClean="0"/>
              <a:t>de régurgitation aortique ou mitrale.</a:t>
            </a:r>
          </a:p>
        </p:txBody>
      </p:sp>
    </p:spTree>
    <p:extLst>
      <p:ext uri="{BB962C8B-B14F-4D97-AF65-F5344CB8AC3E}">
        <p14:creationId xmlns:p14="http://schemas.microsoft.com/office/powerpoint/2010/main" val="2800551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      ANSM Octobre 2020</a:t>
            </a:r>
            <a:endParaRPr lang="fr-FR" dirty="0">
              <a:solidFill>
                <a:srgbClr val="002060"/>
              </a:solidFill>
            </a:endParaRPr>
          </a:p>
        </p:txBody>
      </p:sp>
      <p:sp>
        <p:nvSpPr>
          <p:cNvPr id="3" name="Espace réservé du contenu 2"/>
          <p:cNvSpPr>
            <a:spLocks noGrp="1"/>
          </p:cNvSpPr>
          <p:nvPr>
            <p:ph idx="1"/>
          </p:nvPr>
        </p:nvSpPr>
        <p:spPr/>
        <p:txBody>
          <a:bodyPr>
            <a:normAutofit lnSpcReduction="10000"/>
          </a:bodyPr>
          <a:lstStyle/>
          <a:p>
            <a:pPr algn="just"/>
            <a:r>
              <a:rPr lang="fr-FR" dirty="0" smtClean="0"/>
              <a:t>Des précautions d’emploi supplémentaires sont émises </a:t>
            </a:r>
            <a:r>
              <a:rPr lang="fr-FR" dirty="0"/>
              <a:t>par </a:t>
            </a:r>
            <a:r>
              <a:rPr lang="fr-FR" dirty="0" smtClean="0"/>
              <a:t>l’ANSM quant à l’usage des </a:t>
            </a:r>
            <a:r>
              <a:rPr lang="fr-FR" dirty="0"/>
              <a:t>Fluoroquinolones</a:t>
            </a:r>
            <a:r>
              <a:rPr lang="fr-FR" dirty="0" smtClean="0"/>
              <a:t> prenant en compte ce risque de régurgitation/insuffisance </a:t>
            </a:r>
            <a:r>
              <a:rPr lang="fr-FR" dirty="0"/>
              <a:t>des valves </a:t>
            </a:r>
            <a:r>
              <a:rPr lang="fr-FR" dirty="0" smtClean="0"/>
              <a:t>cardiaques. </a:t>
            </a:r>
          </a:p>
          <a:p>
            <a:pPr algn="just"/>
            <a:r>
              <a:rPr lang="fr-FR" dirty="0"/>
              <a:t>Les </a:t>
            </a:r>
            <a:r>
              <a:rPr lang="fr-FR" dirty="0" err="1" smtClean="0"/>
              <a:t>Fluoroquinolones</a:t>
            </a:r>
            <a:r>
              <a:rPr lang="fr-FR" dirty="0" smtClean="0"/>
              <a:t>, chez les patients identifiés à risque de    régurgitation/insuffisance </a:t>
            </a:r>
            <a:r>
              <a:rPr lang="fr-FR" dirty="0"/>
              <a:t>des valves </a:t>
            </a:r>
            <a:r>
              <a:rPr lang="fr-FR" dirty="0" smtClean="0"/>
              <a:t>cardiaques, ne doivent être utilisées qu’après une évaluation approfondie du rapport bénéfice/risque et après avoir envisagé d’autres options thérapeutiques.</a:t>
            </a:r>
          </a:p>
          <a:p>
            <a:pPr algn="just"/>
            <a:r>
              <a:rPr lang="fr-FR" dirty="0" smtClean="0"/>
              <a:t>De plus les patients doivent être informés des signes d’alerte pouvant survenir et devant les amener à consulter en urgence : dyspnée aiguë, apparition de palpitations ou d’œdèmes de l’abdomen ou des MI.</a:t>
            </a:r>
          </a:p>
        </p:txBody>
      </p:sp>
    </p:spTree>
    <p:extLst>
      <p:ext uri="{BB962C8B-B14F-4D97-AF65-F5344CB8AC3E}">
        <p14:creationId xmlns:p14="http://schemas.microsoft.com/office/powerpoint/2010/main" val="2327412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09189"/>
            <a:ext cx="9960488" cy="1320800"/>
          </a:xfrm>
        </p:spPr>
        <p:txBody>
          <a:bodyPr>
            <a:normAutofit/>
          </a:bodyPr>
          <a:lstStyle/>
          <a:p>
            <a:r>
              <a:rPr lang="fr-FR" dirty="0" smtClean="0">
                <a:solidFill>
                  <a:srgbClr val="002060"/>
                </a:solidFill>
              </a:rPr>
              <a:t>      ANSM Octobre 2020</a:t>
            </a:r>
            <a:r>
              <a:rPr lang="fr-FR" dirty="0">
                <a:solidFill>
                  <a:srgbClr val="002060"/>
                </a:solidFill>
              </a:rPr>
              <a:t/>
            </a:r>
            <a:br>
              <a:rPr lang="fr-FR" dirty="0">
                <a:solidFill>
                  <a:srgbClr val="002060"/>
                </a:solidFill>
              </a:rPr>
            </a:br>
            <a:r>
              <a:rPr lang="fr-FR" dirty="0" smtClean="0">
                <a:solidFill>
                  <a:srgbClr val="002060"/>
                </a:solidFill>
              </a:rPr>
              <a:t> </a:t>
            </a:r>
            <a:r>
              <a:rPr lang="fr-FR" sz="2000" dirty="0" smtClean="0">
                <a:solidFill>
                  <a:srgbClr val="002060"/>
                </a:solidFill>
              </a:rPr>
              <a:t>Affections prédisposant à la régurgitation/insuffisance des valves cardiaques</a:t>
            </a:r>
            <a:endParaRPr lang="fr-FR" sz="2000" dirty="0">
              <a:solidFill>
                <a:srgbClr val="002060"/>
              </a:solidFill>
            </a:endParaRPr>
          </a:p>
        </p:txBody>
      </p:sp>
      <p:sp>
        <p:nvSpPr>
          <p:cNvPr id="3" name="Espace réservé du contenu 2"/>
          <p:cNvSpPr>
            <a:spLocks noGrp="1"/>
          </p:cNvSpPr>
          <p:nvPr>
            <p:ph idx="1"/>
          </p:nvPr>
        </p:nvSpPr>
        <p:spPr/>
        <p:txBody>
          <a:bodyPr>
            <a:normAutofit lnSpcReduction="10000"/>
          </a:bodyPr>
          <a:lstStyle/>
          <a:p>
            <a:pPr marL="0" indent="0">
              <a:buNone/>
            </a:pPr>
            <a:r>
              <a:rPr lang="fr-FR" dirty="0" smtClean="0"/>
              <a:t> </a:t>
            </a:r>
          </a:p>
          <a:p>
            <a:r>
              <a:rPr lang="fr-FR" dirty="0" smtClean="0"/>
              <a:t>Maladies congénitales ou préexistantes des valves cardiaques,</a:t>
            </a:r>
            <a:endParaRPr lang="fr-FR" dirty="0"/>
          </a:p>
          <a:p>
            <a:r>
              <a:rPr lang="fr-FR" dirty="0" smtClean="0"/>
              <a:t>Affections du tissu conjonctif (syndrome de </a:t>
            </a:r>
            <a:r>
              <a:rPr lang="fr-FR" dirty="0" err="1" smtClean="0"/>
              <a:t>Marfan</a:t>
            </a:r>
            <a:r>
              <a:rPr lang="fr-FR" dirty="0"/>
              <a:t> </a:t>
            </a:r>
            <a:r>
              <a:rPr lang="fr-FR" dirty="0" smtClean="0"/>
              <a:t>ou d’</a:t>
            </a:r>
            <a:r>
              <a:rPr lang="fr-FR" dirty="0" err="1" smtClean="0"/>
              <a:t>Elhers-Danlos</a:t>
            </a:r>
            <a:r>
              <a:rPr lang="fr-FR" dirty="0" smtClean="0"/>
              <a:t>),</a:t>
            </a:r>
          </a:p>
          <a:p>
            <a:r>
              <a:rPr lang="fr-FR" dirty="0" smtClean="0"/>
              <a:t>Syndrome de Turner,</a:t>
            </a:r>
          </a:p>
          <a:p>
            <a:r>
              <a:rPr lang="fr-FR" dirty="0" smtClean="0"/>
              <a:t>Maladie </a:t>
            </a:r>
            <a:r>
              <a:rPr lang="fr-FR" dirty="0"/>
              <a:t>de </a:t>
            </a:r>
            <a:r>
              <a:rPr lang="fr-FR" dirty="0" err="1" smtClean="0"/>
              <a:t>Behçet</a:t>
            </a:r>
            <a:r>
              <a:rPr lang="fr-FR" dirty="0" smtClean="0"/>
              <a:t>,</a:t>
            </a:r>
          </a:p>
          <a:p>
            <a:r>
              <a:rPr lang="fr-FR" dirty="0" smtClean="0"/>
              <a:t>Hypertension artérielle,</a:t>
            </a:r>
          </a:p>
          <a:p>
            <a:r>
              <a:rPr lang="fr-FR" dirty="0" smtClean="0"/>
              <a:t>Polyarthrite rhumatoïde,</a:t>
            </a:r>
          </a:p>
          <a:p>
            <a:r>
              <a:rPr lang="fr-FR" dirty="0" smtClean="0"/>
              <a:t>Endocardite infectieuse.</a:t>
            </a:r>
          </a:p>
        </p:txBody>
      </p:sp>
    </p:spTree>
    <p:extLst>
      <p:ext uri="{BB962C8B-B14F-4D97-AF65-F5344CB8AC3E}">
        <p14:creationId xmlns:p14="http://schemas.microsoft.com/office/powerpoint/2010/main" val="1185157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09189"/>
            <a:ext cx="9960488" cy="1320800"/>
          </a:xfrm>
        </p:spPr>
        <p:txBody>
          <a:bodyPr>
            <a:normAutofit fontScale="90000"/>
          </a:bodyPr>
          <a:lstStyle/>
          <a:p>
            <a:r>
              <a:rPr lang="fr-FR" dirty="0" smtClean="0">
                <a:solidFill>
                  <a:srgbClr val="002060"/>
                </a:solidFill>
              </a:rPr>
              <a:t>                ANSM Octobre 2022 </a:t>
            </a:r>
            <a:br>
              <a:rPr lang="fr-FR" dirty="0" smtClean="0">
                <a:solidFill>
                  <a:srgbClr val="002060"/>
                </a:solidFill>
              </a:rPr>
            </a:br>
            <a:r>
              <a:rPr lang="fr-FR" dirty="0" smtClean="0">
                <a:solidFill>
                  <a:srgbClr val="002060"/>
                </a:solidFill>
              </a:rPr>
              <a:t>                Mise à jour le 2 Août 2023</a:t>
            </a:r>
            <a:r>
              <a:rPr lang="fr-FR" dirty="0">
                <a:solidFill>
                  <a:srgbClr val="002060"/>
                </a:solidFill>
              </a:rPr>
              <a:t/>
            </a:r>
            <a:br>
              <a:rPr lang="fr-FR" dirty="0">
                <a:solidFill>
                  <a:srgbClr val="002060"/>
                </a:solidFill>
              </a:rPr>
            </a:br>
            <a:endParaRPr lang="fr-FR" sz="2000" dirty="0">
              <a:solidFill>
                <a:srgbClr val="002060"/>
              </a:solidFill>
            </a:endParaRPr>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FR" dirty="0" smtClean="0"/>
              <a:t> </a:t>
            </a:r>
          </a:p>
          <a:p>
            <a:pPr algn="just"/>
            <a:r>
              <a:rPr lang="fr-FR" dirty="0" smtClean="0"/>
              <a:t>Rappel des effets indésirables déjà listés en 2015 et rappel des nouveaux effets indésirables cardiaques notifiés en 2018 (anévrisme et dissection aortique) et 2020 (régurgitation/insuffisance des valves cardiaques).</a:t>
            </a:r>
          </a:p>
          <a:p>
            <a:pPr marL="0" indent="0" algn="just">
              <a:buNone/>
            </a:pPr>
            <a:endParaRPr lang="fr-FR" dirty="0" smtClean="0"/>
          </a:p>
          <a:p>
            <a:pPr algn="just"/>
            <a:r>
              <a:rPr lang="fr-FR" dirty="0" smtClean="0"/>
              <a:t>Pour les tendinopathies, à la liste des personnes plus à risque et pour lesquelles une prudence particulière est nécessaire en cas de prescription de ces antibiotiques, sont rajoutés les patients atteints d’une insuffisance rénale et les patients ayant bénéficié d’une greffe d’organe.</a:t>
            </a:r>
          </a:p>
          <a:p>
            <a:pPr algn="just"/>
            <a:endParaRPr lang="fr-FR" dirty="0" smtClean="0"/>
          </a:p>
          <a:p>
            <a:pPr algn="just"/>
            <a:r>
              <a:rPr lang="fr-FR" dirty="0"/>
              <a:t>Rappel que </a:t>
            </a:r>
            <a:r>
              <a:rPr lang="fr-FR" dirty="0" smtClean="0"/>
              <a:t>ces effets indésirables peuvent être très graves, invalidants, durables et potentiellement irréversibles.</a:t>
            </a:r>
            <a:endParaRPr lang="fr-FR" dirty="0"/>
          </a:p>
          <a:p>
            <a:pPr algn="just"/>
            <a:endParaRPr lang="fr-FR" dirty="0" smtClean="0"/>
          </a:p>
          <a:p>
            <a:pPr algn="just"/>
            <a:endParaRPr lang="fr-FR" dirty="0"/>
          </a:p>
          <a:p>
            <a:pPr algn="just"/>
            <a:endParaRPr lang="fr-FR" dirty="0" smtClean="0"/>
          </a:p>
        </p:txBody>
      </p:sp>
    </p:spTree>
    <p:extLst>
      <p:ext uri="{BB962C8B-B14F-4D97-AF65-F5344CB8AC3E}">
        <p14:creationId xmlns:p14="http://schemas.microsoft.com/office/powerpoint/2010/main" val="2381442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09189"/>
            <a:ext cx="9960488" cy="1320800"/>
          </a:xfrm>
        </p:spPr>
        <p:txBody>
          <a:bodyPr>
            <a:normAutofit fontScale="90000"/>
          </a:bodyPr>
          <a:lstStyle/>
          <a:p>
            <a:r>
              <a:rPr lang="fr-FR" dirty="0" smtClean="0">
                <a:solidFill>
                  <a:srgbClr val="002060"/>
                </a:solidFill>
              </a:rPr>
              <a:t>                ANSM Octobre 2022 </a:t>
            </a:r>
            <a:br>
              <a:rPr lang="fr-FR" dirty="0" smtClean="0">
                <a:solidFill>
                  <a:srgbClr val="002060"/>
                </a:solidFill>
              </a:rPr>
            </a:br>
            <a:r>
              <a:rPr lang="fr-FR" dirty="0" smtClean="0">
                <a:solidFill>
                  <a:srgbClr val="002060"/>
                </a:solidFill>
              </a:rPr>
              <a:t>                Mise à jour le 2 Août 2023</a:t>
            </a:r>
            <a:br>
              <a:rPr lang="fr-FR" dirty="0" smtClean="0">
                <a:solidFill>
                  <a:srgbClr val="002060"/>
                </a:solidFill>
              </a:rPr>
            </a:br>
            <a:r>
              <a:rPr lang="fr-FR" dirty="0">
                <a:solidFill>
                  <a:srgbClr val="002060"/>
                </a:solidFill>
              </a:rPr>
              <a:t/>
            </a:r>
            <a:br>
              <a:rPr lang="fr-FR" dirty="0">
                <a:solidFill>
                  <a:srgbClr val="002060"/>
                </a:solidFill>
              </a:rPr>
            </a:br>
            <a:endParaRPr lang="fr-FR" sz="2000" dirty="0">
              <a:solidFill>
                <a:srgbClr val="002060"/>
              </a:solidFill>
            </a:endParaRPr>
          </a:p>
        </p:txBody>
      </p:sp>
      <p:sp>
        <p:nvSpPr>
          <p:cNvPr id="3" name="Espace réservé du contenu 2"/>
          <p:cNvSpPr>
            <a:spLocks noGrp="1"/>
          </p:cNvSpPr>
          <p:nvPr>
            <p:ph idx="1"/>
          </p:nvPr>
        </p:nvSpPr>
        <p:spPr/>
        <p:txBody>
          <a:bodyPr>
            <a:normAutofit fontScale="70000" lnSpcReduction="20000"/>
          </a:bodyPr>
          <a:lstStyle/>
          <a:p>
            <a:pPr marL="0" indent="0" algn="just">
              <a:buNone/>
            </a:pPr>
            <a:r>
              <a:rPr lang="fr-FR" dirty="0" smtClean="0"/>
              <a:t> </a:t>
            </a:r>
          </a:p>
          <a:p>
            <a:pPr algn="just"/>
            <a:r>
              <a:rPr lang="fr-FR" dirty="0" smtClean="0"/>
              <a:t>Constat que les Fluoroquinolones continuent d’être prescrites en dehors des utilisations recommandées : les Fluoroquinolones doivent être réservées à certaines infections pour lesquelles elles sont indispensables et </a:t>
            </a:r>
            <a:r>
              <a:rPr lang="fr-FR" b="1" dirty="0" smtClean="0"/>
              <a:t>doivent être évitées dans les situations où d’autres antibiotiques peuvent être utilisés.</a:t>
            </a:r>
          </a:p>
          <a:p>
            <a:pPr algn="just"/>
            <a:r>
              <a:rPr lang="fr-FR" b="1" dirty="0" smtClean="0"/>
              <a:t> </a:t>
            </a:r>
            <a:r>
              <a:rPr lang="fr-FR" dirty="0" smtClean="0"/>
              <a:t>Les Fluoroquinolones </a:t>
            </a:r>
            <a:r>
              <a:rPr lang="fr-FR" b="1" dirty="0" smtClean="0"/>
              <a:t>ne doivent PAS être prescrites </a:t>
            </a:r>
            <a:r>
              <a:rPr lang="fr-FR" dirty="0" smtClean="0"/>
              <a:t>dans les situations suivantes:</a:t>
            </a:r>
            <a:endParaRPr lang="fr-FR" b="1" dirty="0" smtClean="0"/>
          </a:p>
          <a:p>
            <a:pPr marL="0" indent="0" algn="just">
              <a:buNone/>
            </a:pPr>
            <a:r>
              <a:rPr lang="fr-FR" dirty="0" smtClean="0"/>
              <a:t>      - chez les patients ayant présenté des effets indésirables graves avec un antibiotique de la classe des Quinolones ou des Fluoroquinolones.</a:t>
            </a:r>
          </a:p>
          <a:p>
            <a:pPr marL="0" indent="0" algn="just">
              <a:buNone/>
            </a:pPr>
            <a:r>
              <a:rPr lang="fr-FR" dirty="0" smtClean="0"/>
              <a:t>      - pour traiter des infections non sévères ou spontanément résolutives (pharyngite, angine et bronchite aiguë)</a:t>
            </a:r>
          </a:p>
          <a:p>
            <a:pPr marL="0" indent="0" algn="just">
              <a:buNone/>
            </a:pPr>
            <a:r>
              <a:rPr lang="fr-FR" dirty="0" smtClean="0"/>
              <a:t>      - pour traiter des infections de sévérité légère à modérée (cystite non compliquée, exacerbation </a:t>
            </a:r>
            <a:r>
              <a:rPr lang="fr-FR" dirty="0"/>
              <a:t>aiguë de </a:t>
            </a:r>
            <a:r>
              <a:rPr lang="fr-FR" dirty="0" smtClean="0"/>
              <a:t>BPCO , rhino-sinusite bactérienne </a:t>
            </a:r>
            <a:r>
              <a:rPr lang="fr-FR" dirty="0"/>
              <a:t>aiguë et </a:t>
            </a:r>
            <a:r>
              <a:rPr lang="fr-FR" dirty="0" smtClean="0"/>
              <a:t>otite moyenne </a:t>
            </a:r>
            <a:r>
              <a:rPr lang="fr-FR" dirty="0"/>
              <a:t>aiguë).</a:t>
            </a:r>
          </a:p>
          <a:p>
            <a:pPr marL="0" indent="0" algn="just">
              <a:buNone/>
            </a:pPr>
            <a:r>
              <a:rPr lang="fr-FR" dirty="0"/>
              <a:t> </a:t>
            </a:r>
            <a:r>
              <a:rPr lang="fr-FR" dirty="0" smtClean="0"/>
              <a:t>     - pour traiter des infections non bactériennes (prostatite chronique non bactérienne).</a:t>
            </a:r>
          </a:p>
          <a:p>
            <a:pPr marL="0" indent="0" algn="just">
              <a:buNone/>
            </a:pPr>
            <a:r>
              <a:rPr lang="fr-FR" dirty="0"/>
              <a:t> </a:t>
            </a:r>
            <a:r>
              <a:rPr lang="fr-FR" dirty="0" smtClean="0"/>
              <a:t>     - pour prévenir la diarrhée du voyageur ou les infections récidivantes des voies urinaires.</a:t>
            </a:r>
          </a:p>
          <a:p>
            <a:pPr marL="0" indent="0" algn="just">
              <a:buNone/>
            </a:pPr>
            <a:endParaRPr lang="fr-FR" dirty="0" smtClean="0"/>
          </a:p>
          <a:p>
            <a:pPr algn="just"/>
            <a:endParaRPr lang="fr-FR" dirty="0" smtClean="0"/>
          </a:p>
        </p:txBody>
      </p:sp>
    </p:spTree>
    <p:extLst>
      <p:ext uri="{BB962C8B-B14F-4D97-AF65-F5344CB8AC3E}">
        <p14:creationId xmlns:p14="http://schemas.microsoft.com/office/powerpoint/2010/main" val="922248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002060"/>
                </a:solidFill>
              </a:rPr>
              <a:t>Mécanisme de l’impact des Fluoroquinolones sur l’appareil cardiovasculaire </a:t>
            </a:r>
            <a:endParaRPr lang="fr-FR" sz="3200" dirty="0">
              <a:solidFill>
                <a:srgbClr val="002060"/>
              </a:solidFill>
            </a:endParaRPr>
          </a:p>
        </p:txBody>
      </p:sp>
      <p:sp>
        <p:nvSpPr>
          <p:cNvPr id="3" name="Espace réservé du contenu 2"/>
          <p:cNvSpPr>
            <a:spLocks noGrp="1"/>
          </p:cNvSpPr>
          <p:nvPr>
            <p:ph idx="1"/>
          </p:nvPr>
        </p:nvSpPr>
        <p:spPr>
          <a:xfrm>
            <a:off x="244699" y="1648497"/>
            <a:ext cx="11384924" cy="4468968"/>
          </a:xfrm>
        </p:spPr>
        <p:txBody>
          <a:bodyPr>
            <a:normAutofit fontScale="85000" lnSpcReduction="20000"/>
          </a:bodyPr>
          <a:lstStyle/>
          <a:p>
            <a:pPr marL="0" indent="0">
              <a:buNone/>
            </a:pPr>
            <a:endParaRPr lang="fr-FR" dirty="0" smtClean="0"/>
          </a:p>
          <a:p>
            <a:r>
              <a:rPr lang="fr-FR" dirty="0" smtClean="0"/>
              <a:t>Encore inconnu.</a:t>
            </a:r>
          </a:p>
          <a:p>
            <a:endParaRPr lang="fr-FR" dirty="0"/>
          </a:p>
          <a:p>
            <a:r>
              <a:rPr lang="fr-FR" dirty="0" smtClean="0"/>
              <a:t>Plusieurs hypothèses ont été émises à partir de deux études menées par Lemaire et </a:t>
            </a:r>
            <a:r>
              <a:rPr lang="fr-FR" dirty="0" err="1" smtClean="0"/>
              <a:t>coll</a:t>
            </a:r>
            <a:r>
              <a:rPr lang="fr-FR" dirty="0" smtClean="0"/>
              <a:t> (2018) sur un modèle souris et par </a:t>
            </a:r>
            <a:r>
              <a:rPr lang="fr-FR" dirty="0" err="1" smtClean="0"/>
              <a:t>Guzzardi</a:t>
            </a:r>
            <a:r>
              <a:rPr lang="fr-FR" dirty="0" smtClean="0"/>
              <a:t> et </a:t>
            </a:r>
            <a:r>
              <a:rPr lang="fr-FR" dirty="0" err="1" smtClean="0"/>
              <a:t>coll</a:t>
            </a:r>
            <a:r>
              <a:rPr lang="fr-FR" dirty="0" smtClean="0"/>
              <a:t> (2019) sur les myofibroblastes humains.</a:t>
            </a:r>
          </a:p>
          <a:p>
            <a:pPr marL="0" indent="0">
              <a:buNone/>
            </a:pPr>
            <a:endParaRPr lang="fr-FR" dirty="0" smtClean="0"/>
          </a:p>
          <a:p>
            <a:r>
              <a:rPr lang="fr-FR" dirty="0" smtClean="0"/>
              <a:t>Les mécanismes </a:t>
            </a:r>
            <a:r>
              <a:rPr lang="fr-FR" dirty="0"/>
              <a:t>pouvant expliquer ces atteintes sont un effet négatif sur la synthèse du collagène et de l’élastine par majoration essentiellement de la synthèse de </a:t>
            </a:r>
            <a:r>
              <a:rPr lang="fr-FR" dirty="0" smtClean="0"/>
              <a:t>métallo protéinases extracellulaires, entrainant une dégradation </a:t>
            </a:r>
            <a:r>
              <a:rPr lang="fr-FR" dirty="0"/>
              <a:t>excessive des tissus de la matrice extracellulaire de la paroi </a:t>
            </a:r>
            <a:r>
              <a:rPr lang="fr-FR" dirty="0" smtClean="0"/>
              <a:t>aortique et </a:t>
            </a:r>
            <a:r>
              <a:rPr lang="fr-FR" dirty="0"/>
              <a:t>d’un rôle également possible d’une augmentation de radicaux libres au niveau mitochondrial.</a:t>
            </a:r>
            <a:br>
              <a:rPr lang="fr-FR" dirty="0"/>
            </a:br>
            <a:endParaRPr lang="fr-FR" dirty="0"/>
          </a:p>
          <a:p>
            <a:pPr marL="0" indent="0">
              <a:buNone/>
            </a:pPr>
            <a:r>
              <a:rPr lang="fr-FR" dirty="0" smtClean="0"/>
              <a:t> </a:t>
            </a:r>
          </a:p>
        </p:txBody>
      </p:sp>
    </p:spTree>
    <p:extLst>
      <p:ext uri="{BB962C8B-B14F-4D97-AF65-F5344CB8AC3E}">
        <p14:creationId xmlns:p14="http://schemas.microsoft.com/office/powerpoint/2010/main" val="210546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07033" y="0"/>
            <a:ext cx="10213092" cy="6104985"/>
          </a:xfrm>
          <a:prstGeom prst="rect">
            <a:avLst/>
          </a:prstGeom>
        </p:spPr>
      </p:pic>
      <p:sp>
        <p:nvSpPr>
          <p:cNvPr id="3" name="Rectangle 2"/>
          <p:cNvSpPr/>
          <p:nvPr/>
        </p:nvSpPr>
        <p:spPr>
          <a:xfrm>
            <a:off x="497942" y="6073634"/>
            <a:ext cx="8799968" cy="553998"/>
          </a:xfrm>
          <a:prstGeom prst="rect">
            <a:avLst/>
          </a:prstGeom>
        </p:spPr>
        <p:txBody>
          <a:bodyPr wrap="square">
            <a:spAutoFit/>
          </a:bodyPr>
          <a:lstStyle/>
          <a:p>
            <a:r>
              <a:rPr lang="fr-FR" sz="1000" dirty="0" err="1"/>
              <a:t>Graphical</a:t>
            </a:r>
            <a:r>
              <a:rPr lang="fr-FR" sz="1000" dirty="0"/>
              <a:t> Abstract </a:t>
            </a:r>
            <a:r>
              <a:rPr lang="fr-FR" sz="1000" dirty="0" err="1"/>
              <a:t>Fluoroquinoline</a:t>
            </a:r>
            <a:r>
              <a:rPr lang="fr-FR" sz="1000" dirty="0"/>
              <a:t> </a:t>
            </a:r>
            <a:r>
              <a:rPr lang="fr-FR" sz="1000" dirty="0" err="1"/>
              <a:t>induces</a:t>
            </a:r>
            <a:r>
              <a:rPr lang="fr-FR" sz="1000" dirty="0"/>
              <a:t> </a:t>
            </a:r>
            <a:r>
              <a:rPr lang="fr-FR" sz="1000" dirty="0" err="1"/>
              <a:t>aortic</a:t>
            </a:r>
            <a:r>
              <a:rPr lang="fr-FR" sz="1000" dirty="0"/>
              <a:t> and mitral </a:t>
            </a:r>
            <a:r>
              <a:rPr lang="fr-FR" sz="1000" dirty="0" err="1"/>
              <a:t>fibroblast-mediated</a:t>
            </a:r>
            <a:r>
              <a:rPr lang="fr-FR" sz="1000" dirty="0"/>
              <a:t> </a:t>
            </a:r>
            <a:r>
              <a:rPr lang="fr-FR" sz="1000" dirty="0" err="1"/>
              <a:t>extracellular</a:t>
            </a:r>
            <a:r>
              <a:rPr lang="fr-FR" sz="1000" dirty="0"/>
              <a:t> matrix </a:t>
            </a:r>
            <a:r>
              <a:rPr lang="fr-FR" sz="1000" dirty="0" err="1"/>
              <a:t>dysregulation</a:t>
            </a:r>
            <a:r>
              <a:rPr lang="fr-FR" sz="1000" dirty="0"/>
              <a:t>. ECM, </a:t>
            </a:r>
            <a:r>
              <a:rPr lang="fr-FR" sz="1000" dirty="0" err="1"/>
              <a:t>extracellular</a:t>
            </a:r>
            <a:r>
              <a:rPr lang="fr-FR" sz="1000" dirty="0"/>
              <a:t> matrix; MMP, matrix </a:t>
            </a:r>
            <a:r>
              <a:rPr lang="fr-FR" sz="1000" dirty="0" err="1"/>
              <a:t>metalloproteinase</a:t>
            </a:r>
            <a:r>
              <a:rPr lang="fr-FR" sz="1000" dirty="0"/>
              <a:t>; TIMP, tissue </a:t>
            </a:r>
            <a:r>
              <a:rPr lang="fr-FR" sz="1000" dirty="0" err="1"/>
              <a:t>inhibitor</a:t>
            </a:r>
            <a:r>
              <a:rPr lang="fr-FR" sz="1000" dirty="0"/>
              <a:t> of matrix </a:t>
            </a:r>
            <a:r>
              <a:rPr lang="fr-FR" sz="1000" dirty="0" err="1"/>
              <a:t>metalloproteinase</a:t>
            </a:r>
            <a:r>
              <a:rPr lang="fr-FR" sz="1000" dirty="0"/>
              <a:t>. *</a:t>
            </a:r>
            <a:r>
              <a:rPr lang="fr-FR" sz="1000" dirty="0" err="1"/>
              <a:t>Collagen</a:t>
            </a:r>
            <a:r>
              <a:rPr lang="fr-FR" sz="1000" dirty="0"/>
              <a:t> (types I and II) </a:t>
            </a:r>
            <a:r>
              <a:rPr lang="fr-FR" sz="1000" dirty="0" err="1"/>
              <a:t>is</a:t>
            </a:r>
            <a:r>
              <a:rPr lang="fr-FR" sz="1000" dirty="0"/>
              <a:t> the </a:t>
            </a:r>
            <a:r>
              <a:rPr lang="fr-FR" sz="1000" dirty="0" err="1"/>
              <a:t>primary</a:t>
            </a:r>
            <a:r>
              <a:rPr lang="fr-FR" sz="1000" dirty="0"/>
              <a:t> </a:t>
            </a:r>
            <a:r>
              <a:rPr lang="fr-FR" sz="1000" dirty="0" err="1"/>
              <a:t>load-bearing</a:t>
            </a:r>
            <a:r>
              <a:rPr lang="fr-FR" sz="1000" dirty="0"/>
              <a:t> </a:t>
            </a:r>
            <a:r>
              <a:rPr lang="fr-FR" sz="1000" dirty="0" err="1"/>
              <a:t>element</a:t>
            </a:r>
            <a:r>
              <a:rPr lang="fr-FR" sz="1000" dirty="0"/>
              <a:t> in </a:t>
            </a:r>
            <a:r>
              <a:rPr lang="fr-FR" sz="1000" dirty="0" err="1"/>
              <a:t>aortic</a:t>
            </a:r>
            <a:r>
              <a:rPr lang="fr-FR" sz="1000" dirty="0"/>
              <a:t> tissue.</a:t>
            </a:r>
          </a:p>
        </p:txBody>
      </p:sp>
      <p:sp>
        <p:nvSpPr>
          <p:cNvPr id="4" name="Rectangle 3"/>
          <p:cNvSpPr/>
          <p:nvPr/>
        </p:nvSpPr>
        <p:spPr>
          <a:xfrm>
            <a:off x="497942" y="6568366"/>
            <a:ext cx="8347294" cy="253916"/>
          </a:xfrm>
          <a:prstGeom prst="rect">
            <a:avLst/>
          </a:prstGeom>
        </p:spPr>
        <p:txBody>
          <a:bodyPr wrap="square">
            <a:spAutoFit/>
          </a:bodyPr>
          <a:lstStyle/>
          <a:p>
            <a:r>
              <a:rPr lang="fr-FR" sz="1050" dirty="0" err="1">
                <a:solidFill>
                  <a:srgbClr val="212121"/>
                </a:solidFill>
                <a:latin typeface="Segoe UI" panose="020B0502040204020203" pitchFamily="34" charset="0"/>
                <a:ea typeface="Calibri" panose="020F0502020204030204" pitchFamily="34" charset="0"/>
              </a:rPr>
              <a:t>Tamargo</a:t>
            </a:r>
            <a:r>
              <a:rPr lang="fr-FR" sz="1050" dirty="0">
                <a:solidFill>
                  <a:srgbClr val="212121"/>
                </a:solidFill>
                <a:latin typeface="Segoe UI" panose="020B0502040204020203" pitchFamily="34" charset="0"/>
                <a:ea typeface="Calibri" panose="020F0502020204030204" pitchFamily="34" charset="0"/>
              </a:rPr>
              <a:t> J, </a:t>
            </a:r>
            <a:r>
              <a:rPr lang="fr-FR" sz="1050" dirty="0" err="1">
                <a:solidFill>
                  <a:srgbClr val="212121"/>
                </a:solidFill>
                <a:latin typeface="Segoe UI" panose="020B0502040204020203" pitchFamily="34" charset="0"/>
                <a:ea typeface="Calibri" panose="020F0502020204030204" pitchFamily="34" charset="0"/>
              </a:rPr>
              <a:t>Agewall</a:t>
            </a:r>
            <a:r>
              <a:rPr lang="fr-FR" sz="1050" dirty="0">
                <a:solidFill>
                  <a:srgbClr val="212121"/>
                </a:solidFill>
                <a:latin typeface="Segoe UI" panose="020B0502040204020203" pitchFamily="34" charset="0"/>
                <a:ea typeface="Calibri" panose="020F0502020204030204" pitchFamily="34" charset="0"/>
              </a:rPr>
              <a:t> S. </a:t>
            </a:r>
            <a:r>
              <a:rPr lang="fr-FR" sz="1050" dirty="0" err="1">
                <a:solidFill>
                  <a:srgbClr val="212121"/>
                </a:solidFill>
                <a:latin typeface="Segoe UI" panose="020B0502040204020203" pitchFamily="34" charset="0"/>
                <a:ea typeface="Calibri" panose="020F0502020204030204" pitchFamily="34" charset="0"/>
              </a:rPr>
              <a:t>Fluoroquinolone</a:t>
            </a:r>
            <a:r>
              <a:rPr lang="fr-FR" sz="1050" dirty="0">
                <a:solidFill>
                  <a:srgbClr val="212121"/>
                </a:solidFill>
                <a:latin typeface="Segoe UI" panose="020B0502040204020203" pitchFamily="34" charset="0"/>
                <a:ea typeface="Calibri" panose="020F0502020204030204" pitchFamily="34" charset="0"/>
              </a:rPr>
              <a:t> use and </a:t>
            </a:r>
            <a:r>
              <a:rPr lang="fr-FR" sz="1050" dirty="0" err="1">
                <a:solidFill>
                  <a:srgbClr val="212121"/>
                </a:solidFill>
                <a:latin typeface="Segoe UI" panose="020B0502040204020203" pitchFamily="34" charset="0"/>
                <a:ea typeface="Calibri" panose="020F0502020204030204" pitchFamily="34" charset="0"/>
              </a:rPr>
              <a:t>valvular</a:t>
            </a:r>
            <a:r>
              <a:rPr lang="fr-FR" sz="1050" dirty="0">
                <a:solidFill>
                  <a:srgbClr val="212121"/>
                </a:solidFill>
                <a:latin typeface="Segoe UI" panose="020B0502040204020203" pitchFamily="34" charset="0"/>
                <a:ea typeface="Calibri" panose="020F0502020204030204" pitchFamily="34" charset="0"/>
              </a:rPr>
              <a:t> </a:t>
            </a:r>
            <a:r>
              <a:rPr lang="fr-FR" sz="1050" dirty="0" err="1">
                <a:solidFill>
                  <a:srgbClr val="212121"/>
                </a:solidFill>
                <a:latin typeface="Segoe UI" panose="020B0502040204020203" pitchFamily="34" charset="0"/>
                <a:ea typeface="Calibri" panose="020F0502020204030204" pitchFamily="34" charset="0"/>
              </a:rPr>
              <a:t>heart</a:t>
            </a:r>
            <a:r>
              <a:rPr lang="fr-FR" sz="1050" dirty="0">
                <a:solidFill>
                  <a:srgbClr val="212121"/>
                </a:solidFill>
                <a:latin typeface="Segoe UI" panose="020B0502040204020203" pitchFamily="34" charset="0"/>
                <a:ea typeface="Calibri" panose="020F0502020204030204" pitchFamily="34" charset="0"/>
              </a:rPr>
              <a:t> </a:t>
            </a:r>
            <a:r>
              <a:rPr lang="fr-FR" sz="1050" dirty="0" err="1">
                <a:solidFill>
                  <a:srgbClr val="212121"/>
                </a:solidFill>
                <a:latin typeface="Segoe UI" panose="020B0502040204020203" pitchFamily="34" charset="0"/>
                <a:ea typeface="Calibri" panose="020F0502020204030204" pitchFamily="34" charset="0"/>
              </a:rPr>
              <a:t>disease</a:t>
            </a:r>
            <a:r>
              <a:rPr lang="fr-FR" sz="1050" dirty="0">
                <a:solidFill>
                  <a:srgbClr val="212121"/>
                </a:solidFill>
                <a:latin typeface="Segoe UI" panose="020B0502040204020203" pitchFamily="34" charset="0"/>
                <a:ea typeface="Calibri" panose="020F0502020204030204" pitchFamily="34" charset="0"/>
              </a:rPr>
              <a:t>: </a:t>
            </a:r>
            <a:r>
              <a:rPr lang="fr-FR" sz="1050" dirty="0" err="1">
                <a:solidFill>
                  <a:srgbClr val="212121"/>
                </a:solidFill>
                <a:latin typeface="Segoe UI" panose="020B0502040204020203" pitchFamily="34" charset="0"/>
                <a:ea typeface="Calibri" panose="020F0502020204030204" pitchFamily="34" charset="0"/>
              </a:rPr>
              <a:t>is</a:t>
            </a:r>
            <a:r>
              <a:rPr lang="fr-FR" sz="1050" dirty="0">
                <a:solidFill>
                  <a:srgbClr val="212121"/>
                </a:solidFill>
                <a:latin typeface="Segoe UI" panose="020B0502040204020203" pitchFamily="34" charset="0"/>
                <a:ea typeface="Calibri" panose="020F0502020204030204" pitchFamily="34" charset="0"/>
              </a:rPr>
              <a:t> the jury </a:t>
            </a:r>
            <a:r>
              <a:rPr lang="fr-FR" sz="1050" dirty="0" err="1">
                <a:solidFill>
                  <a:srgbClr val="212121"/>
                </a:solidFill>
                <a:latin typeface="Segoe UI" panose="020B0502040204020203" pitchFamily="34" charset="0"/>
                <a:ea typeface="Calibri" panose="020F0502020204030204" pitchFamily="34" charset="0"/>
              </a:rPr>
              <a:t>still</a:t>
            </a:r>
            <a:r>
              <a:rPr lang="fr-FR" sz="1050" dirty="0">
                <a:solidFill>
                  <a:srgbClr val="212121"/>
                </a:solidFill>
                <a:latin typeface="Segoe UI" panose="020B0502040204020203" pitchFamily="34" charset="0"/>
                <a:ea typeface="Calibri" panose="020F0502020204030204" pitchFamily="34" charset="0"/>
              </a:rPr>
              <a:t> </a:t>
            </a:r>
            <a:r>
              <a:rPr lang="fr-FR" sz="1050" dirty="0" smtClean="0">
                <a:solidFill>
                  <a:srgbClr val="212121"/>
                </a:solidFill>
                <a:latin typeface="Segoe UI" panose="020B0502040204020203" pitchFamily="34" charset="0"/>
                <a:ea typeface="Calibri" panose="020F0502020204030204" pitchFamily="34" charset="0"/>
              </a:rPr>
              <a:t>out ? </a:t>
            </a:r>
            <a:r>
              <a:rPr lang="fr-FR" sz="1050" dirty="0" err="1">
                <a:solidFill>
                  <a:srgbClr val="212121"/>
                </a:solidFill>
                <a:latin typeface="Segoe UI" panose="020B0502040204020203" pitchFamily="34" charset="0"/>
                <a:ea typeface="Calibri" panose="020F0502020204030204" pitchFamily="34" charset="0"/>
              </a:rPr>
              <a:t>Eur</a:t>
            </a:r>
            <a:r>
              <a:rPr lang="fr-FR" sz="1050" dirty="0">
                <a:solidFill>
                  <a:srgbClr val="212121"/>
                </a:solidFill>
                <a:latin typeface="Segoe UI" panose="020B0502040204020203" pitchFamily="34" charset="0"/>
                <a:ea typeface="Calibri" panose="020F0502020204030204" pitchFamily="34" charset="0"/>
              </a:rPr>
              <a:t> </a:t>
            </a:r>
            <a:r>
              <a:rPr lang="fr-FR" sz="1050" dirty="0" err="1" smtClean="0">
                <a:solidFill>
                  <a:srgbClr val="212121"/>
                </a:solidFill>
                <a:latin typeface="Segoe UI" panose="020B0502040204020203" pitchFamily="34" charset="0"/>
                <a:ea typeface="Calibri" panose="020F0502020204030204" pitchFamily="34" charset="0"/>
              </a:rPr>
              <a:t>Heart</a:t>
            </a:r>
            <a:r>
              <a:rPr lang="fr-FR" sz="1050" dirty="0" smtClean="0">
                <a:solidFill>
                  <a:srgbClr val="212121"/>
                </a:solidFill>
                <a:latin typeface="Segoe UI" panose="020B0502040204020203" pitchFamily="34" charset="0"/>
                <a:ea typeface="Calibri" panose="020F0502020204030204" pitchFamily="34" charset="0"/>
              </a:rPr>
              <a:t> J</a:t>
            </a:r>
            <a:r>
              <a:rPr lang="fr-FR" sz="1050" dirty="0">
                <a:solidFill>
                  <a:srgbClr val="212121"/>
                </a:solidFill>
                <a:latin typeface="Segoe UI" panose="020B0502040204020203" pitchFamily="34" charset="0"/>
                <a:ea typeface="Calibri" panose="020F0502020204030204" pitchFamily="34" charset="0"/>
              </a:rPr>
              <a:t>. 2021 </a:t>
            </a:r>
            <a:r>
              <a:rPr lang="fr-FR" sz="1050" dirty="0" err="1">
                <a:solidFill>
                  <a:srgbClr val="212121"/>
                </a:solidFill>
                <a:latin typeface="Segoe UI" panose="020B0502040204020203" pitchFamily="34" charset="0"/>
                <a:ea typeface="Calibri" panose="020F0502020204030204" pitchFamily="34" charset="0"/>
              </a:rPr>
              <a:t>Aug</a:t>
            </a:r>
            <a:r>
              <a:rPr lang="fr-FR" sz="1050" dirty="0">
                <a:solidFill>
                  <a:srgbClr val="212121"/>
                </a:solidFill>
                <a:latin typeface="Segoe UI" panose="020B0502040204020203" pitchFamily="34" charset="0"/>
                <a:ea typeface="Calibri" panose="020F0502020204030204" pitchFamily="34" charset="0"/>
              </a:rPr>
              <a:t> 7;42(30):2909-2911.</a:t>
            </a:r>
            <a:endParaRPr lang="fr-FR" sz="1050" dirty="0"/>
          </a:p>
        </p:txBody>
      </p:sp>
    </p:spTree>
    <p:extLst>
      <p:ext uri="{BB962C8B-B14F-4D97-AF65-F5344CB8AC3E}">
        <p14:creationId xmlns:p14="http://schemas.microsoft.com/office/powerpoint/2010/main" val="2621039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Données BNPV au 5 Septembre 2023</a:t>
            </a:r>
            <a:endParaRPr lang="fr-FR" dirty="0">
              <a:solidFill>
                <a:srgbClr val="002060"/>
              </a:solidFill>
            </a:endParaRPr>
          </a:p>
        </p:txBody>
      </p:sp>
      <p:sp>
        <p:nvSpPr>
          <p:cNvPr id="3" name="Espace réservé du contenu 2"/>
          <p:cNvSpPr>
            <a:spLocks noGrp="1"/>
          </p:cNvSpPr>
          <p:nvPr>
            <p:ph idx="1"/>
          </p:nvPr>
        </p:nvSpPr>
        <p:spPr>
          <a:xfrm>
            <a:off x="677334" y="2160589"/>
            <a:ext cx="10411376" cy="4201574"/>
          </a:xfrm>
        </p:spPr>
        <p:txBody>
          <a:bodyPr>
            <a:normAutofit fontScale="92500" lnSpcReduction="20000"/>
          </a:bodyPr>
          <a:lstStyle/>
          <a:p>
            <a:pPr algn="just"/>
            <a:r>
              <a:rPr lang="fr-FR" dirty="0" smtClean="0"/>
              <a:t>Recherche incluant les 7 molécules suivantes : </a:t>
            </a:r>
            <a:r>
              <a:rPr lang="fr-FR" dirty="0" err="1" smtClean="0"/>
              <a:t>ofloxacine</a:t>
            </a:r>
            <a:r>
              <a:rPr lang="fr-FR" dirty="0" smtClean="0"/>
              <a:t>, ciprofloxacine, </a:t>
            </a:r>
            <a:r>
              <a:rPr lang="fr-FR" dirty="0" err="1" smtClean="0"/>
              <a:t>levofloxacine</a:t>
            </a:r>
            <a:r>
              <a:rPr lang="fr-FR" dirty="0" smtClean="0"/>
              <a:t>, </a:t>
            </a:r>
            <a:r>
              <a:rPr lang="fr-FR" dirty="0" err="1" smtClean="0"/>
              <a:t>norfloxacine</a:t>
            </a:r>
            <a:r>
              <a:rPr lang="fr-FR" dirty="0" smtClean="0"/>
              <a:t>, </a:t>
            </a:r>
            <a:r>
              <a:rPr lang="fr-FR" dirty="0" err="1" smtClean="0"/>
              <a:t>moxifloxacine</a:t>
            </a:r>
            <a:r>
              <a:rPr lang="fr-FR" dirty="0" smtClean="0"/>
              <a:t>, </a:t>
            </a:r>
            <a:r>
              <a:rPr lang="fr-FR" dirty="0" err="1" smtClean="0"/>
              <a:t>lomefloxacine</a:t>
            </a:r>
            <a:r>
              <a:rPr lang="fr-FR" dirty="0" smtClean="0"/>
              <a:t>, </a:t>
            </a:r>
            <a:r>
              <a:rPr lang="fr-FR" dirty="0" err="1" smtClean="0"/>
              <a:t>delafloxacine</a:t>
            </a:r>
            <a:r>
              <a:rPr lang="fr-FR" dirty="0"/>
              <a:t>.</a:t>
            </a:r>
            <a:endParaRPr lang="fr-FR" dirty="0" smtClean="0"/>
          </a:p>
          <a:p>
            <a:pPr algn="just"/>
            <a:r>
              <a:rPr lang="fr-FR" dirty="0" smtClean="0"/>
              <a:t>Pas de déclaration retrouvée les associant à (terme LLT):</a:t>
            </a:r>
          </a:p>
          <a:p>
            <a:pPr marL="0" indent="0" algn="just">
              <a:buNone/>
            </a:pPr>
            <a:r>
              <a:rPr lang="fr-FR" dirty="0" smtClean="0"/>
              <a:t>- insuffisance mitrale</a:t>
            </a:r>
          </a:p>
          <a:p>
            <a:pPr marL="0" indent="0" algn="just">
              <a:buNone/>
            </a:pPr>
            <a:r>
              <a:rPr lang="fr-FR" dirty="0" smtClean="0"/>
              <a:t>- insuffisance aortique</a:t>
            </a:r>
          </a:p>
          <a:p>
            <a:pPr marL="0" indent="0" algn="just">
              <a:buNone/>
            </a:pPr>
            <a:r>
              <a:rPr lang="fr-FR" dirty="0" smtClean="0"/>
              <a:t>- régurgitation valvulaire aortique </a:t>
            </a:r>
          </a:p>
          <a:p>
            <a:pPr marL="0" indent="0" algn="just">
              <a:buNone/>
            </a:pPr>
            <a:r>
              <a:rPr lang="fr-FR" dirty="0" smtClean="0"/>
              <a:t>- régurgitation mitrale </a:t>
            </a:r>
          </a:p>
          <a:p>
            <a:pPr algn="just"/>
            <a:r>
              <a:rPr lang="fr-FR" dirty="0" smtClean="0"/>
              <a:t>10 déclarations retrouvées (de 2018 à 2023) les associant à la recherche  anévrisme et dissection aortique  avec les termes PT suivants  : « anévrisme de l’aorte, dissection aortique , rupture aortique, dilatation aortique, rupture de dissection aortique</a:t>
            </a:r>
            <a:r>
              <a:rPr lang="fr-FR" dirty="0"/>
              <a:t> </a:t>
            </a:r>
            <a:r>
              <a:rPr lang="fr-FR" dirty="0" smtClean="0"/>
              <a:t>,</a:t>
            </a:r>
            <a:r>
              <a:rPr lang="fr-FR" dirty="0"/>
              <a:t> et</a:t>
            </a:r>
            <a:r>
              <a:rPr lang="fr-FR" dirty="0" smtClean="0"/>
              <a:t> rupture d’anévrisme de </a:t>
            </a:r>
            <a:r>
              <a:rPr lang="fr-FR" dirty="0"/>
              <a:t>l’aorte</a:t>
            </a:r>
            <a:r>
              <a:rPr lang="fr-FR" dirty="0" smtClean="0"/>
              <a:t> »</a:t>
            </a:r>
            <a:endParaRPr lang="fr-FR" dirty="0"/>
          </a:p>
        </p:txBody>
      </p:sp>
    </p:spTree>
    <p:extLst>
      <p:ext uri="{BB962C8B-B14F-4D97-AF65-F5344CB8AC3E}">
        <p14:creationId xmlns:p14="http://schemas.microsoft.com/office/powerpoint/2010/main" val="411664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Données VIGIBASE au 5 Septembre 2023</a:t>
            </a:r>
            <a:endParaRPr lang="fr-FR" dirty="0">
              <a:solidFill>
                <a:srgbClr val="002060"/>
              </a:solidFill>
            </a:endParaRPr>
          </a:p>
        </p:txBody>
      </p:sp>
      <p:sp>
        <p:nvSpPr>
          <p:cNvPr id="3" name="Espace réservé du contenu 2"/>
          <p:cNvSpPr>
            <a:spLocks noGrp="1"/>
          </p:cNvSpPr>
          <p:nvPr>
            <p:ph idx="1"/>
          </p:nvPr>
        </p:nvSpPr>
        <p:spPr>
          <a:xfrm>
            <a:off x="677334" y="2160589"/>
            <a:ext cx="11029562" cy="4068195"/>
          </a:xfrm>
        </p:spPr>
        <p:txBody>
          <a:bodyPr>
            <a:normAutofit fontScale="92500" lnSpcReduction="10000"/>
          </a:bodyPr>
          <a:lstStyle/>
          <a:p>
            <a:pPr algn="just"/>
            <a:r>
              <a:rPr lang="fr-FR" dirty="0" smtClean="0"/>
              <a:t>Recherche incluant les 7 molécules suivantes : </a:t>
            </a:r>
            <a:r>
              <a:rPr lang="fr-FR" dirty="0" err="1" smtClean="0"/>
              <a:t>ofloxacine</a:t>
            </a:r>
            <a:r>
              <a:rPr lang="fr-FR" dirty="0" smtClean="0"/>
              <a:t>, ciprofloxacine, </a:t>
            </a:r>
            <a:r>
              <a:rPr lang="fr-FR" dirty="0" err="1" smtClean="0"/>
              <a:t>levofloxacine</a:t>
            </a:r>
            <a:r>
              <a:rPr lang="fr-FR" dirty="0" smtClean="0"/>
              <a:t>, </a:t>
            </a:r>
            <a:r>
              <a:rPr lang="fr-FR" dirty="0" err="1" smtClean="0"/>
              <a:t>norfloxacine</a:t>
            </a:r>
            <a:r>
              <a:rPr lang="fr-FR" dirty="0" smtClean="0"/>
              <a:t>, </a:t>
            </a:r>
            <a:r>
              <a:rPr lang="fr-FR" dirty="0" err="1" smtClean="0"/>
              <a:t>moxifloxacine</a:t>
            </a:r>
            <a:r>
              <a:rPr lang="fr-FR" dirty="0" smtClean="0"/>
              <a:t>, </a:t>
            </a:r>
            <a:r>
              <a:rPr lang="fr-FR" dirty="0" err="1" smtClean="0"/>
              <a:t>lomefloxacine</a:t>
            </a:r>
            <a:r>
              <a:rPr lang="fr-FR" dirty="0" smtClean="0"/>
              <a:t>, </a:t>
            </a:r>
            <a:r>
              <a:rPr lang="fr-FR" dirty="0" err="1" smtClean="0"/>
              <a:t>delafloxacine</a:t>
            </a:r>
            <a:r>
              <a:rPr lang="fr-FR" dirty="0" smtClean="0"/>
              <a:t>.</a:t>
            </a:r>
          </a:p>
          <a:p>
            <a:pPr algn="just"/>
            <a:endParaRPr lang="fr-FR" dirty="0" smtClean="0"/>
          </a:p>
          <a:p>
            <a:pPr algn="just"/>
            <a:r>
              <a:rPr lang="fr-FR" dirty="0" smtClean="0"/>
              <a:t>48 déclarations retrouvées les associant à insuffisance aortique et insuffisance mitrale (terme PT) dont 2 en France (notifiées par l’industrie pharmaceutique et non retrouvées dans la BNPV). L</a:t>
            </a:r>
            <a:r>
              <a:rPr lang="fr-FR" dirty="0"/>
              <a:t>’ </a:t>
            </a:r>
            <a:r>
              <a:rPr lang="fr-FR" dirty="0" smtClean="0"/>
              <a:t>IC</a:t>
            </a:r>
            <a:r>
              <a:rPr lang="fr-FR" baseline="-25000" dirty="0" smtClean="0"/>
              <a:t>0,25 </a:t>
            </a:r>
            <a:r>
              <a:rPr lang="fr-FR" dirty="0" smtClean="0"/>
              <a:t>est </a:t>
            </a:r>
            <a:r>
              <a:rPr lang="fr-FR" dirty="0"/>
              <a:t>à </a:t>
            </a:r>
            <a:r>
              <a:rPr lang="fr-FR" dirty="0" smtClean="0"/>
              <a:t>–2,4.</a:t>
            </a:r>
            <a:endParaRPr lang="fr-FR" dirty="0"/>
          </a:p>
          <a:p>
            <a:pPr algn="just"/>
            <a:endParaRPr lang="fr-FR" dirty="0" smtClean="0"/>
          </a:p>
          <a:p>
            <a:pPr algn="just"/>
            <a:r>
              <a:rPr lang="fr-FR" dirty="0" smtClean="0"/>
              <a:t>1880 déclarations retrouvées (surtout à partir de 2017 et aux USA) les associant à la recherche « anévrisme et dissection aortique » (terme HLT), dont 13 en France (10 retrouvées dans la BNPV). L’IC</a:t>
            </a:r>
            <a:r>
              <a:rPr lang="fr-FR" baseline="-25000" dirty="0" smtClean="0"/>
              <a:t>0,25</a:t>
            </a:r>
            <a:r>
              <a:rPr lang="fr-FR" dirty="0" smtClean="0"/>
              <a:t> est à </a:t>
            </a:r>
            <a:r>
              <a:rPr lang="fr-FR" dirty="0" smtClean="0">
                <a:solidFill>
                  <a:srgbClr val="FF0000"/>
                </a:solidFill>
              </a:rPr>
              <a:t>4</a:t>
            </a:r>
            <a:r>
              <a:rPr lang="fr-FR" dirty="0" smtClean="0"/>
              <a:t>.</a:t>
            </a:r>
            <a:endParaRPr lang="fr-FR" dirty="0"/>
          </a:p>
        </p:txBody>
      </p:sp>
    </p:spTree>
    <p:extLst>
      <p:ext uri="{BB962C8B-B14F-4D97-AF65-F5344CB8AC3E}">
        <p14:creationId xmlns:p14="http://schemas.microsoft.com/office/powerpoint/2010/main" val="1143064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120" y="371885"/>
            <a:ext cx="10555517" cy="1320800"/>
          </a:xfrm>
        </p:spPr>
        <p:txBody>
          <a:bodyPr>
            <a:normAutofit fontScale="90000"/>
          </a:bodyPr>
          <a:lstStyle/>
          <a:p>
            <a:pPr algn="ctr"/>
            <a:r>
              <a:rPr lang="fr-FR" dirty="0" smtClean="0">
                <a:solidFill>
                  <a:srgbClr val="002060"/>
                </a:solidFill>
              </a:rPr>
              <a:t>Données d’exposition aux Fluoroquinolones </a:t>
            </a:r>
            <a:br>
              <a:rPr lang="fr-FR" dirty="0" smtClean="0">
                <a:solidFill>
                  <a:srgbClr val="002060"/>
                </a:solidFill>
              </a:rPr>
            </a:br>
            <a:r>
              <a:rPr lang="fr-FR" dirty="0" smtClean="0">
                <a:solidFill>
                  <a:srgbClr val="002060"/>
                </a:solidFill>
              </a:rPr>
              <a:t>France 2014-2022 </a:t>
            </a:r>
            <a:br>
              <a:rPr lang="fr-FR" dirty="0" smtClean="0">
                <a:solidFill>
                  <a:srgbClr val="002060"/>
                </a:solidFill>
              </a:rPr>
            </a:br>
            <a:r>
              <a:rPr lang="fr-FR" sz="3100" dirty="0" smtClean="0">
                <a:solidFill>
                  <a:srgbClr val="002060"/>
                </a:solidFill>
              </a:rPr>
              <a:t>Remboursements en ville</a:t>
            </a:r>
            <a:r>
              <a:rPr lang="fr-FR" dirty="0">
                <a:solidFill>
                  <a:srgbClr val="002060"/>
                </a:solidFill>
              </a:rPr>
              <a:t/>
            </a:r>
            <a:br>
              <a:rPr lang="fr-FR" dirty="0">
                <a:solidFill>
                  <a:srgbClr val="002060"/>
                </a:solidFill>
              </a:rPr>
            </a:br>
            <a:r>
              <a:rPr lang="fr-FR" sz="2200" dirty="0" smtClean="0">
                <a:solidFill>
                  <a:srgbClr val="002060"/>
                </a:solidFill>
              </a:rPr>
              <a:t>(source : MEDIC’AM, SNDS Système National des Données de Santé)</a:t>
            </a:r>
            <a:endParaRPr lang="fr-FR" sz="2200" dirty="0">
              <a:solidFill>
                <a:srgbClr val="002060"/>
              </a:solidFill>
            </a:endParaRPr>
          </a:p>
        </p:txBody>
      </p:sp>
      <p:pic>
        <p:nvPicPr>
          <p:cNvPr id="5" name="Image 4"/>
          <p:cNvPicPr>
            <a:picLocks noChangeAspect="1"/>
          </p:cNvPicPr>
          <p:nvPr/>
        </p:nvPicPr>
        <p:blipFill rotWithShape="1">
          <a:blip r:embed="rId2"/>
          <a:srcRect l="1780"/>
          <a:stretch/>
        </p:blipFill>
        <p:spPr>
          <a:xfrm>
            <a:off x="0" y="1926762"/>
            <a:ext cx="12204000" cy="4847526"/>
          </a:xfrm>
          <a:prstGeom prst="rect">
            <a:avLst/>
          </a:prstGeom>
        </p:spPr>
      </p:pic>
      <p:sp>
        <p:nvSpPr>
          <p:cNvPr id="3" name="ZoneTexte 2"/>
          <p:cNvSpPr txBox="1"/>
          <p:nvPr/>
        </p:nvSpPr>
        <p:spPr>
          <a:xfrm>
            <a:off x="751438" y="2779408"/>
            <a:ext cx="2154725" cy="307777"/>
          </a:xfrm>
          <a:prstGeom prst="rect">
            <a:avLst/>
          </a:prstGeom>
          <a:noFill/>
        </p:spPr>
        <p:txBody>
          <a:bodyPr wrap="square" rtlCol="0">
            <a:spAutoFit/>
          </a:bodyPr>
          <a:lstStyle/>
          <a:p>
            <a:r>
              <a:rPr lang="fr-FR" sz="1400" dirty="0" smtClean="0"/>
              <a:t>3 539 283 patients</a:t>
            </a:r>
            <a:endParaRPr lang="fr-FR" sz="1400" dirty="0"/>
          </a:p>
        </p:txBody>
      </p:sp>
      <p:sp>
        <p:nvSpPr>
          <p:cNvPr id="6" name="ZoneTexte 5"/>
          <p:cNvSpPr txBox="1"/>
          <p:nvPr/>
        </p:nvSpPr>
        <p:spPr>
          <a:xfrm>
            <a:off x="10049275" y="4543325"/>
            <a:ext cx="2154725" cy="307777"/>
          </a:xfrm>
          <a:prstGeom prst="rect">
            <a:avLst/>
          </a:prstGeom>
          <a:noFill/>
        </p:spPr>
        <p:txBody>
          <a:bodyPr wrap="square" rtlCol="0">
            <a:spAutoFit/>
          </a:bodyPr>
          <a:lstStyle/>
          <a:p>
            <a:r>
              <a:rPr lang="fr-FR" sz="1400" dirty="0" smtClean="0"/>
              <a:t>1 923 900 patients</a:t>
            </a:r>
            <a:endParaRPr lang="fr-FR" sz="1400" dirty="0"/>
          </a:p>
        </p:txBody>
      </p:sp>
    </p:spTree>
    <p:extLst>
      <p:ext uri="{BB962C8B-B14F-4D97-AF65-F5344CB8AC3E}">
        <p14:creationId xmlns:p14="http://schemas.microsoft.com/office/powerpoint/2010/main" val="4067247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23000"/>
          </a:blip>
          <a:srcRect/>
          <a:stretch/>
        </p:blipFill>
        <p:spPr>
          <a:xfrm>
            <a:off x="1" y="0"/>
            <a:ext cx="12191999" cy="6858000"/>
          </a:xfrm>
          <a:prstGeom prst="rect">
            <a:avLst/>
          </a:prstGeom>
          <a:noFill/>
          <a:ln>
            <a:noFill/>
          </a:ln>
        </p:spPr>
      </p:pic>
      <p:sp>
        <p:nvSpPr>
          <p:cNvPr id="89" name="Google Shape;89;p1"/>
          <p:cNvSpPr txBox="1">
            <a:spLocks noGrp="1"/>
          </p:cNvSpPr>
          <p:nvPr>
            <p:ph type="subTitle" idx="1"/>
          </p:nvPr>
        </p:nvSpPr>
        <p:spPr>
          <a:xfrm>
            <a:off x="1524000" y="5285984"/>
            <a:ext cx="9144000" cy="13528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400"/>
              <a:buNone/>
            </a:pPr>
            <a:r>
              <a:rPr lang="fr-FR" dirty="0" smtClean="0"/>
              <a:t>Promotion IADE 2021-2023 </a:t>
            </a:r>
            <a:endParaRPr dirty="0"/>
          </a:p>
        </p:txBody>
      </p:sp>
      <p:pic>
        <p:nvPicPr>
          <p:cNvPr id="90" name="Google Shape;90;p1" descr="Logo UCA jpg - Université Clermont Auvergne"/>
          <p:cNvPicPr preferRelativeResize="0"/>
          <p:nvPr/>
        </p:nvPicPr>
        <p:blipFill rotWithShape="1">
          <a:blip r:embed="rId4">
            <a:alphaModFix amt="58999"/>
          </a:blip>
          <a:srcRect/>
          <a:stretch/>
        </p:blipFill>
        <p:spPr>
          <a:xfrm>
            <a:off x="9996906" y="347555"/>
            <a:ext cx="1430858" cy="1386459"/>
          </a:xfrm>
          <a:prstGeom prst="rect">
            <a:avLst/>
          </a:prstGeom>
          <a:noFill/>
          <a:ln>
            <a:noFill/>
          </a:ln>
        </p:spPr>
      </p:pic>
      <p:pic>
        <p:nvPicPr>
          <p:cNvPr id="91" name="Google Shape;91;p1" descr="Un nouveau logo pour la région Auvergne-Rhône-Alpes"/>
          <p:cNvPicPr preferRelativeResize="0"/>
          <p:nvPr/>
        </p:nvPicPr>
        <p:blipFill rotWithShape="1">
          <a:blip r:embed="rId5">
            <a:alphaModFix amt="57000"/>
          </a:blip>
          <a:srcRect t="26201" r="2370" b="35141"/>
          <a:stretch/>
        </p:blipFill>
        <p:spPr>
          <a:xfrm>
            <a:off x="4623987" y="512064"/>
            <a:ext cx="2874093" cy="640080"/>
          </a:xfrm>
          <a:prstGeom prst="rect">
            <a:avLst/>
          </a:prstGeom>
          <a:noFill/>
          <a:ln>
            <a:noFill/>
          </a:ln>
        </p:spPr>
      </p:pic>
      <p:pic>
        <p:nvPicPr>
          <p:cNvPr id="92" name="Google Shape;92;p1"/>
          <p:cNvPicPr preferRelativeResize="0"/>
          <p:nvPr/>
        </p:nvPicPr>
        <p:blipFill rotWithShape="1">
          <a:blip r:embed="rId6">
            <a:alphaModFix amt="48000"/>
          </a:blip>
          <a:srcRect/>
          <a:stretch/>
        </p:blipFill>
        <p:spPr>
          <a:xfrm>
            <a:off x="303613" y="331680"/>
            <a:ext cx="3403600" cy="1311804"/>
          </a:xfrm>
          <a:prstGeom prst="rect">
            <a:avLst/>
          </a:prstGeom>
          <a:noFill/>
          <a:ln>
            <a:noFill/>
          </a:ln>
        </p:spPr>
      </p:pic>
      <p:sp>
        <p:nvSpPr>
          <p:cNvPr id="93" name="Google Shape;93;p1"/>
          <p:cNvSpPr txBox="1">
            <a:spLocks noGrp="1"/>
          </p:cNvSpPr>
          <p:nvPr>
            <p:ph type="ctrTitle"/>
          </p:nvPr>
        </p:nvSpPr>
        <p:spPr>
          <a:xfrm>
            <a:off x="1524000" y="1122362"/>
            <a:ext cx="9144000" cy="358175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fr-FR" sz="4400" dirty="0" smtClean="0"/>
              <a:t>Analyse des pratiques professionnelles</a:t>
            </a:r>
            <a:br>
              <a:rPr lang="fr-FR" sz="4400" dirty="0" smtClean="0"/>
            </a:br>
            <a:r>
              <a:rPr lang="fr-FR" dirty="0" smtClean="0"/>
              <a:t/>
            </a:r>
            <a:br>
              <a:rPr lang="fr-FR" dirty="0" smtClean="0"/>
            </a:br>
            <a:r>
              <a:rPr lang="fr-FR" sz="5400" b="1" u="sng" dirty="0" smtClean="0">
                <a:solidFill>
                  <a:srgbClr val="2F5496"/>
                </a:solidFill>
              </a:rPr>
              <a:t>L’antibioprophylaxie au bloc opératoire</a:t>
            </a:r>
            <a:endParaRPr dirty="0"/>
          </a:p>
        </p:txBody>
      </p:sp>
    </p:spTree>
    <p:extLst>
      <p:ext uri="{BB962C8B-B14F-4D97-AF65-F5344CB8AC3E}">
        <p14:creationId xmlns:p14="http://schemas.microsoft.com/office/powerpoint/2010/main" val="389133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500"/>
                                        <p:tgtEl>
                                          <p:spTgt spid="9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500"/>
                                  </p:stCondLst>
                                  <p:childTnLst>
                                    <p:set>
                                      <p:cBhvr>
                                        <p:cTn id="9" dur="1" fill="hold">
                                          <p:stCondLst>
                                            <p:cond delay="0"/>
                                          </p:stCondLst>
                                        </p:cTn>
                                        <p:tgtEl>
                                          <p:spTgt spid="89">
                                            <p:txEl>
                                              <p:pRg st="0" end="0"/>
                                            </p:txEl>
                                          </p:spTgt>
                                        </p:tgtEl>
                                        <p:attrNameLst>
                                          <p:attrName>style.visibility</p:attrName>
                                        </p:attrNameLst>
                                      </p:cBhvr>
                                      <p:to>
                                        <p:strVal val="visible"/>
                                      </p:to>
                                    </p:set>
                                    <p:anim calcmode="lin" valueType="num">
                                      <p:cBhvr additive="base">
                                        <p:cTn id="10" dur="1000"/>
                                        <p:tgtEl>
                                          <p:spTgt spid="8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1838"/>
          <a:stretch/>
        </p:blipFill>
        <p:spPr>
          <a:xfrm>
            <a:off x="0" y="1910687"/>
            <a:ext cx="12205855" cy="4851134"/>
          </a:xfrm>
          <a:prstGeom prst="rect">
            <a:avLst/>
          </a:prstGeom>
        </p:spPr>
      </p:pic>
      <p:sp>
        <p:nvSpPr>
          <p:cNvPr id="4" name="ZoneTexte 3"/>
          <p:cNvSpPr txBox="1"/>
          <p:nvPr/>
        </p:nvSpPr>
        <p:spPr>
          <a:xfrm>
            <a:off x="1013988" y="2788456"/>
            <a:ext cx="2154725" cy="307777"/>
          </a:xfrm>
          <a:prstGeom prst="rect">
            <a:avLst/>
          </a:prstGeom>
          <a:noFill/>
        </p:spPr>
        <p:txBody>
          <a:bodyPr wrap="square" rtlCol="0">
            <a:spAutoFit/>
          </a:bodyPr>
          <a:lstStyle/>
          <a:p>
            <a:r>
              <a:rPr lang="fr-FR" sz="1400" dirty="0" smtClean="0"/>
              <a:t>1 113 984 patients</a:t>
            </a:r>
            <a:endParaRPr lang="fr-FR" sz="1400" dirty="0"/>
          </a:p>
        </p:txBody>
      </p:sp>
      <p:sp>
        <p:nvSpPr>
          <p:cNvPr id="5" name="ZoneTexte 4"/>
          <p:cNvSpPr txBox="1"/>
          <p:nvPr/>
        </p:nvSpPr>
        <p:spPr>
          <a:xfrm>
            <a:off x="10474036" y="3223022"/>
            <a:ext cx="2154725" cy="307777"/>
          </a:xfrm>
          <a:prstGeom prst="rect">
            <a:avLst/>
          </a:prstGeom>
          <a:noFill/>
        </p:spPr>
        <p:txBody>
          <a:bodyPr wrap="square" rtlCol="0">
            <a:spAutoFit/>
          </a:bodyPr>
          <a:lstStyle/>
          <a:p>
            <a:r>
              <a:rPr lang="fr-FR" sz="1400" dirty="0" smtClean="0"/>
              <a:t>773 347 patients</a:t>
            </a:r>
            <a:endParaRPr lang="fr-FR" sz="1400" dirty="0"/>
          </a:p>
        </p:txBody>
      </p:sp>
      <p:sp>
        <p:nvSpPr>
          <p:cNvPr id="8" name="Titre 1"/>
          <p:cNvSpPr>
            <a:spLocks noGrp="1"/>
          </p:cNvSpPr>
          <p:nvPr>
            <p:ph type="title"/>
          </p:nvPr>
        </p:nvSpPr>
        <p:spPr>
          <a:xfrm>
            <a:off x="704130" y="239468"/>
            <a:ext cx="10555517" cy="1320800"/>
          </a:xfrm>
        </p:spPr>
        <p:txBody>
          <a:bodyPr>
            <a:normAutofit fontScale="90000"/>
          </a:bodyPr>
          <a:lstStyle/>
          <a:p>
            <a:pPr algn="ctr"/>
            <a:r>
              <a:rPr lang="fr-FR" dirty="0" smtClean="0">
                <a:solidFill>
                  <a:srgbClr val="002060"/>
                </a:solidFill>
              </a:rPr>
              <a:t>Données d’exposition aux Fluoroquinolones </a:t>
            </a:r>
            <a:br>
              <a:rPr lang="fr-FR" dirty="0" smtClean="0">
                <a:solidFill>
                  <a:srgbClr val="002060"/>
                </a:solidFill>
              </a:rPr>
            </a:br>
            <a:r>
              <a:rPr lang="fr-FR" dirty="0" smtClean="0">
                <a:solidFill>
                  <a:srgbClr val="002060"/>
                </a:solidFill>
              </a:rPr>
              <a:t>France 2014-2022 </a:t>
            </a:r>
            <a:br>
              <a:rPr lang="fr-FR" dirty="0" smtClean="0">
                <a:solidFill>
                  <a:srgbClr val="002060"/>
                </a:solidFill>
              </a:rPr>
            </a:br>
            <a:r>
              <a:rPr lang="fr-FR" sz="3100" dirty="0" smtClean="0">
                <a:solidFill>
                  <a:srgbClr val="002060"/>
                </a:solidFill>
              </a:rPr>
              <a:t>Remboursements en ville</a:t>
            </a:r>
            <a:r>
              <a:rPr lang="fr-FR" dirty="0">
                <a:solidFill>
                  <a:srgbClr val="002060"/>
                </a:solidFill>
              </a:rPr>
              <a:t/>
            </a:r>
            <a:br>
              <a:rPr lang="fr-FR" dirty="0">
                <a:solidFill>
                  <a:srgbClr val="002060"/>
                </a:solidFill>
              </a:rPr>
            </a:br>
            <a:r>
              <a:rPr lang="fr-FR" sz="2200" dirty="0">
                <a:solidFill>
                  <a:srgbClr val="002060"/>
                </a:solidFill>
              </a:rPr>
              <a:t>(source : MEDIC’AM, SNDS Système National des Données de Santé)</a:t>
            </a:r>
          </a:p>
        </p:txBody>
      </p:sp>
      <p:sp>
        <p:nvSpPr>
          <p:cNvPr id="6" name="ZoneTexte 5"/>
          <p:cNvSpPr txBox="1"/>
          <p:nvPr/>
        </p:nvSpPr>
        <p:spPr>
          <a:xfrm>
            <a:off x="10639315" y="5706499"/>
            <a:ext cx="1453947" cy="307777"/>
          </a:xfrm>
          <a:prstGeom prst="rect">
            <a:avLst/>
          </a:prstGeom>
          <a:noFill/>
        </p:spPr>
        <p:txBody>
          <a:bodyPr wrap="square" rtlCol="0">
            <a:spAutoFit/>
          </a:bodyPr>
          <a:lstStyle/>
          <a:p>
            <a:r>
              <a:rPr lang="fr-FR" sz="1400" dirty="0" smtClean="0"/>
              <a:t>31 450 patients</a:t>
            </a:r>
            <a:endParaRPr lang="fr-FR" sz="1400" dirty="0"/>
          </a:p>
        </p:txBody>
      </p:sp>
      <p:sp>
        <p:nvSpPr>
          <p:cNvPr id="7" name="ZoneTexte 6"/>
          <p:cNvSpPr txBox="1"/>
          <p:nvPr/>
        </p:nvSpPr>
        <p:spPr>
          <a:xfrm>
            <a:off x="1106803" y="5552610"/>
            <a:ext cx="1520487" cy="307777"/>
          </a:xfrm>
          <a:prstGeom prst="rect">
            <a:avLst/>
          </a:prstGeom>
          <a:noFill/>
        </p:spPr>
        <p:txBody>
          <a:bodyPr wrap="square" rtlCol="0">
            <a:spAutoFit/>
          </a:bodyPr>
          <a:lstStyle/>
          <a:p>
            <a:r>
              <a:rPr lang="fr-FR" sz="1400" dirty="0" smtClean="0"/>
              <a:t>129 744 patients</a:t>
            </a:r>
            <a:endParaRPr lang="fr-FR" sz="1400" dirty="0"/>
          </a:p>
        </p:txBody>
      </p:sp>
    </p:spTree>
    <p:extLst>
      <p:ext uri="{BB962C8B-B14F-4D97-AF65-F5344CB8AC3E}">
        <p14:creationId xmlns:p14="http://schemas.microsoft.com/office/powerpoint/2010/main" val="12480690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      Bibliographie</a:t>
            </a:r>
            <a:endParaRPr lang="fr-FR" dirty="0">
              <a:solidFill>
                <a:srgbClr val="002060"/>
              </a:solidFill>
            </a:endParaRPr>
          </a:p>
        </p:txBody>
      </p:sp>
      <p:sp>
        <p:nvSpPr>
          <p:cNvPr id="3" name="Espace réservé du contenu 2"/>
          <p:cNvSpPr>
            <a:spLocks noGrp="1"/>
          </p:cNvSpPr>
          <p:nvPr>
            <p:ph idx="1"/>
          </p:nvPr>
        </p:nvSpPr>
        <p:spPr>
          <a:xfrm>
            <a:off x="452674" y="1530035"/>
            <a:ext cx="11434526" cy="4922279"/>
          </a:xfrm>
        </p:spPr>
        <p:txBody>
          <a:bodyPr>
            <a:normAutofit fontScale="47500" lnSpcReduction="20000"/>
          </a:bodyPr>
          <a:lstStyle/>
          <a:p>
            <a:r>
              <a:rPr lang="fr-FR" dirty="0" smtClean="0">
                <a:hlinkClick r:id="rId2"/>
              </a:rPr>
              <a:t>https</a:t>
            </a:r>
            <a:r>
              <a:rPr lang="fr-FR" dirty="0">
                <a:hlinkClick r:id="rId2"/>
              </a:rPr>
              <a:t>://</a:t>
            </a:r>
            <a:r>
              <a:rPr lang="fr-FR" dirty="0" smtClean="0">
                <a:hlinkClick r:id="rId2"/>
              </a:rPr>
              <a:t>ansm.sante.fr/dossiers-thematiques/fluoroquinolones</a:t>
            </a:r>
            <a:endParaRPr lang="fr-FR" dirty="0" smtClean="0"/>
          </a:p>
          <a:p>
            <a:endParaRPr lang="fr-FR" dirty="0" smtClean="0"/>
          </a:p>
          <a:p>
            <a:pPr>
              <a:buAutoNum type="arabicParenBoth"/>
            </a:pPr>
            <a:r>
              <a:rPr lang="fr-FR" dirty="0" err="1" smtClean="0"/>
              <a:t>Daneman</a:t>
            </a:r>
            <a:r>
              <a:rPr lang="fr-FR" dirty="0"/>
              <a:t> N, Lu H, </a:t>
            </a:r>
            <a:r>
              <a:rPr lang="fr-FR" dirty="0" err="1"/>
              <a:t>Redelmeier</a:t>
            </a:r>
            <a:r>
              <a:rPr lang="fr-FR" dirty="0"/>
              <a:t> DA Fluoroquinolones and </a:t>
            </a:r>
            <a:r>
              <a:rPr lang="fr-FR" dirty="0" err="1"/>
              <a:t>collagen</a:t>
            </a:r>
            <a:r>
              <a:rPr lang="fr-FR" dirty="0"/>
              <a:t> </a:t>
            </a:r>
            <a:r>
              <a:rPr lang="fr-FR" dirty="0" err="1"/>
              <a:t>associated</a:t>
            </a:r>
            <a:r>
              <a:rPr lang="fr-FR" dirty="0"/>
              <a:t> </a:t>
            </a:r>
            <a:r>
              <a:rPr lang="fr-FR" dirty="0" err="1"/>
              <a:t>severe</a:t>
            </a:r>
            <a:r>
              <a:rPr lang="fr-FR" dirty="0"/>
              <a:t> adverse </a:t>
            </a:r>
            <a:r>
              <a:rPr lang="fr-FR" dirty="0" err="1"/>
              <a:t>events</a:t>
            </a:r>
            <a:r>
              <a:rPr lang="fr-FR" dirty="0"/>
              <a:t>: a longitudinal </a:t>
            </a:r>
            <a:r>
              <a:rPr lang="fr-FR" dirty="0" err="1"/>
              <a:t>cohort</a:t>
            </a:r>
            <a:r>
              <a:rPr lang="fr-FR" dirty="0"/>
              <a:t> </a:t>
            </a:r>
            <a:r>
              <a:rPr lang="fr-FR" dirty="0" err="1"/>
              <a:t>study</a:t>
            </a:r>
            <a:r>
              <a:rPr lang="fr-FR" dirty="0"/>
              <a:t> </a:t>
            </a:r>
            <a:r>
              <a:rPr lang="fr-FR" i="1" dirty="0" err="1" smtClean="0"/>
              <a:t>BMJOpen</a:t>
            </a:r>
            <a:r>
              <a:rPr lang="fr-FR" i="1" dirty="0"/>
              <a:t> </a:t>
            </a:r>
            <a:r>
              <a:rPr lang="fr-FR" dirty="0"/>
              <a:t>2015;</a:t>
            </a:r>
            <a:r>
              <a:rPr lang="fr-FR" b="1" dirty="0"/>
              <a:t>5:</a:t>
            </a:r>
            <a:r>
              <a:rPr lang="fr-FR" dirty="0"/>
              <a:t>e010077. </a:t>
            </a:r>
            <a:endParaRPr lang="fr-FR" dirty="0" smtClean="0"/>
          </a:p>
          <a:p>
            <a:pPr>
              <a:buAutoNum type="arabicParenBoth"/>
            </a:pPr>
            <a:r>
              <a:rPr lang="fr-FR" dirty="0" smtClean="0"/>
              <a:t>Lee </a:t>
            </a:r>
            <a:r>
              <a:rPr lang="fr-FR" dirty="0"/>
              <a:t>C, Lee MG, Chen Y, et al. </a:t>
            </a:r>
            <a:r>
              <a:rPr lang="fr-FR" dirty="0" err="1"/>
              <a:t>Risk</a:t>
            </a:r>
            <a:r>
              <a:rPr lang="fr-FR" dirty="0"/>
              <a:t> of </a:t>
            </a:r>
            <a:r>
              <a:rPr lang="fr-FR" dirty="0" err="1"/>
              <a:t>Aortic</a:t>
            </a:r>
            <a:r>
              <a:rPr lang="fr-FR" dirty="0"/>
              <a:t> Dissection and </a:t>
            </a:r>
            <a:r>
              <a:rPr lang="fr-FR" dirty="0" err="1"/>
              <a:t>Aortic</a:t>
            </a:r>
            <a:r>
              <a:rPr lang="fr-FR" dirty="0"/>
              <a:t> </a:t>
            </a:r>
            <a:r>
              <a:rPr lang="fr-FR" dirty="0" err="1"/>
              <a:t>Aneurysm</a:t>
            </a:r>
            <a:r>
              <a:rPr lang="fr-FR" dirty="0"/>
              <a:t> in Patients </a:t>
            </a:r>
            <a:r>
              <a:rPr lang="fr-FR" dirty="0" err="1"/>
              <a:t>Taking</a:t>
            </a:r>
            <a:r>
              <a:rPr lang="fr-FR" dirty="0"/>
              <a:t> Oral </a:t>
            </a:r>
            <a:r>
              <a:rPr lang="fr-FR" dirty="0" err="1"/>
              <a:t>Fluoroquinolone</a:t>
            </a:r>
            <a:r>
              <a:rPr lang="fr-FR" dirty="0"/>
              <a:t>. </a:t>
            </a:r>
            <a:r>
              <a:rPr lang="fr-FR" i="1" dirty="0"/>
              <a:t>JAMA </a:t>
            </a:r>
            <a:r>
              <a:rPr lang="fr-FR" i="1" dirty="0" err="1"/>
              <a:t>Intern</a:t>
            </a:r>
            <a:r>
              <a:rPr lang="fr-FR" i="1" dirty="0"/>
              <a:t> Med.</a:t>
            </a:r>
            <a:r>
              <a:rPr lang="fr-FR" dirty="0"/>
              <a:t> 2015;175(11):</a:t>
            </a:r>
            <a:r>
              <a:rPr lang="fr-FR" dirty="0" smtClean="0"/>
              <a:t>1839–1847.</a:t>
            </a:r>
          </a:p>
          <a:p>
            <a:pPr>
              <a:buFont typeface="Wingdings 3" charset="2"/>
              <a:buAutoNum type="arabicParenBoth"/>
            </a:pPr>
            <a:r>
              <a:rPr lang="fr-FR" dirty="0" smtClean="0"/>
              <a:t>Pasternak </a:t>
            </a:r>
            <a:r>
              <a:rPr lang="fr-FR" dirty="0"/>
              <a:t>B, </a:t>
            </a:r>
            <a:r>
              <a:rPr lang="fr-FR" dirty="0" err="1"/>
              <a:t>Inghammar</a:t>
            </a:r>
            <a:r>
              <a:rPr lang="fr-FR" dirty="0"/>
              <a:t> M, </a:t>
            </a:r>
            <a:r>
              <a:rPr lang="fr-FR" dirty="0" err="1"/>
              <a:t>Svanström</a:t>
            </a:r>
            <a:r>
              <a:rPr lang="fr-FR" dirty="0"/>
              <a:t> H. </a:t>
            </a:r>
            <a:r>
              <a:rPr lang="fr-FR" dirty="0" err="1"/>
              <a:t>Fluoroquinolone</a:t>
            </a:r>
            <a:r>
              <a:rPr lang="fr-FR" dirty="0"/>
              <a:t> use and </a:t>
            </a:r>
            <a:r>
              <a:rPr lang="fr-FR" dirty="0" err="1"/>
              <a:t>risk</a:t>
            </a:r>
            <a:r>
              <a:rPr lang="fr-FR" dirty="0"/>
              <a:t> of </a:t>
            </a:r>
            <a:r>
              <a:rPr lang="fr-FR" dirty="0" err="1"/>
              <a:t>aortic</a:t>
            </a:r>
            <a:r>
              <a:rPr lang="fr-FR" dirty="0"/>
              <a:t> </a:t>
            </a:r>
            <a:r>
              <a:rPr lang="fr-FR" dirty="0" err="1"/>
              <a:t>aneurysm</a:t>
            </a:r>
            <a:r>
              <a:rPr lang="fr-FR" dirty="0"/>
              <a:t> and dissection: </a:t>
            </a:r>
            <a:r>
              <a:rPr lang="fr-FR" dirty="0" err="1"/>
              <a:t>nationwide</a:t>
            </a:r>
            <a:r>
              <a:rPr lang="fr-FR" dirty="0"/>
              <a:t> </a:t>
            </a:r>
            <a:r>
              <a:rPr lang="fr-FR" dirty="0" err="1"/>
              <a:t>cohort</a:t>
            </a:r>
            <a:r>
              <a:rPr lang="fr-FR" dirty="0"/>
              <a:t> </a:t>
            </a:r>
            <a:r>
              <a:rPr lang="fr-FR" dirty="0" err="1"/>
              <a:t>study</a:t>
            </a:r>
            <a:r>
              <a:rPr lang="fr-FR" dirty="0"/>
              <a:t>. BMJ. 2018 Mar 8;360:k678</a:t>
            </a:r>
            <a:r>
              <a:rPr lang="fr-FR" dirty="0" smtClean="0"/>
              <a:t>.</a:t>
            </a:r>
          </a:p>
          <a:p>
            <a:pPr>
              <a:buFont typeface="Wingdings 3" charset="2"/>
              <a:buAutoNum type="arabicParenBoth"/>
            </a:pPr>
            <a:r>
              <a:rPr lang="fr-FR" dirty="0" smtClean="0"/>
              <a:t> </a:t>
            </a:r>
            <a:r>
              <a:rPr lang="fr-FR" dirty="0" err="1"/>
              <a:t>LeMaire</a:t>
            </a:r>
            <a:r>
              <a:rPr lang="fr-FR" dirty="0"/>
              <a:t> SA, Zhang L, </a:t>
            </a:r>
            <a:r>
              <a:rPr lang="fr-FR" dirty="0" err="1"/>
              <a:t>Luo</a:t>
            </a:r>
            <a:r>
              <a:rPr lang="fr-FR" dirty="0"/>
              <a:t> W, et al. </a:t>
            </a:r>
            <a:r>
              <a:rPr lang="fr-FR" dirty="0" err="1"/>
              <a:t>Effect</a:t>
            </a:r>
            <a:r>
              <a:rPr lang="fr-FR" dirty="0"/>
              <a:t> of </a:t>
            </a:r>
            <a:r>
              <a:rPr lang="fr-FR" dirty="0" err="1"/>
              <a:t>Ciprofloxacin</a:t>
            </a:r>
            <a:r>
              <a:rPr lang="fr-FR" dirty="0"/>
              <a:t> on </a:t>
            </a:r>
            <a:r>
              <a:rPr lang="fr-FR" dirty="0" err="1"/>
              <a:t>Susceptibility</a:t>
            </a:r>
            <a:r>
              <a:rPr lang="fr-FR" dirty="0"/>
              <a:t> to </a:t>
            </a:r>
            <a:r>
              <a:rPr lang="fr-FR" dirty="0" err="1"/>
              <a:t>Aortic</a:t>
            </a:r>
            <a:r>
              <a:rPr lang="fr-FR" dirty="0"/>
              <a:t> Dissection and Rupture in </a:t>
            </a:r>
            <a:r>
              <a:rPr lang="fr-FR" dirty="0" err="1"/>
              <a:t>Mice</a:t>
            </a:r>
            <a:r>
              <a:rPr lang="fr-FR" dirty="0"/>
              <a:t>. </a:t>
            </a:r>
            <a:r>
              <a:rPr lang="fr-FR" i="1" dirty="0"/>
              <a:t>JAMA </a:t>
            </a:r>
            <a:r>
              <a:rPr lang="fr-FR" i="1" dirty="0" err="1"/>
              <a:t>Surg</a:t>
            </a:r>
            <a:r>
              <a:rPr lang="fr-FR" i="1" dirty="0"/>
              <a:t>.</a:t>
            </a:r>
            <a:r>
              <a:rPr lang="fr-FR" dirty="0"/>
              <a:t> 2018;153(9):e181804</a:t>
            </a:r>
            <a:r>
              <a:rPr lang="fr-FR" dirty="0" smtClean="0"/>
              <a:t>.</a:t>
            </a:r>
          </a:p>
          <a:p>
            <a:pPr>
              <a:buFont typeface="Wingdings 3" charset="2"/>
              <a:buAutoNum type="arabicParenBoth"/>
            </a:pPr>
            <a:r>
              <a:rPr lang="fr-FR" dirty="0" smtClean="0"/>
              <a:t>Sommet </a:t>
            </a:r>
            <a:r>
              <a:rPr lang="fr-FR" dirty="0"/>
              <a:t>A, Bénévent J, Rousseau V, </a:t>
            </a:r>
            <a:r>
              <a:rPr lang="fr-FR" dirty="0" err="1"/>
              <a:t>Chebane</a:t>
            </a:r>
            <a:r>
              <a:rPr lang="fr-FR" dirty="0"/>
              <a:t> L, Douros A, </a:t>
            </a:r>
            <a:r>
              <a:rPr lang="fr-FR" dirty="0" err="1"/>
              <a:t>Montastruc</a:t>
            </a:r>
            <a:r>
              <a:rPr lang="fr-FR" dirty="0"/>
              <a:t> JL, </a:t>
            </a:r>
            <a:r>
              <a:rPr lang="fr-FR" dirty="0" err="1"/>
              <a:t>Montastruc</a:t>
            </a:r>
            <a:r>
              <a:rPr lang="fr-FR" dirty="0"/>
              <a:t> F. </a:t>
            </a:r>
            <a:r>
              <a:rPr lang="fr-FR" dirty="0" err="1"/>
              <a:t>What</a:t>
            </a:r>
            <a:r>
              <a:rPr lang="fr-FR" dirty="0"/>
              <a:t> Fluoroquinolones Have the </a:t>
            </a:r>
            <a:r>
              <a:rPr lang="fr-FR" dirty="0" err="1"/>
              <a:t>Highest</a:t>
            </a:r>
            <a:r>
              <a:rPr lang="fr-FR" dirty="0"/>
              <a:t> </a:t>
            </a:r>
            <a:r>
              <a:rPr lang="fr-FR" dirty="0" err="1"/>
              <a:t>Risk</a:t>
            </a:r>
            <a:r>
              <a:rPr lang="fr-FR" dirty="0"/>
              <a:t> of </a:t>
            </a:r>
            <a:r>
              <a:rPr lang="fr-FR" dirty="0" err="1"/>
              <a:t>Aortic</a:t>
            </a:r>
            <a:r>
              <a:rPr lang="fr-FR" dirty="0"/>
              <a:t> </a:t>
            </a:r>
            <a:r>
              <a:rPr lang="fr-FR" dirty="0" err="1"/>
              <a:t>Aneurysm</a:t>
            </a:r>
            <a:r>
              <a:rPr lang="fr-FR" dirty="0"/>
              <a:t>? A Case/Non-case </a:t>
            </a:r>
            <a:r>
              <a:rPr lang="fr-FR" dirty="0" err="1"/>
              <a:t>Study</a:t>
            </a:r>
            <a:r>
              <a:rPr lang="fr-FR" dirty="0"/>
              <a:t> in </a:t>
            </a:r>
            <a:r>
              <a:rPr lang="fr-FR" dirty="0" err="1"/>
              <a:t>VigiBase</a:t>
            </a:r>
            <a:r>
              <a:rPr lang="fr-FR" dirty="0"/>
              <a:t>®. J </a:t>
            </a:r>
            <a:r>
              <a:rPr lang="fr-FR" dirty="0" err="1"/>
              <a:t>Gen</a:t>
            </a:r>
            <a:r>
              <a:rPr lang="fr-FR" dirty="0"/>
              <a:t> </a:t>
            </a:r>
            <a:r>
              <a:rPr lang="fr-FR" dirty="0" err="1"/>
              <a:t>Intern</a:t>
            </a:r>
            <a:r>
              <a:rPr lang="fr-FR" dirty="0"/>
              <a:t> Med. 2019 Apr;34(4):502-503</a:t>
            </a:r>
            <a:r>
              <a:rPr lang="fr-FR" dirty="0" smtClean="0"/>
              <a:t>.</a:t>
            </a:r>
          </a:p>
          <a:p>
            <a:pPr>
              <a:buFont typeface="Wingdings 3" charset="2"/>
              <a:buAutoNum type="arabicParenBoth"/>
            </a:pPr>
            <a:r>
              <a:rPr lang="fr-FR" dirty="0" smtClean="0"/>
              <a:t> </a:t>
            </a:r>
            <a:r>
              <a:rPr lang="fr-FR" dirty="0" err="1"/>
              <a:t>Maumus</a:t>
            </a:r>
            <a:r>
              <a:rPr lang="fr-FR" dirty="0"/>
              <a:t>-Robert S, Bérard X, </a:t>
            </a:r>
            <a:r>
              <a:rPr lang="fr-FR" dirty="0" err="1"/>
              <a:t>Mansiaux</a:t>
            </a:r>
            <a:r>
              <a:rPr lang="fr-FR" dirty="0"/>
              <a:t> Y, </a:t>
            </a:r>
            <a:r>
              <a:rPr lang="fr-FR" dirty="0" err="1"/>
              <a:t>Tubert</a:t>
            </a:r>
            <a:r>
              <a:rPr lang="fr-FR" dirty="0"/>
              <a:t>-Bitter P, </a:t>
            </a:r>
            <a:r>
              <a:rPr lang="fr-FR" dirty="0" err="1"/>
              <a:t>Debette</a:t>
            </a:r>
            <a:r>
              <a:rPr lang="fr-FR" dirty="0"/>
              <a:t> S, Pariente A. Short-</a:t>
            </a:r>
            <a:r>
              <a:rPr lang="fr-FR" dirty="0" err="1"/>
              <a:t>Term</a:t>
            </a:r>
            <a:r>
              <a:rPr lang="fr-FR" dirty="0"/>
              <a:t> </a:t>
            </a:r>
            <a:r>
              <a:rPr lang="fr-FR" dirty="0" err="1"/>
              <a:t>Risk</a:t>
            </a:r>
            <a:r>
              <a:rPr lang="fr-FR" dirty="0"/>
              <a:t> of </a:t>
            </a:r>
            <a:r>
              <a:rPr lang="fr-FR" dirty="0" err="1"/>
              <a:t>Aortoiliac</a:t>
            </a:r>
            <a:r>
              <a:rPr lang="fr-FR" dirty="0"/>
              <a:t> </a:t>
            </a:r>
            <a:r>
              <a:rPr lang="fr-FR" dirty="0" err="1"/>
              <a:t>Aneurysm</a:t>
            </a:r>
            <a:r>
              <a:rPr lang="fr-FR" dirty="0"/>
              <a:t> or Dissection Associated </a:t>
            </a:r>
            <a:r>
              <a:rPr lang="fr-FR" dirty="0" err="1"/>
              <a:t>With</a:t>
            </a:r>
            <a:r>
              <a:rPr lang="fr-FR" dirty="0"/>
              <a:t> </a:t>
            </a:r>
            <a:r>
              <a:rPr lang="fr-FR" dirty="0" err="1"/>
              <a:t>Fluoroquinolone</a:t>
            </a:r>
            <a:r>
              <a:rPr lang="fr-FR" dirty="0"/>
              <a:t> Use. J Am </a:t>
            </a:r>
            <a:r>
              <a:rPr lang="fr-FR" dirty="0" err="1"/>
              <a:t>Coll</a:t>
            </a:r>
            <a:r>
              <a:rPr lang="fr-FR" dirty="0"/>
              <a:t> </a:t>
            </a:r>
            <a:r>
              <a:rPr lang="fr-FR" dirty="0" err="1"/>
              <a:t>Cardiol</a:t>
            </a:r>
            <a:r>
              <a:rPr lang="fr-FR" dirty="0"/>
              <a:t>. 2019 </a:t>
            </a:r>
            <a:r>
              <a:rPr lang="fr-FR" dirty="0" err="1"/>
              <a:t>Feb</a:t>
            </a:r>
            <a:r>
              <a:rPr lang="fr-FR" dirty="0"/>
              <a:t> 26;73(7):875-877. </a:t>
            </a:r>
          </a:p>
          <a:p>
            <a:pPr>
              <a:buFont typeface="Wingdings 3" charset="2"/>
              <a:buAutoNum type="arabicParenBoth"/>
            </a:pPr>
            <a:r>
              <a:rPr lang="fr-FR" dirty="0" smtClean="0"/>
              <a:t>Newton </a:t>
            </a:r>
            <a:r>
              <a:rPr lang="fr-FR" dirty="0"/>
              <a:t>ER, </a:t>
            </a:r>
            <a:r>
              <a:rPr lang="fr-FR" dirty="0" err="1"/>
              <a:t>Akerman</a:t>
            </a:r>
            <a:r>
              <a:rPr lang="fr-FR" dirty="0"/>
              <a:t> AW, </a:t>
            </a:r>
            <a:r>
              <a:rPr lang="fr-FR" dirty="0" err="1"/>
              <a:t>Strassle</a:t>
            </a:r>
            <a:r>
              <a:rPr lang="fr-FR" dirty="0"/>
              <a:t> PD, </a:t>
            </a:r>
            <a:r>
              <a:rPr lang="fr-FR" dirty="0" err="1"/>
              <a:t>Kibbe</a:t>
            </a:r>
            <a:r>
              <a:rPr lang="fr-FR" dirty="0"/>
              <a:t> MR. Association of </a:t>
            </a:r>
            <a:r>
              <a:rPr lang="fr-FR" dirty="0" err="1"/>
              <a:t>Fluoroquinolone</a:t>
            </a:r>
            <a:r>
              <a:rPr lang="fr-FR" dirty="0"/>
              <a:t> Use </a:t>
            </a:r>
            <a:r>
              <a:rPr lang="fr-FR" dirty="0" err="1"/>
              <a:t>With</a:t>
            </a:r>
            <a:r>
              <a:rPr lang="fr-FR" dirty="0"/>
              <a:t> Short-</a:t>
            </a:r>
            <a:r>
              <a:rPr lang="fr-FR" dirty="0" err="1"/>
              <a:t>term</a:t>
            </a:r>
            <a:r>
              <a:rPr lang="fr-FR" dirty="0"/>
              <a:t> </a:t>
            </a:r>
            <a:r>
              <a:rPr lang="fr-FR" dirty="0" err="1"/>
              <a:t>Risk</a:t>
            </a:r>
            <a:r>
              <a:rPr lang="fr-FR" dirty="0"/>
              <a:t> of </a:t>
            </a:r>
            <a:r>
              <a:rPr lang="fr-FR" dirty="0" err="1"/>
              <a:t>Development</a:t>
            </a:r>
            <a:r>
              <a:rPr lang="fr-FR" dirty="0"/>
              <a:t> of </a:t>
            </a:r>
            <a:r>
              <a:rPr lang="fr-FR" dirty="0" err="1"/>
              <a:t>Aortic</a:t>
            </a:r>
            <a:r>
              <a:rPr lang="fr-FR" dirty="0"/>
              <a:t> </a:t>
            </a:r>
            <a:r>
              <a:rPr lang="fr-FR" dirty="0" err="1"/>
              <a:t>Aneurysm</a:t>
            </a:r>
            <a:r>
              <a:rPr lang="fr-FR" dirty="0"/>
              <a:t>. JAMA </a:t>
            </a:r>
            <a:r>
              <a:rPr lang="fr-FR" dirty="0" err="1"/>
              <a:t>Surg</a:t>
            </a:r>
            <a:r>
              <a:rPr lang="fr-FR" dirty="0"/>
              <a:t>. 2021 Mar 1;156(3):264-272. </a:t>
            </a:r>
            <a:endParaRPr lang="fr-FR" b="1" dirty="0"/>
          </a:p>
          <a:p>
            <a:pPr>
              <a:buFont typeface="Wingdings 3" charset="2"/>
              <a:buAutoNum type="arabicParenBoth"/>
            </a:pPr>
            <a:r>
              <a:rPr lang="fr-FR" dirty="0" smtClean="0"/>
              <a:t>Chen </a:t>
            </a:r>
            <a:r>
              <a:rPr lang="fr-FR" dirty="0"/>
              <a:t>S, Chan Y, Chien-Chia Wu V, et al. </a:t>
            </a:r>
            <a:r>
              <a:rPr lang="fr-FR" dirty="0" err="1"/>
              <a:t>Effects</a:t>
            </a:r>
            <a:r>
              <a:rPr lang="fr-FR" dirty="0"/>
              <a:t> of Fluoroquinolones on </a:t>
            </a:r>
            <a:r>
              <a:rPr lang="fr-FR" dirty="0" err="1"/>
              <a:t>Outcomes</a:t>
            </a:r>
            <a:r>
              <a:rPr lang="fr-FR" dirty="0"/>
              <a:t> of Patients </a:t>
            </a:r>
            <a:r>
              <a:rPr lang="fr-FR" dirty="0" err="1"/>
              <a:t>With</a:t>
            </a:r>
            <a:r>
              <a:rPr lang="fr-FR" dirty="0"/>
              <a:t> </a:t>
            </a:r>
            <a:r>
              <a:rPr lang="fr-FR" dirty="0" err="1"/>
              <a:t>Aortic</a:t>
            </a:r>
            <a:r>
              <a:rPr lang="fr-FR" dirty="0"/>
              <a:t> Dissection or </a:t>
            </a:r>
            <a:r>
              <a:rPr lang="fr-FR" dirty="0" err="1"/>
              <a:t>Aneurysm</a:t>
            </a:r>
            <a:r>
              <a:rPr lang="fr-FR" dirty="0"/>
              <a:t>. </a:t>
            </a:r>
            <a:r>
              <a:rPr lang="fr-FR" i="1" dirty="0"/>
              <a:t>J Am </a:t>
            </a:r>
            <a:r>
              <a:rPr lang="fr-FR" i="1" dirty="0" err="1"/>
              <a:t>Coll</a:t>
            </a:r>
            <a:r>
              <a:rPr lang="fr-FR" i="1" dirty="0"/>
              <a:t> </a:t>
            </a:r>
            <a:r>
              <a:rPr lang="fr-FR" i="1" dirty="0" err="1"/>
              <a:t>Cardiol</a:t>
            </a:r>
            <a:r>
              <a:rPr lang="fr-FR" i="1" dirty="0"/>
              <a:t>. </a:t>
            </a:r>
            <a:r>
              <a:rPr lang="fr-FR" dirty="0"/>
              <a:t>2021 </a:t>
            </a:r>
            <a:r>
              <a:rPr lang="fr-FR" dirty="0" err="1"/>
              <a:t>Apr</a:t>
            </a:r>
            <a:r>
              <a:rPr lang="fr-FR" dirty="0"/>
              <a:t>, 77 (15) </a:t>
            </a:r>
            <a:r>
              <a:rPr lang="fr-FR" dirty="0" smtClean="0"/>
              <a:t>1875–</a:t>
            </a:r>
          </a:p>
          <a:p>
            <a:pPr>
              <a:buFont typeface="Wingdings 3" charset="2"/>
              <a:buAutoNum type="arabicParenBoth"/>
            </a:pPr>
            <a:r>
              <a:rPr lang="fr-FR" dirty="0" smtClean="0"/>
              <a:t>Son </a:t>
            </a:r>
            <a:r>
              <a:rPr lang="fr-FR" dirty="0"/>
              <a:t>N, Choi E, Chung SY, Han SY, Kim B. </a:t>
            </a:r>
            <a:r>
              <a:rPr lang="fr-FR" dirty="0" err="1"/>
              <a:t>Risk</a:t>
            </a:r>
            <a:r>
              <a:rPr lang="fr-FR" dirty="0"/>
              <a:t> of </a:t>
            </a:r>
            <a:r>
              <a:rPr lang="fr-FR" dirty="0" err="1"/>
              <a:t>aortic</a:t>
            </a:r>
            <a:r>
              <a:rPr lang="fr-FR" dirty="0"/>
              <a:t> </a:t>
            </a:r>
            <a:r>
              <a:rPr lang="fr-FR" dirty="0" err="1"/>
              <a:t>aneurysm</a:t>
            </a:r>
            <a:r>
              <a:rPr lang="fr-FR" dirty="0"/>
              <a:t> and </a:t>
            </a:r>
            <a:r>
              <a:rPr lang="fr-FR" dirty="0" err="1"/>
              <a:t>aortic</a:t>
            </a:r>
            <a:r>
              <a:rPr lang="fr-FR" dirty="0"/>
              <a:t> dissection </a:t>
            </a:r>
            <a:r>
              <a:rPr lang="fr-FR" dirty="0" err="1"/>
              <a:t>with</a:t>
            </a:r>
            <a:r>
              <a:rPr lang="fr-FR" dirty="0"/>
              <a:t> the use of </a:t>
            </a:r>
            <a:r>
              <a:rPr lang="fr-FR" dirty="0" err="1"/>
              <a:t>fluoroquinolones</a:t>
            </a:r>
            <a:r>
              <a:rPr lang="fr-FR" dirty="0"/>
              <a:t> in </a:t>
            </a:r>
            <a:r>
              <a:rPr lang="fr-FR" dirty="0" err="1"/>
              <a:t>Korea</a:t>
            </a:r>
            <a:r>
              <a:rPr lang="fr-FR" dirty="0"/>
              <a:t>: a </a:t>
            </a:r>
            <a:r>
              <a:rPr lang="fr-FR" dirty="0" err="1"/>
              <a:t>nested</a:t>
            </a:r>
            <a:r>
              <a:rPr lang="fr-FR" dirty="0"/>
              <a:t> case-control </a:t>
            </a:r>
            <a:r>
              <a:rPr lang="fr-FR" dirty="0" err="1"/>
              <a:t>study</a:t>
            </a:r>
            <a:r>
              <a:rPr lang="fr-FR" dirty="0"/>
              <a:t>. BMC </a:t>
            </a:r>
            <a:r>
              <a:rPr lang="fr-FR" dirty="0" err="1"/>
              <a:t>Cardiovasc</a:t>
            </a:r>
            <a:r>
              <a:rPr lang="fr-FR" dirty="0"/>
              <a:t> </a:t>
            </a:r>
            <a:r>
              <a:rPr lang="fr-FR" dirty="0" err="1"/>
              <a:t>Disord</a:t>
            </a:r>
            <a:r>
              <a:rPr lang="fr-FR" dirty="0"/>
              <a:t>. 2022 </a:t>
            </a:r>
            <a:r>
              <a:rPr lang="fr-FR" dirty="0" err="1"/>
              <a:t>Feb</a:t>
            </a:r>
            <a:r>
              <a:rPr lang="fr-FR" dirty="0"/>
              <a:t> 13;22(1):</a:t>
            </a:r>
            <a:r>
              <a:rPr lang="fr-FR" dirty="0" smtClean="0"/>
              <a:t>44 </a:t>
            </a:r>
            <a:endParaRPr lang="fr-FR" dirty="0"/>
          </a:p>
          <a:p>
            <a:pPr>
              <a:buAutoNum type="arabicParenBoth"/>
            </a:pPr>
            <a:r>
              <a:rPr lang="fr-FR" dirty="0"/>
              <a:t>Dong YH, Chang CH, Wang JL, Wu LC, Lin JW, </a:t>
            </a:r>
            <a:r>
              <a:rPr lang="fr-FR" dirty="0" err="1"/>
              <a:t>Toh</a:t>
            </a:r>
            <a:r>
              <a:rPr lang="fr-FR" dirty="0"/>
              <a:t> S. Association of Infections and Use of Fluoroquinolones </a:t>
            </a:r>
            <a:r>
              <a:rPr lang="fr-FR" dirty="0" err="1"/>
              <a:t>With</a:t>
            </a:r>
            <a:r>
              <a:rPr lang="fr-FR" dirty="0"/>
              <a:t> the </a:t>
            </a:r>
            <a:r>
              <a:rPr lang="fr-FR" dirty="0" err="1"/>
              <a:t>Risk</a:t>
            </a:r>
            <a:r>
              <a:rPr lang="fr-FR" dirty="0"/>
              <a:t> of </a:t>
            </a:r>
            <a:r>
              <a:rPr lang="fr-FR" dirty="0" err="1"/>
              <a:t>Aortic</a:t>
            </a:r>
            <a:r>
              <a:rPr lang="fr-FR" dirty="0"/>
              <a:t> </a:t>
            </a:r>
            <a:r>
              <a:rPr lang="fr-FR" dirty="0" err="1"/>
              <a:t>Aneurysm</a:t>
            </a:r>
            <a:r>
              <a:rPr lang="fr-FR" dirty="0"/>
              <a:t> or </a:t>
            </a:r>
            <a:r>
              <a:rPr lang="fr-FR" dirty="0" err="1"/>
              <a:t>Aortic</a:t>
            </a:r>
            <a:r>
              <a:rPr lang="fr-FR" dirty="0"/>
              <a:t> Dissection. JAMA </a:t>
            </a:r>
            <a:r>
              <a:rPr lang="fr-FR" dirty="0" err="1"/>
              <a:t>Intern</a:t>
            </a:r>
            <a:r>
              <a:rPr lang="fr-FR" dirty="0"/>
              <a:t> Med. 2020 </a:t>
            </a:r>
            <a:r>
              <a:rPr lang="fr-FR" dirty="0" err="1"/>
              <a:t>Dec</a:t>
            </a:r>
            <a:r>
              <a:rPr lang="fr-FR" dirty="0"/>
              <a:t> 1;180(12):1587-1595. </a:t>
            </a:r>
          </a:p>
          <a:p>
            <a:pPr>
              <a:buAutoNum type="arabicParenBoth"/>
            </a:pPr>
            <a:r>
              <a:rPr lang="fr-FR" dirty="0" smtClean="0"/>
              <a:t>Gopalakrishnan </a:t>
            </a:r>
            <a:r>
              <a:rPr lang="fr-FR" dirty="0"/>
              <a:t>C, </a:t>
            </a:r>
            <a:r>
              <a:rPr lang="fr-FR" dirty="0" err="1"/>
              <a:t>Bykov</a:t>
            </a:r>
            <a:r>
              <a:rPr lang="fr-FR" dirty="0"/>
              <a:t> K, Fischer MA, Connolly JG, Gagne JJ, </a:t>
            </a:r>
            <a:r>
              <a:rPr lang="fr-FR" dirty="0" err="1"/>
              <a:t>Fralick</a:t>
            </a:r>
            <a:r>
              <a:rPr lang="fr-FR" dirty="0"/>
              <a:t> M. Association of Fluoroquinolones </a:t>
            </a:r>
            <a:r>
              <a:rPr lang="fr-FR" dirty="0" err="1"/>
              <a:t>With</a:t>
            </a:r>
            <a:r>
              <a:rPr lang="fr-FR" dirty="0"/>
              <a:t> the </a:t>
            </a:r>
            <a:r>
              <a:rPr lang="fr-FR" dirty="0" err="1"/>
              <a:t>Risk</a:t>
            </a:r>
            <a:r>
              <a:rPr lang="fr-FR" dirty="0"/>
              <a:t> of </a:t>
            </a:r>
            <a:r>
              <a:rPr lang="fr-FR" dirty="0" err="1"/>
              <a:t>Aortic</a:t>
            </a:r>
            <a:r>
              <a:rPr lang="fr-FR" dirty="0"/>
              <a:t> </a:t>
            </a:r>
            <a:r>
              <a:rPr lang="fr-FR" dirty="0" err="1"/>
              <a:t>Aneurysm</a:t>
            </a:r>
            <a:r>
              <a:rPr lang="fr-FR" dirty="0"/>
              <a:t> or </a:t>
            </a:r>
            <a:r>
              <a:rPr lang="fr-FR" dirty="0" err="1"/>
              <a:t>Aortic</a:t>
            </a:r>
            <a:r>
              <a:rPr lang="fr-FR" dirty="0"/>
              <a:t> Dissection. JAMA </a:t>
            </a:r>
            <a:r>
              <a:rPr lang="fr-FR" dirty="0" err="1"/>
              <a:t>Intern</a:t>
            </a:r>
            <a:r>
              <a:rPr lang="fr-FR" dirty="0"/>
              <a:t> Med. 2020 </a:t>
            </a:r>
            <a:r>
              <a:rPr lang="fr-FR" dirty="0" err="1"/>
              <a:t>Dec</a:t>
            </a:r>
            <a:r>
              <a:rPr lang="fr-FR" dirty="0"/>
              <a:t> 1;180(12):</a:t>
            </a:r>
            <a:r>
              <a:rPr lang="fr-FR" dirty="0" smtClean="0"/>
              <a:t>1596-1605.</a:t>
            </a:r>
          </a:p>
          <a:p>
            <a:pPr>
              <a:buAutoNum type="arabicParenBoth"/>
            </a:pPr>
            <a:r>
              <a:rPr lang="fr-FR" dirty="0" smtClean="0"/>
              <a:t>Singh </a:t>
            </a:r>
            <a:r>
              <a:rPr lang="fr-FR" dirty="0"/>
              <a:t>S, </a:t>
            </a:r>
            <a:r>
              <a:rPr lang="fr-FR" dirty="0" err="1"/>
              <a:t>Nautiyal</a:t>
            </a:r>
            <a:r>
              <a:rPr lang="fr-FR" dirty="0"/>
              <a:t> A. </a:t>
            </a:r>
            <a:r>
              <a:rPr lang="fr-FR" dirty="0" err="1"/>
              <a:t>Aortic</a:t>
            </a:r>
            <a:r>
              <a:rPr lang="fr-FR" dirty="0"/>
              <a:t> Dissection and </a:t>
            </a:r>
            <a:r>
              <a:rPr lang="fr-FR" dirty="0" err="1"/>
              <a:t>Aortic</a:t>
            </a:r>
            <a:r>
              <a:rPr lang="fr-FR" dirty="0"/>
              <a:t> </a:t>
            </a:r>
            <a:r>
              <a:rPr lang="fr-FR" dirty="0" err="1"/>
              <a:t>Aneurysms</a:t>
            </a:r>
            <a:r>
              <a:rPr lang="fr-FR" dirty="0"/>
              <a:t> Associated </a:t>
            </a:r>
            <a:r>
              <a:rPr lang="fr-FR" dirty="0" err="1"/>
              <a:t>with</a:t>
            </a:r>
            <a:r>
              <a:rPr lang="fr-FR" dirty="0"/>
              <a:t> Fluoroquinolones: A </a:t>
            </a:r>
            <a:r>
              <a:rPr lang="fr-FR" dirty="0" err="1"/>
              <a:t>Systematic</a:t>
            </a:r>
            <a:r>
              <a:rPr lang="fr-FR" dirty="0"/>
              <a:t> </a:t>
            </a:r>
            <a:r>
              <a:rPr lang="fr-FR" dirty="0" err="1"/>
              <a:t>Review</a:t>
            </a:r>
            <a:r>
              <a:rPr lang="fr-FR" dirty="0"/>
              <a:t> and Meta-</a:t>
            </a:r>
            <a:r>
              <a:rPr lang="fr-FR" dirty="0" err="1"/>
              <a:t>Analysis</a:t>
            </a:r>
            <a:r>
              <a:rPr lang="fr-FR" dirty="0"/>
              <a:t>. Am J Med. 2017 Dec;130(12):</a:t>
            </a:r>
            <a:r>
              <a:rPr lang="fr-FR" dirty="0" smtClean="0"/>
              <a:t>1449-1457.e9.</a:t>
            </a:r>
            <a:endParaRPr lang="fr-FR" dirty="0"/>
          </a:p>
          <a:p>
            <a:endParaRPr lang="fr-FR" dirty="0" smtClean="0"/>
          </a:p>
          <a:p>
            <a:endParaRPr lang="fr-FR" dirty="0" smtClean="0"/>
          </a:p>
        </p:txBody>
      </p:sp>
    </p:spTree>
    <p:extLst>
      <p:ext uri="{BB962C8B-B14F-4D97-AF65-F5344CB8AC3E}">
        <p14:creationId xmlns:p14="http://schemas.microsoft.com/office/powerpoint/2010/main" val="2770498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      Bibliographie</a:t>
            </a:r>
            <a:endParaRPr lang="fr-FR" dirty="0">
              <a:solidFill>
                <a:srgbClr val="002060"/>
              </a:solidFill>
            </a:endParaRPr>
          </a:p>
        </p:txBody>
      </p:sp>
      <p:sp>
        <p:nvSpPr>
          <p:cNvPr id="3" name="Espace réservé du contenu 2"/>
          <p:cNvSpPr>
            <a:spLocks noGrp="1"/>
          </p:cNvSpPr>
          <p:nvPr>
            <p:ph idx="1"/>
          </p:nvPr>
        </p:nvSpPr>
        <p:spPr>
          <a:xfrm>
            <a:off x="452673" y="1530035"/>
            <a:ext cx="11305737" cy="5128341"/>
          </a:xfrm>
        </p:spPr>
        <p:txBody>
          <a:bodyPr>
            <a:normAutofit/>
          </a:bodyPr>
          <a:lstStyle/>
          <a:p>
            <a:pPr marL="0" indent="0">
              <a:buNone/>
            </a:pPr>
            <a:endParaRPr lang="fr-FR" dirty="0" smtClean="0"/>
          </a:p>
          <a:p>
            <a:pPr>
              <a:lnSpc>
                <a:spcPct val="80000"/>
              </a:lnSpc>
              <a:buFont typeface="Wingdings" panose="05000000000000000000" pitchFamily="2" charset="2"/>
              <a:buAutoNum type="arabicParenBoth" startAt="13"/>
            </a:pPr>
            <a:r>
              <a:rPr lang="fr-FR" sz="1000" dirty="0" err="1" smtClean="0"/>
              <a:t>Noman</a:t>
            </a:r>
            <a:r>
              <a:rPr lang="fr-FR" sz="1000" dirty="0" smtClean="0"/>
              <a:t> </a:t>
            </a:r>
            <a:r>
              <a:rPr lang="fr-FR" sz="1000" dirty="0"/>
              <a:t>AT, </a:t>
            </a:r>
            <a:r>
              <a:rPr lang="fr-FR" sz="1000" dirty="0" err="1"/>
              <a:t>Qazi</a:t>
            </a:r>
            <a:r>
              <a:rPr lang="fr-FR" sz="1000" dirty="0"/>
              <a:t> AH, </a:t>
            </a:r>
            <a:r>
              <a:rPr lang="fr-FR" sz="1000" dirty="0" err="1"/>
              <a:t>Alqasrawi</a:t>
            </a:r>
            <a:r>
              <a:rPr lang="fr-FR" sz="1000" dirty="0"/>
              <a:t> M, </a:t>
            </a:r>
            <a:r>
              <a:rPr lang="fr-FR" sz="1000" dirty="0" err="1"/>
              <a:t>Ayinde</a:t>
            </a:r>
            <a:r>
              <a:rPr lang="fr-FR" sz="1000" dirty="0"/>
              <a:t> H, </a:t>
            </a:r>
            <a:r>
              <a:rPr lang="fr-FR" sz="1000" dirty="0" err="1"/>
              <a:t>Tleyjeh</a:t>
            </a:r>
            <a:r>
              <a:rPr lang="fr-FR" sz="1000" dirty="0"/>
              <a:t> IM, </a:t>
            </a:r>
            <a:r>
              <a:rPr lang="fr-FR" sz="1000" dirty="0" err="1"/>
              <a:t>Lindower</a:t>
            </a:r>
            <a:r>
              <a:rPr lang="fr-FR" sz="1000" dirty="0"/>
              <a:t> P, Bin </a:t>
            </a:r>
            <a:r>
              <a:rPr lang="fr-FR" sz="1000" dirty="0" err="1"/>
              <a:t>Abdulhak</a:t>
            </a:r>
            <a:r>
              <a:rPr lang="fr-FR" sz="1000" dirty="0"/>
              <a:t> AA. Fluoroquinolones and the </a:t>
            </a:r>
            <a:r>
              <a:rPr lang="fr-FR" sz="1000" dirty="0" err="1"/>
              <a:t>risk</a:t>
            </a:r>
            <a:r>
              <a:rPr lang="fr-FR" sz="1000" dirty="0"/>
              <a:t> of </a:t>
            </a:r>
            <a:r>
              <a:rPr lang="fr-FR" sz="1000" dirty="0" err="1"/>
              <a:t>aortopathy</a:t>
            </a:r>
            <a:r>
              <a:rPr lang="fr-FR" sz="1000" dirty="0"/>
              <a:t>: A </a:t>
            </a:r>
            <a:r>
              <a:rPr lang="fr-FR" sz="1000" dirty="0" err="1"/>
              <a:t>systematic</a:t>
            </a:r>
            <a:r>
              <a:rPr lang="fr-FR" sz="1000" dirty="0"/>
              <a:t> </a:t>
            </a:r>
            <a:r>
              <a:rPr lang="fr-FR" sz="1000" dirty="0" err="1"/>
              <a:t>review</a:t>
            </a:r>
            <a:r>
              <a:rPr lang="fr-FR" sz="1000" dirty="0"/>
              <a:t> and </a:t>
            </a:r>
            <a:r>
              <a:rPr lang="fr-FR" sz="1000" dirty="0" err="1"/>
              <a:t>meta-analysis</a:t>
            </a:r>
            <a:r>
              <a:rPr lang="fr-FR" sz="1000" dirty="0"/>
              <a:t>. Int J </a:t>
            </a:r>
            <a:r>
              <a:rPr lang="fr-FR" sz="1000" dirty="0" err="1"/>
              <a:t>Cardiol</a:t>
            </a:r>
            <a:r>
              <a:rPr lang="fr-FR" sz="1000" dirty="0"/>
              <a:t>. 2019 Jan 1;274:299-302. </a:t>
            </a:r>
            <a:endParaRPr lang="fr-FR" sz="1000" dirty="0" smtClean="0"/>
          </a:p>
          <a:p>
            <a:pPr>
              <a:lnSpc>
                <a:spcPct val="80000"/>
              </a:lnSpc>
              <a:buFont typeface="Wingdings" panose="05000000000000000000" pitchFamily="2" charset="2"/>
              <a:buAutoNum type="arabicParenBoth" startAt="13"/>
            </a:pPr>
            <a:r>
              <a:rPr lang="fr-FR" sz="1000" dirty="0" err="1"/>
              <a:t>Dai</a:t>
            </a:r>
            <a:r>
              <a:rPr lang="fr-FR" sz="1000" dirty="0"/>
              <a:t> XC, Yang XX, Ma L, Tang GM, Pan YY, Hu HL. Relationship </a:t>
            </a:r>
            <a:r>
              <a:rPr lang="fr-FR" sz="1000" dirty="0" err="1"/>
              <a:t>between</a:t>
            </a:r>
            <a:r>
              <a:rPr lang="fr-FR" sz="1000" dirty="0"/>
              <a:t> </a:t>
            </a:r>
            <a:r>
              <a:rPr lang="fr-FR" sz="1000" dirty="0" err="1"/>
              <a:t>fluoroquinolones</a:t>
            </a:r>
            <a:r>
              <a:rPr lang="fr-FR" sz="1000" dirty="0"/>
              <a:t> and the </a:t>
            </a:r>
            <a:r>
              <a:rPr lang="fr-FR" sz="1000" dirty="0" err="1"/>
              <a:t>risk</a:t>
            </a:r>
            <a:r>
              <a:rPr lang="fr-FR" sz="1000" dirty="0"/>
              <a:t> of </a:t>
            </a:r>
            <a:r>
              <a:rPr lang="fr-FR" sz="1000" dirty="0" err="1"/>
              <a:t>aortic</a:t>
            </a:r>
            <a:r>
              <a:rPr lang="fr-FR" sz="1000" dirty="0"/>
              <a:t> </a:t>
            </a:r>
            <a:r>
              <a:rPr lang="fr-FR" sz="1000" dirty="0" err="1"/>
              <a:t>diseases</a:t>
            </a:r>
            <a:r>
              <a:rPr lang="fr-FR" sz="1000" dirty="0"/>
              <a:t>: a </a:t>
            </a:r>
            <a:r>
              <a:rPr lang="fr-FR" sz="1000" dirty="0" err="1"/>
              <a:t>meta-analysis</a:t>
            </a:r>
            <a:r>
              <a:rPr lang="fr-FR" sz="1000" dirty="0"/>
              <a:t> of </a:t>
            </a:r>
            <a:r>
              <a:rPr lang="fr-FR" sz="1000" dirty="0" err="1"/>
              <a:t>observational</a:t>
            </a:r>
            <a:r>
              <a:rPr lang="fr-FR" sz="1000" dirty="0"/>
              <a:t> </a:t>
            </a:r>
            <a:r>
              <a:rPr lang="fr-FR" sz="1000" dirty="0" err="1"/>
              <a:t>studies</a:t>
            </a:r>
            <a:r>
              <a:rPr lang="fr-FR" sz="1000" dirty="0"/>
              <a:t>. BMC </a:t>
            </a:r>
            <a:r>
              <a:rPr lang="fr-FR" sz="1000" dirty="0" err="1"/>
              <a:t>Cardiovasc</a:t>
            </a:r>
            <a:r>
              <a:rPr lang="fr-FR" sz="1000" dirty="0"/>
              <a:t> </a:t>
            </a:r>
            <a:r>
              <a:rPr lang="fr-FR" sz="1000" dirty="0" err="1"/>
              <a:t>Disord</a:t>
            </a:r>
            <a:r>
              <a:rPr lang="fr-FR" sz="1000" dirty="0"/>
              <a:t>. 2020 </a:t>
            </a:r>
            <a:r>
              <a:rPr lang="fr-FR" sz="1000" dirty="0" err="1"/>
              <a:t>Feb</a:t>
            </a:r>
            <a:r>
              <a:rPr lang="fr-FR" sz="1000" dirty="0"/>
              <a:t> 3;20(1):49.</a:t>
            </a:r>
          </a:p>
          <a:p>
            <a:pPr>
              <a:lnSpc>
                <a:spcPct val="80000"/>
              </a:lnSpc>
              <a:buFont typeface="Wingdings" panose="05000000000000000000" pitchFamily="2" charset="2"/>
              <a:buAutoNum type="arabicParenBoth" startAt="13"/>
            </a:pPr>
            <a:r>
              <a:rPr lang="fr-FR" sz="1000" dirty="0" err="1"/>
              <a:t>Wee</a:t>
            </a:r>
            <a:r>
              <a:rPr lang="fr-FR" sz="1000" dirty="0"/>
              <a:t> I, Chin B, </a:t>
            </a:r>
            <a:r>
              <a:rPr lang="fr-FR" sz="1000" dirty="0" err="1"/>
              <a:t>Syn</a:t>
            </a:r>
            <a:r>
              <a:rPr lang="fr-FR" sz="1000" dirty="0"/>
              <a:t> N, Lee KS, </a:t>
            </a:r>
            <a:r>
              <a:rPr lang="fr-FR" sz="1000" dirty="0" err="1"/>
              <a:t>Ng</a:t>
            </a:r>
            <a:r>
              <a:rPr lang="fr-FR" sz="1000" dirty="0"/>
              <a:t> JJ, </a:t>
            </a:r>
            <a:r>
              <a:rPr lang="fr-FR" sz="1000" dirty="0" err="1"/>
              <a:t>Choong</a:t>
            </a:r>
            <a:r>
              <a:rPr lang="fr-FR" sz="1000" dirty="0"/>
              <a:t> AMTL. The association </a:t>
            </a:r>
            <a:r>
              <a:rPr lang="fr-FR" sz="1000" dirty="0" err="1"/>
              <a:t>between</a:t>
            </a:r>
            <a:r>
              <a:rPr lang="fr-FR" sz="1000" dirty="0"/>
              <a:t> </a:t>
            </a:r>
            <a:r>
              <a:rPr lang="fr-FR" sz="1000" dirty="0" err="1"/>
              <a:t>fluoroquinolones</a:t>
            </a:r>
            <a:r>
              <a:rPr lang="fr-FR" sz="1000" dirty="0"/>
              <a:t> and </a:t>
            </a:r>
            <a:r>
              <a:rPr lang="fr-FR" sz="1000" dirty="0" err="1"/>
              <a:t>aortic</a:t>
            </a:r>
            <a:r>
              <a:rPr lang="fr-FR" sz="1000" dirty="0"/>
              <a:t> dissection and </a:t>
            </a:r>
            <a:r>
              <a:rPr lang="fr-FR" sz="1000" dirty="0" err="1"/>
              <a:t>aortic</a:t>
            </a:r>
            <a:r>
              <a:rPr lang="fr-FR" sz="1000" dirty="0"/>
              <a:t> </a:t>
            </a:r>
            <a:r>
              <a:rPr lang="fr-FR" sz="1000" dirty="0" err="1"/>
              <a:t>aneurysms</a:t>
            </a:r>
            <a:r>
              <a:rPr lang="fr-FR" sz="1000" dirty="0"/>
              <a:t>: a </a:t>
            </a:r>
            <a:r>
              <a:rPr lang="fr-FR" sz="1000" dirty="0" err="1"/>
              <a:t>systematic</a:t>
            </a:r>
            <a:r>
              <a:rPr lang="fr-FR" sz="1000" dirty="0"/>
              <a:t> </a:t>
            </a:r>
            <a:r>
              <a:rPr lang="fr-FR" sz="1000" dirty="0" err="1"/>
              <a:t>review</a:t>
            </a:r>
            <a:r>
              <a:rPr lang="fr-FR" sz="1000" dirty="0"/>
              <a:t> and </a:t>
            </a:r>
            <a:r>
              <a:rPr lang="fr-FR" sz="1000" dirty="0" err="1"/>
              <a:t>meta-analysis</a:t>
            </a:r>
            <a:r>
              <a:rPr lang="fr-FR" sz="1000" dirty="0"/>
              <a:t>. </a:t>
            </a:r>
            <a:r>
              <a:rPr lang="fr-FR" sz="1000" dirty="0" err="1"/>
              <a:t>Sci</a:t>
            </a:r>
            <a:r>
              <a:rPr lang="fr-FR" sz="1000" dirty="0"/>
              <a:t> </a:t>
            </a:r>
            <a:r>
              <a:rPr lang="fr-FR" sz="1000" dirty="0" err="1"/>
              <a:t>Rep</a:t>
            </a:r>
            <a:r>
              <a:rPr lang="fr-FR" sz="1000" dirty="0"/>
              <a:t>. 2021 May 26;11(1):11073. </a:t>
            </a:r>
          </a:p>
          <a:p>
            <a:pPr>
              <a:lnSpc>
                <a:spcPct val="80000"/>
              </a:lnSpc>
              <a:buFont typeface="Wingdings" panose="05000000000000000000" pitchFamily="2" charset="2"/>
              <a:buAutoNum type="arabicParenBoth" startAt="13"/>
            </a:pPr>
            <a:r>
              <a:rPr lang="fr-FR" sz="1000" dirty="0"/>
              <a:t>Chen C, Patterson B, Simpson R, Li Y, Chen Z, </a:t>
            </a:r>
            <a:r>
              <a:rPr lang="fr-FR" sz="1000" dirty="0" err="1"/>
              <a:t>Lv</a:t>
            </a:r>
            <a:r>
              <a:rPr lang="fr-FR" sz="1000" dirty="0"/>
              <a:t> Q, Guo D, Li X, Fu W, Guo B. Do </a:t>
            </a:r>
            <a:r>
              <a:rPr lang="fr-FR" sz="1000" dirty="0" err="1"/>
              <a:t>fluoroquinolones</a:t>
            </a:r>
            <a:r>
              <a:rPr lang="fr-FR" sz="1000" dirty="0"/>
              <a:t> </a:t>
            </a:r>
            <a:r>
              <a:rPr lang="fr-FR" sz="1000" dirty="0" err="1"/>
              <a:t>increase</a:t>
            </a:r>
            <a:r>
              <a:rPr lang="fr-FR" sz="1000" dirty="0"/>
              <a:t> </a:t>
            </a:r>
            <a:r>
              <a:rPr lang="fr-FR" sz="1000" dirty="0" err="1"/>
              <a:t>aortic</a:t>
            </a:r>
            <a:r>
              <a:rPr lang="fr-FR" sz="1000" dirty="0"/>
              <a:t> </a:t>
            </a:r>
            <a:r>
              <a:rPr lang="fr-FR" sz="1000" dirty="0" err="1"/>
              <a:t>aneurysm</a:t>
            </a:r>
            <a:r>
              <a:rPr lang="fr-FR" sz="1000" dirty="0"/>
              <a:t> or dissection incidence and </a:t>
            </a:r>
            <a:r>
              <a:rPr lang="fr-FR" sz="1000" dirty="0" err="1"/>
              <a:t>mortality</a:t>
            </a:r>
            <a:r>
              <a:rPr lang="fr-FR" sz="1000" dirty="0"/>
              <a:t>? A </a:t>
            </a:r>
            <a:r>
              <a:rPr lang="fr-FR" sz="1000" dirty="0" err="1"/>
              <a:t>systematic</a:t>
            </a:r>
            <a:r>
              <a:rPr lang="fr-FR" sz="1000" dirty="0"/>
              <a:t> </a:t>
            </a:r>
            <a:r>
              <a:rPr lang="fr-FR" sz="1000" dirty="0" err="1"/>
              <a:t>review</a:t>
            </a:r>
            <a:r>
              <a:rPr lang="fr-FR" sz="1000" dirty="0"/>
              <a:t> and </a:t>
            </a:r>
            <a:r>
              <a:rPr lang="fr-FR" sz="1000" dirty="0" err="1"/>
              <a:t>meta-analysis</a:t>
            </a:r>
            <a:r>
              <a:rPr lang="fr-FR" sz="1000" dirty="0"/>
              <a:t>. Front </a:t>
            </a:r>
            <a:r>
              <a:rPr lang="fr-FR" sz="1000" dirty="0" err="1"/>
              <a:t>Cardiovasc</a:t>
            </a:r>
            <a:r>
              <a:rPr lang="fr-FR" sz="1000" dirty="0"/>
              <a:t> Med. 2022 </a:t>
            </a:r>
            <a:r>
              <a:rPr lang="fr-FR" sz="1000" dirty="0" err="1"/>
              <a:t>Aug</a:t>
            </a:r>
            <a:r>
              <a:rPr lang="fr-FR" sz="1000" dirty="0"/>
              <a:t> 9;9:949538. </a:t>
            </a:r>
          </a:p>
          <a:p>
            <a:pPr>
              <a:lnSpc>
                <a:spcPct val="80000"/>
              </a:lnSpc>
              <a:buFont typeface="Wingdings" panose="05000000000000000000" pitchFamily="2" charset="2"/>
              <a:buAutoNum type="arabicParenBoth" startAt="13"/>
            </a:pPr>
            <a:r>
              <a:rPr lang="fr-FR" sz="1000" dirty="0"/>
              <a:t>Brown JP, Wing K, </a:t>
            </a:r>
            <a:r>
              <a:rPr lang="fr-FR" sz="1000" dirty="0" err="1"/>
              <a:t>Leyrat</a:t>
            </a:r>
            <a:r>
              <a:rPr lang="fr-FR" sz="1000" dirty="0"/>
              <a:t> C, Evans SJ, Mansfield KE, Wong AYS, </a:t>
            </a:r>
            <a:r>
              <a:rPr lang="fr-FR" sz="1000" dirty="0" err="1"/>
              <a:t>Smeeth</a:t>
            </a:r>
            <a:r>
              <a:rPr lang="fr-FR" sz="1000" dirty="0"/>
              <a:t> L, </a:t>
            </a:r>
            <a:r>
              <a:rPr lang="fr-FR" sz="1000" dirty="0" err="1"/>
              <a:t>Galwey</a:t>
            </a:r>
            <a:r>
              <a:rPr lang="fr-FR" sz="1000" dirty="0"/>
              <a:t> NW, Douglas IJ. Association </a:t>
            </a:r>
            <a:r>
              <a:rPr lang="fr-FR" sz="1000" dirty="0" err="1"/>
              <a:t>Between</a:t>
            </a:r>
            <a:r>
              <a:rPr lang="fr-FR" sz="1000" dirty="0"/>
              <a:t> </a:t>
            </a:r>
            <a:r>
              <a:rPr lang="fr-FR" sz="1000" dirty="0" err="1"/>
              <a:t>Fluoroquinolone</a:t>
            </a:r>
            <a:r>
              <a:rPr lang="fr-FR" sz="1000" dirty="0"/>
              <a:t> Use and </a:t>
            </a:r>
            <a:r>
              <a:rPr lang="fr-FR" sz="1000" dirty="0" err="1"/>
              <a:t>Hospitalization</a:t>
            </a:r>
            <a:r>
              <a:rPr lang="fr-FR" sz="1000" dirty="0"/>
              <a:t> </a:t>
            </a:r>
            <a:r>
              <a:rPr lang="fr-FR" sz="1000" dirty="0" err="1"/>
              <a:t>With</a:t>
            </a:r>
            <a:r>
              <a:rPr lang="fr-FR" sz="1000" dirty="0"/>
              <a:t> </a:t>
            </a:r>
            <a:r>
              <a:rPr lang="fr-FR" sz="1000" dirty="0" err="1"/>
              <a:t>Aortic</a:t>
            </a:r>
            <a:r>
              <a:rPr lang="fr-FR" sz="1000" dirty="0"/>
              <a:t> </a:t>
            </a:r>
            <a:r>
              <a:rPr lang="fr-FR" sz="1000" dirty="0" err="1"/>
              <a:t>Aneurysm</a:t>
            </a:r>
            <a:r>
              <a:rPr lang="fr-FR" sz="1000" dirty="0"/>
              <a:t> or </a:t>
            </a:r>
            <a:r>
              <a:rPr lang="fr-FR" sz="1000" dirty="0" err="1"/>
              <a:t>Aortic</a:t>
            </a:r>
            <a:r>
              <a:rPr lang="fr-FR" sz="1000" dirty="0"/>
              <a:t> Dissection. JAMA </a:t>
            </a:r>
            <a:r>
              <a:rPr lang="fr-FR" sz="1000" dirty="0" err="1"/>
              <a:t>Cardiol</a:t>
            </a:r>
            <a:r>
              <a:rPr lang="fr-FR" sz="1000" dirty="0"/>
              <a:t>. 2023 </a:t>
            </a:r>
            <a:r>
              <a:rPr lang="fr-FR" sz="1000" dirty="0" err="1"/>
              <a:t>Aug</a:t>
            </a:r>
            <a:r>
              <a:rPr lang="fr-FR" sz="1000" dirty="0"/>
              <a:t> 16:e232418. </a:t>
            </a:r>
          </a:p>
          <a:p>
            <a:pPr>
              <a:lnSpc>
                <a:spcPct val="80000"/>
              </a:lnSpc>
              <a:buFont typeface="Wingdings" panose="05000000000000000000" pitchFamily="2" charset="2"/>
              <a:buAutoNum type="arabicParenBoth" startAt="13"/>
            </a:pPr>
            <a:r>
              <a:rPr lang="fr-FR" sz="1000" dirty="0"/>
              <a:t>Gopalakrishnan C, </a:t>
            </a:r>
            <a:r>
              <a:rPr lang="fr-FR" sz="1000" dirty="0" err="1"/>
              <a:t>Bykov</a:t>
            </a:r>
            <a:r>
              <a:rPr lang="fr-FR" sz="1000" dirty="0"/>
              <a:t> K, Fischer MA, Connolly JG, Gagne JJ, </a:t>
            </a:r>
            <a:r>
              <a:rPr lang="fr-FR" sz="1000" dirty="0" err="1"/>
              <a:t>Fralick</a:t>
            </a:r>
            <a:r>
              <a:rPr lang="fr-FR" sz="1000" dirty="0"/>
              <a:t> M. Association of Fluoroquinolones </a:t>
            </a:r>
            <a:r>
              <a:rPr lang="fr-FR" sz="1000" dirty="0" err="1"/>
              <a:t>With</a:t>
            </a:r>
            <a:r>
              <a:rPr lang="fr-FR" sz="1000" dirty="0"/>
              <a:t> the </a:t>
            </a:r>
            <a:r>
              <a:rPr lang="fr-FR" sz="1000" dirty="0" err="1"/>
              <a:t>Risk</a:t>
            </a:r>
            <a:r>
              <a:rPr lang="fr-FR" sz="1000" dirty="0"/>
              <a:t> of </a:t>
            </a:r>
            <a:r>
              <a:rPr lang="fr-FR" sz="1000" dirty="0" err="1"/>
              <a:t>Aortic</a:t>
            </a:r>
            <a:r>
              <a:rPr lang="fr-FR" sz="1000" dirty="0"/>
              <a:t> </a:t>
            </a:r>
            <a:r>
              <a:rPr lang="fr-FR" sz="1000" dirty="0" err="1"/>
              <a:t>Aneurysm</a:t>
            </a:r>
            <a:r>
              <a:rPr lang="fr-FR" sz="1000" dirty="0"/>
              <a:t> or </a:t>
            </a:r>
            <a:r>
              <a:rPr lang="fr-FR" sz="1000" dirty="0" err="1"/>
              <a:t>Aortic</a:t>
            </a:r>
            <a:r>
              <a:rPr lang="fr-FR" sz="1000" dirty="0"/>
              <a:t> Dissection. JAMA </a:t>
            </a:r>
            <a:r>
              <a:rPr lang="fr-FR" sz="1000" dirty="0" err="1"/>
              <a:t>Intern</a:t>
            </a:r>
            <a:r>
              <a:rPr lang="fr-FR" sz="1000" dirty="0"/>
              <a:t> Med. 2020 </a:t>
            </a:r>
            <a:r>
              <a:rPr lang="fr-FR" sz="1000" dirty="0" err="1"/>
              <a:t>Dec</a:t>
            </a:r>
            <a:r>
              <a:rPr lang="fr-FR" sz="1000" dirty="0"/>
              <a:t> 1;180(12):1596-1605. </a:t>
            </a:r>
          </a:p>
          <a:p>
            <a:pPr>
              <a:lnSpc>
                <a:spcPct val="80000"/>
              </a:lnSpc>
              <a:buFont typeface="Wingdings" panose="05000000000000000000" pitchFamily="2" charset="2"/>
              <a:buAutoNum type="arabicParenBoth" startAt="13"/>
            </a:pPr>
            <a:r>
              <a:rPr lang="fr-FR" sz="1000" dirty="0" err="1"/>
              <a:t>Etminan</a:t>
            </a:r>
            <a:r>
              <a:rPr lang="fr-FR" sz="1000" dirty="0"/>
              <a:t> M, </a:t>
            </a:r>
            <a:r>
              <a:rPr lang="fr-FR" sz="1000" dirty="0" err="1"/>
              <a:t>Sodhi</a:t>
            </a:r>
            <a:r>
              <a:rPr lang="fr-FR" sz="1000" dirty="0"/>
              <a:t> M, </a:t>
            </a:r>
            <a:r>
              <a:rPr lang="fr-FR" sz="1000" dirty="0" err="1"/>
              <a:t>Ganjizadeh-Zavareh</a:t>
            </a:r>
            <a:r>
              <a:rPr lang="fr-FR" sz="1000" dirty="0"/>
              <a:t> S, Carleton B, </a:t>
            </a:r>
            <a:r>
              <a:rPr lang="fr-FR" sz="1000" dirty="0" err="1"/>
              <a:t>Kezouh</a:t>
            </a:r>
            <a:r>
              <a:rPr lang="fr-FR" sz="1000" dirty="0"/>
              <a:t> A, </a:t>
            </a:r>
            <a:r>
              <a:rPr lang="fr-FR" sz="1000" dirty="0" err="1"/>
              <a:t>Brophy</a:t>
            </a:r>
            <a:r>
              <a:rPr lang="fr-FR" sz="1000" dirty="0"/>
              <a:t> JM. Oral Fluoroquinolones and </a:t>
            </a:r>
            <a:r>
              <a:rPr lang="fr-FR" sz="1000" dirty="0" err="1"/>
              <a:t>Risk</a:t>
            </a:r>
            <a:r>
              <a:rPr lang="fr-FR" sz="1000" dirty="0"/>
              <a:t> of Mitral and </a:t>
            </a:r>
            <a:r>
              <a:rPr lang="fr-FR" sz="1000" dirty="0" err="1"/>
              <a:t>Aortic</a:t>
            </a:r>
            <a:r>
              <a:rPr lang="fr-FR" sz="1000" dirty="0"/>
              <a:t> </a:t>
            </a:r>
            <a:r>
              <a:rPr lang="fr-FR" sz="1000" dirty="0" err="1"/>
              <a:t>Regurgitation</a:t>
            </a:r>
            <a:r>
              <a:rPr lang="fr-FR" sz="1000" dirty="0"/>
              <a:t>. J Am </a:t>
            </a:r>
            <a:r>
              <a:rPr lang="fr-FR" sz="1000" dirty="0" err="1"/>
              <a:t>Coll</a:t>
            </a:r>
            <a:r>
              <a:rPr lang="fr-FR" sz="1000" dirty="0"/>
              <a:t> </a:t>
            </a:r>
            <a:r>
              <a:rPr lang="fr-FR" sz="1000" dirty="0" err="1"/>
              <a:t>Cardiol</a:t>
            </a:r>
            <a:r>
              <a:rPr lang="fr-FR" sz="1000" dirty="0"/>
              <a:t>. 2019 Sep 17;74(11):1444-1450. </a:t>
            </a:r>
          </a:p>
          <a:p>
            <a:pPr>
              <a:lnSpc>
                <a:spcPct val="80000"/>
              </a:lnSpc>
              <a:buFont typeface="Wingdings" panose="05000000000000000000" pitchFamily="2" charset="2"/>
              <a:buAutoNum type="arabicParenBoth" startAt="13"/>
            </a:pPr>
            <a:r>
              <a:rPr lang="fr-FR" sz="1000" dirty="0"/>
              <a:t>Strange JE, Holt A, Blanche P, </a:t>
            </a:r>
            <a:r>
              <a:rPr lang="fr-FR" sz="1000" dirty="0" err="1"/>
              <a:t>Gislason</a:t>
            </a:r>
            <a:r>
              <a:rPr lang="fr-FR" sz="1000" dirty="0"/>
              <a:t> G, </a:t>
            </a:r>
            <a:r>
              <a:rPr lang="fr-FR" sz="1000" dirty="0" err="1"/>
              <a:t>Torp</a:t>
            </a:r>
            <a:r>
              <a:rPr lang="fr-FR" sz="1000" dirty="0"/>
              <a:t>-Pedersen C, Christensen DM, Hansen ML, </a:t>
            </a:r>
            <a:r>
              <a:rPr lang="fr-FR" sz="1000" dirty="0" err="1"/>
              <a:t>Lamberts</a:t>
            </a:r>
            <a:r>
              <a:rPr lang="fr-FR" sz="1000" dirty="0"/>
              <a:t> M, </a:t>
            </a:r>
            <a:r>
              <a:rPr lang="fr-FR" sz="1000" dirty="0" err="1"/>
              <a:t>Schou</a:t>
            </a:r>
            <a:r>
              <a:rPr lang="fr-FR" sz="1000" dirty="0"/>
              <a:t> M, </a:t>
            </a:r>
            <a:r>
              <a:rPr lang="fr-FR" sz="1000" dirty="0" err="1"/>
              <a:t>Olesen</a:t>
            </a:r>
            <a:r>
              <a:rPr lang="fr-FR" sz="1000" dirty="0"/>
              <a:t> JB, </a:t>
            </a:r>
            <a:r>
              <a:rPr lang="fr-FR" sz="1000" dirty="0" err="1"/>
              <a:t>Fosbøl</a:t>
            </a:r>
            <a:r>
              <a:rPr lang="fr-FR" sz="1000" dirty="0"/>
              <a:t> EL, </a:t>
            </a:r>
            <a:r>
              <a:rPr lang="fr-FR" sz="1000" dirty="0" err="1"/>
              <a:t>Køber</a:t>
            </a:r>
            <a:r>
              <a:rPr lang="fr-FR" sz="1000" dirty="0"/>
              <a:t> L, Rasmussen PV. Oral </a:t>
            </a:r>
            <a:r>
              <a:rPr lang="fr-FR" sz="1000" dirty="0" err="1"/>
              <a:t>fluoroquinolones</a:t>
            </a:r>
            <a:r>
              <a:rPr lang="fr-FR" sz="1000" dirty="0"/>
              <a:t> and </a:t>
            </a:r>
            <a:r>
              <a:rPr lang="fr-FR" sz="1000" dirty="0" err="1"/>
              <a:t>risk</a:t>
            </a:r>
            <a:r>
              <a:rPr lang="fr-FR" sz="1000" dirty="0"/>
              <a:t> of </a:t>
            </a:r>
            <a:r>
              <a:rPr lang="fr-FR" sz="1000" dirty="0" err="1"/>
              <a:t>aortic</a:t>
            </a:r>
            <a:r>
              <a:rPr lang="fr-FR" sz="1000" dirty="0"/>
              <a:t> or mitral </a:t>
            </a:r>
            <a:r>
              <a:rPr lang="fr-FR" sz="1000" dirty="0" err="1"/>
              <a:t>regurgitation</a:t>
            </a:r>
            <a:r>
              <a:rPr lang="fr-FR" sz="1000" dirty="0"/>
              <a:t>: a </a:t>
            </a:r>
            <a:r>
              <a:rPr lang="fr-FR" sz="1000" dirty="0" err="1"/>
              <a:t>nationwide</a:t>
            </a:r>
            <a:r>
              <a:rPr lang="fr-FR" sz="1000" dirty="0"/>
              <a:t> </a:t>
            </a:r>
            <a:r>
              <a:rPr lang="fr-FR" sz="1000" dirty="0" err="1"/>
              <a:t>nested</a:t>
            </a:r>
            <a:r>
              <a:rPr lang="fr-FR" sz="1000" dirty="0"/>
              <a:t> case-control </a:t>
            </a:r>
            <a:r>
              <a:rPr lang="fr-FR" sz="1000" dirty="0" err="1"/>
              <a:t>study</a:t>
            </a:r>
            <a:r>
              <a:rPr lang="fr-FR" sz="1000" dirty="0"/>
              <a:t>. </a:t>
            </a:r>
            <a:r>
              <a:rPr lang="fr-FR" sz="1000" dirty="0" err="1"/>
              <a:t>Eur</a:t>
            </a:r>
            <a:r>
              <a:rPr lang="fr-FR" sz="1000" dirty="0"/>
              <a:t> </a:t>
            </a:r>
            <a:r>
              <a:rPr lang="fr-FR" sz="1000" dirty="0" err="1"/>
              <a:t>Heart</a:t>
            </a:r>
            <a:r>
              <a:rPr lang="fr-FR" sz="1000" dirty="0"/>
              <a:t> J. 2021 </a:t>
            </a:r>
            <a:r>
              <a:rPr lang="fr-FR" sz="1000" dirty="0" err="1"/>
              <a:t>Aug</a:t>
            </a:r>
            <a:r>
              <a:rPr lang="fr-FR" sz="1000" dirty="0"/>
              <a:t> 7;42(30):2899-2908. </a:t>
            </a:r>
          </a:p>
        </p:txBody>
      </p:sp>
    </p:spTree>
    <p:extLst>
      <p:ext uri="{BB962C8B-B14F-4D97-AF65-F5344CB8AC3E}">
        <p14:creationId xmlns:p14="http://schemas.microsoft.com/office/powerpoint/2010/main" val="3786953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0308" y="702885"/>
            <a:ext cx="4342038"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RENDUS ANTIBIOGRAMMES</a:t>
            </a:r>
            <a:endParaRPr lang="fr-FR" sz="2400" b="1" dirty="0">
              <a:solidFill>
                <a:schemeClr val="bg1"/>
              </a:solidFill>
            </a:endParaRPr>
          </a:p>
        </p:txBody>
      </p:sp>
      <p:sp>
        <p:nvSpPr>
          <p:cNvPr id="3" name="Rectangle 2"/>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4" name="Rectangle 3"/>
          <p:cNvSpPr/>
          <p:nvPr/>
        </p:nvSpPr>
        <p:spPr>
          <a:xfrm>
            <a:off x="9265726" y="678171"/>
            <a:ext cx="1413272" cy="369332"/>
          </a:xfrm>
          <a:prstGeom prst="rect">
            <a:avLst/>
          </a:prstGeom>
        </p:spPr>
        <p:txBody>
          <a:bodyPr wrap="none">
            <a:spAutoFit/>
          </a:bodyPr>
          <a:lstStyle/>
          <a:p>
            <a:pPr lvl="0" eaLnBrk="0" fontAlgn="base" hangingPunct="0">
              <a:spcBef>
                <a:spcPct val="0"/>
              </a:spcBef>
              <a:spcAft>
                <a:spcPct val="0"/>
              </a:spcAft>
            </a:pPr>
            <a:r>
              <a:rPr kumimoji="0" lang="fr-FR" altLang="fr-FR" b="0" i="1" u="none" strike="noStrike" cap="none" normalizeH="0" baseline="0" dirty="0" smtClean="0">
                <a:ln>
                  <a:noFill/>
                </a:ln>
                <a:solidFill>
                  <a:srgbClr val="0070C0"/>
                </a:solidFill>
                <a:effectLst/>
                <a:latin typeface="Calibri" panose="020F0502020204030204" pitchFamily="34" charset="0"/>
                <a:cs typeface="Calibri" panose="020F0502020204030204" pitchFamily="34" charset="0"/>
              </a:rPr>
              <a:t>Bactériologie</a:t>
            </a:r>
            <a:endParaRPr kumimoji="0" lang="fr-FR" altLang="fr-FR" sz="1050" b="0" i="0" u="none" strike="noStrike" cap="none" normalizeH="0" baseline="0" dirty="0" smtClean="0">
              <a:ln>
                <a:noFill/>
              </a:ln>
              <a:solidFill>
                <a:srgbClr val="0070C0"/>
              </a:solidFill>
              <a:effectLst/>
            </a:endParaRPr>
          </a:p>
        </p:txBody>
      </p:sp>
      <p:sp>
        <p:nvSpPr>
          <p:cNvPr id="5" name="Rectangle 4"/>
          <p:cNvSpPr/>
          <p:nvPr/>
        </p:nvSpPr>
        <p:spPr>
          <a:xfrm>
            <a:off x="875762" y="2732348"/>
            <a:ext cx="9525537" cy="1631216"/>
          </a:xfrm>
          <a:prstGeom prst="rect">
            <a:avLst/>
          </a:prstGeom>
        </p:spPr>
        <p:txBody>
          <a:bodyPr wrap="square">
            <a:spAutoFit/>
          </a:bodyPr>
          <a:lstStyle/>
          <a:p>
            <a:r>
              <a:rPr lang="fr-FR" sz="2000" dirty="0">
                <a:hlinkClick r:id="rId2"/>
              </a:rPr>
              <a:t>Commission des Anti-infectieux CAI | CHU </a:t>
            </a:r>
            <a:r>
              <a:rPr lang="fr-FR" sz="2000" dirty="0" err="1">
                <a:hlinkClick r:id="rId2"/>
              </a:rPr>
              <a:t>clermont-ferrand</a:t>
            </a:r>
            <a:r>
              <a:rPr lang="fr-FR" sz="2000" dirty="0">
                <a:hlinkClick r:id="rId2"/>
              </a:rPr>
              <a:t> (chu-clermontferrand.fr</a:t>
            </a:r>
            <a:r>
              <a:rPr lang="fr-FR" sz="2000" dirty="0" smtClean="0">
                <a:hlinkClick r:id="rId2"/>
              </a:rPr>
              <a:t>)</a:t>
            </a:r>
            <a:endParaRPr lang="fr-FR" sz="2000" dirty="0" smtClean="0"/>
          </a:p>
          <a:p>
            <a:endParaRPr lang="fr-FR" sz="2000" dirty="0"/>
          </a:p>
          <a:p>
            <a:pPr marL="285750" indent="-285750">
              <a:buFont typeface="Wingdings" panose="05000000000000000000" pitchFamily="2" charset="2"/>
              <a:buChar char="è"/>
            </a:pPr>
            <a:r>
              <a:rPr lang="fr-FR" sz="2000" dirty="0" smtClean="0">
                <a:sym typeface="Wingdings" panose="05000000000000000000" pitchFamily="2" charset="2"/>
              </a:rPr>
              <a:t>Tuto de Frédéric Robin sur le site de la CAI du CHU</a:t>
            </a:r>
          </a:p>
          <a:p>
            <a:pPr marL="285750" indent="-285750">
              <a:buFont typeface="Wingdings" panose="05000000000000000000" pitchFamily="2" charset="2"/>
              <a:buChar char="è"/>
            </a:pPr>
            <a:endParaRPr lang="fr-FR" sz="2000" dirty="0">
              <a:sym typeface="Wingdings" panose="05000000000000000000" pitchFamily="2" charset="2"/>
            </a:endParaRPr>
          </a:p>
          <a:p>
            <a:pPr marL="285750" indent="-285750">
              <a:buFont typeface="Wingdings" panose="05000000000000000000" pitchFamily="2" charset="2"/>
              <a:buChar char="è"/>
            </a:pPr>
            <a:r>
              <a:rPr lang="fr-FR" sz="2000" dirty="0" smtClean="0">
                <a:sym typeface="Wingdings" panose="05000000000000000000" pitchFamily="2" charset="2"/>
              </a:rPr>
              <a:t>Réflexion sur les modalités de communication</a:t>
            </a:r>
            <a:endParaRPr lang="fr-FR" sz="2000" dirty="0"/>
          </a:p>
        </p:txBody>
      </p:sp>
    </p:spTree>
    <p:extLst>
      <p:ext uri="{BB962C8B-B14F-4D97-AF65-F5344CB8AC3E}">
        <p14:creationId xmlns:p14="http://schemas.microsoft.com/office/powerpoint/2010/main" val="1166882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3515" y="2024037"/>
            <a:ext cx="11888564" cy="3153269"/>
          </a:xfrm>
          <a:prstGeom prst="rect">
            <a:avLst/>
          </a:prstGeom>
        </p:spPr>
      </p:pic>
      <p:pic>
        <p:nvPicPr>
          <p:cNvPr id="3" name="Image 2"/>
          <p:cNvPicPr>
            <a:picLocks noChangeAspect="1"/>
          </p:cNvPicPr>
          <p:nvPr/>
        </p:nvPicPr>
        <p:blipFill>
          <a:blip r:embed="rId3"/>
          <a:stretch>
            <a:fillRect/>
          </a:stretch>
        </p:blipFill>
        <p:spPr>
          <a:xfrm>
            <a:off x="9094059" y="360608"/>
            <a:ext cx="2400300" cy="876300"/>
          </a:xfrm>
          <a:prstGeom prst="rect">
            <a:avLst/>
          </a:prstGeom>
        </p:spPr>
      </p:pic>
      <p:sp>
        <p:nvSpPr>
          <p:cNvPr id="4" name="ZoneTexte 3"/>
          <p:cNvSpPr txBox="1"/>
          <p:nvPr/>
        </p:nvSpPr>
        <p:spPr>
          <a:xfrm>
            <a:off x="1350308" y="702885"/>
            <a:ext cx="1862449"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COVID</a:t>
            </a:r>
            <a:endParaRPr lang="fr-FR" sz="2400" b="1" dirty="0">
              <a:solidFill>
                <a:schemeClr val="bg1"/>
              </a:solidFill>
            </a:endParaRPr>
          </a:p>
        </p:txBody>
      </p:sp>
      <p:sp>
        <p:nvSpPr>
          <p:cNvPr id="5" name="Rectangle 4"/>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Tree>
    <p:extLst>
      <p:ext uri="{BB962C8B-B14F-4D97-AF65-F5344CB8AC3E}">
        <p14:creationId xmlns:p14="http://schemas.microsoft.com/office/powerpoint/2010/main" val="27192282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774217"/>
            <a:ext cx="12192000" cy="4775901"/>
          </a:xfrm>
          <a:prstGeom prst="rect">
            <a:avLst/>
          </a:prstGeom>
        </p:spPr>
      </p:pic>
      <p:sp>
        <p:nvSpPr>
          <p:cNvPr id="3" name="ZoneTexte 2"/>
          <p:cNvSpPr txBox="1"/>
          <p:nvPr/>
        </p:nvSpPr>
        <p:spPr>
          <a:xfrm>
            <a:off x="1350308" y="702885"/>
            <a:ext cx="1862449"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COVID</a:t>
            </a:r>
            <a:endParaRPr lang="fr-FR" sz="2400" b="1" dirty="0">
              <a:solidFill>
                <a:schemeClr val="bg1"/>
              </a:solidFill>
            </a:endParaRPr>
          </a:p>
        </p:txBody>
      </p:sp>
      <p:sp>
        <p:nvSpPr>
          <p:cNvPr id="4" name="Rectangle 3"/>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5" name="Rectangle 4"/>
          <p:cNvSpPr/>
          <p:nvPr/>
        </p:nvSpPr>
        <p:spPr>
          <a:xfrm>
            <a:off x="4292052" y="564385"/>
            <a:ext cx="6426888" cy="646331"/>
          </a:xfrm>
          <a:prstGeom prst="rect">
            <a:avLst/>
          </a:prstGeom>
        </p:spPr>
        <p:txBody>
          <a:bodyPr wrap="none">
            <a:spAutoFit/>
          </a:bodyPr>
          <a:lstStyle/>
          <a:p>
            <a:r>
              <a:rPr lang="fr-FR" u="sng" dirty="0" smtClean="0">
                <a:hlinkClick r:id="rId3"/>
              </a:rPr>
              <a:t>Site de </a:t>
            </a:r>
            <a:r>
              <a:rPr lang="fr-FR" u="sng" dirty="0" err="1" smtClean="0">
                <a:hlinkClick r:id="rId3"/>
              </a:rPr>
              <a:t>liverpool</a:t>
            </a:r>
            <a:r>
              <a:rPr lang="fr-FR" u="sng" dirty="0" smtClean="0">
                <a:hlinkClick r:id="rId3"/>
              </a:rPr>
              <a:t> pour regarder les interactions médicamenteuses</a:t>
            </a:r>
          </a:p>
          <a:p>
            <a:r>
              <a:rPr lang="fr-FR" dirty="0" smtClean="0">
                <a:sym typeface="Wingdings" panose="05000000000000000000" pitchFamily="2" charset="2"/>
                <a:hlinkClick r:id="rId3"/>
              </a:rPr>
              <a:t> </a:t>
            </a:r>
            <a:r>
              <a:rPr lang="fr-FR" dirty="0" smtClean="0">
                <a:hlinkClick r:id="rId3"/>
              </a:rPr>
              <a:t>Liverpool </a:t>
            </a:r>
            <a:r>
              <a:rPr lang="fr-FR" dirty="0">
                <a:hlinkClick r:id="rId3"/>
              </a:rPr>
              <a:t>COVID-19 Interactions (covid19-druginteractions.org)</a:t>
            </a:r>
            <a:endParaRPr lang="fr-FR" dirty="0"/>
          </a:p>
        </p:txBody>
      </p:sp>
    </p:spTree>
    <p:extLst>
      <p:ext uri="{BB962C8B-B14F-4D97-AF65-F5344CB8AC3E}">
        <p14:creationId xmlns:p14="http://schemas.microsoft.com/office/powerpoint/2010/main" val="3976894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187923"/>
            <a:ext cx="12192000" cy="2482153"/>
          </a:xfrm>
          <a:prstGeom prst="rect">
            <a:avLst/>
          </a:prstGeom>
        </p:spPr>
      </p:pic>
      <p:sp>
        <p:nvSpPr>
          <p:cNvPr id="3" name="ZoneTexte 2"/>
          <p:cNvSpPr txBox="1"/>
          <p:nvPr/>
        </p:nvSpPr>
        <p:spPr>
          <a:xfrm>
            <a:off x="1350308" y="702885"/>
            <a:ext cx="1862449"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COVID</a:t>
            </a:r>
            <a:endParaRPr lang="fr-FR" sz="2400" b="1" dirty="0">
              <a:solidFill>
                <a:schemeClr val="bg1"/>
              </a:solidFill>
            </a:endParaRPr>
          </a:p>
        </p:txBody>
      </p:sp>
      <p:sp>
        <p:nvSpPr>
          <p:cNvPr id="4" name="Rectangle 3"/>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Tree>
    <p:extLst>
      <p:ext uri="{BB962C8B-B14F-4D97-AF65-F5344CB8AC3E}">
        <p14:creationId xmlns:p14="http://schemas.microsoft.com/office/powerpoint/2010/main" val="2033362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0308" y="702885"/>
            <a:ext cx="4342038"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BONS USAGES</a:t>
            </a:r>
            <a:endParaRPr lang="fr-FR" sz="2400" b="1" dirty="0">
              <a:solidFill>
                <a:schemeClr val="bg1"/>
              </a:solidFill>
            </a:endParaRPr>
          </a:p>
        </p:txBody>
      </p:sp>
      <p:sp>
        <p:nvSpPr>
          <p:cNvPr id="3" name="Rectangle 2"/>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4" name="Rectangle 3"/>
          <p:cNvSpPr/>
          <p:nvPr/>
        </p:nvSpPr>
        <p:spPr>
          <a:xfrm>
            <a:off x="1068946" y="2657846"/>
            <a:ext cx="8703704" cy="3253711"/>
          </a:xfrm>
          <a:prstGeom prst="rect">
            <a:avLst/>
          </a:prstGeom>
        </p:spPr>
        <p:txBody>
          <a:bodyPr wrap="square">
            <a:spAutoFit/>
          </a:bodyPr>
          <a:lstStyle/>
          <a:p>
            <a:pPr marL="742950" indent="-285750">
              <a:lnSpc>
                <a:spcPct val="107000"/>
              </a:lnSpc>
              <a:spcAft>
                <a:spcPts val="0"/>
              </a:spcAft>
              <a:buFontTx/>
              <a:buChar char="-"/>
            </a:pPr>
            <a:r>
              <a:rPr lang="fr-FR" sz="2400" dirty="0" smtClean="0">
                <a:latin typeface="Calibri" panose="020F0502020204030204" pitchFamily="34" charset="0"/>
                <a:ea typeface="Calibri" panose="020F0502020204030204" pitchFamily="34" charset="0"/>
                <a:cs typeface="Times New Roman" panose="02020603050405020304" pitchFamily="18" charset="0"/>
              </a:rPr>
              <a:t>Arthrite septique </a:t>
            </a:r>
            <a:r>
              <a:rPr lang="fr-FR" sz="24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VA ETRE DIFFUSEE</a:t>
            </a:r>
            <a:endParaRPr lang="fr-FR" sz="2400" dirty="0" smtClean="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0"/>
              </a:spcAft>
              <a:buFontTx/>
              <a:buChar char="-"/>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0"/>
              </a:spcAft>
              <a:buFontTx/>
              <a:buChar char="-"/>
            </a:pPr>
            <a:r>
              <a:rPr lang="fr-FR" sz="2400" dirty="0" smtClean="0">
                <a:latin typeface="Calibri" panose="020F0502020204030204" pitchFamily="34" charset="0"/>
                <a:ea typeface="Calibri" panose="020F0502020204030204" pitchFamily="34" charset="0"/>
                <a:cs typeface="Times New Roman" panose="02020603050405020304" pitchFamily="18" charset="0"/>
              </a:rPr>
              <a:t>Endocardite</a:t>
            </a:r>
          </a:p>
          <a:p>
            <a:pPr marL="457200">
              <a:lnSpc>
                <a:spcPct val="107000"/>
              </a:lnSpc>
              <a:spcAft>
                <a:spcPts val="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0"/>
              </a:spcAft>
              <a:buFontTx/>
              <a:buChar char="-"/>
            </a:pPr>
            <a:r>
              <a:rPr lang="fr-FR" sz="2400" dirty="0" smtClean="0">
                <a:latin typeface="Calibri" panose="020F0502020204030204" pitchFamily="34" charset="0"/>
                <a:ea typeface="Calibri" panose="020F0502020204030204" pitchFamily="34" charset="0"/>
                <a:cs typeface="Times New Roman" panose="02020603050405020304" pitchFamily="18" charset="0"/>
              </a:rPr>
              <a:t>Pneumopathies communautaires</a:t>
            </a:r>
          </a:p>
          <a:p>
            <a:pPr marL="800100" indent="-342900">
              <a:lnSpc>
                <a:spcPct val="107000"/>
              </a:lnSpc>
              <a:spcAft>
                <a:spcPts val="0"/>
              </a:spcAft>
              <a:buFont typeface="Wingdings" panose="05000000000000000000" pitchFamily="2" charset="2"/>
              <a:buChar char="è"/>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Camille Rolland-Debord</a:t>
            </a:r>
          </a:p>
          <a:p>
            <a:pPr marL="800100" indent="-342900">
              <a:lnSpc>
                <a:spcPct val="107000"/>
              </a:lnSpc>
              <a:spcAft>
                <a:spcPts val="0"/>
              </a:spcAft>
              <a:buFont typeface="Wingdings" panose="05000000000000000000" pitchFamily="2" charset="2"/>
              <a:buChar char="è"/>
            </a:pPr>
            <a:endParaRPr lang="fr-FR"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457200">
              <a:lnSpc>
                <a:spcPct val="107000"/>
              </a:lnSpc>
              <a:spcAft>
                <a:spcPts val="0"/>
              </a:spcAft>
            </a:pPr>
            <a:r>
              <a:rPr lang="fr-FR" sz="24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Antifongiques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6122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0308" y="702885"/>
            <a:ext cx="4342038"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POINT AUDIT CAQES et ARS</a:t>
            </a:r>
            <a:endParaRPr lang="fr-FR" sz="2400" b="1" dirty="0">
              <a:solidFill>
                <a:schemeClr val="bg1"/>
              </a:solidFill>
            </a:endParaRPr>
          </a:p>
        </p:txBody>
      </p:sp>
      <p:sp>
        <p:nvSpPr>
          <p:cNvPr id="3" name="Rectangle 2"/>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5" name="Ellipse 4"/>
          <p:cNvSpPr/>
          <p:nvPr/>
        </p:nvSpPr>
        <p:spPr>
          <a:xfrm>
            <a:off x="4581257" y="2099056"/>
            <a:ext cx="3889419" cy="338714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Avant fin 2023 </a:t>
            </a:r>
            <a:endParaRPr lang="fr-FR" sz="3200" dirty="0">
              <a:solidFill>
                <a:schemeClr val="tx1"/>
              </a:solidFill>
            </a:endParaRPr>
          </a:p>
        </p:txBody>
      </p:sp>
    </p:spTree>
    <p:extLst>
      <p:ext uri="{BB962C8B-B14F-4D97-AF65-F5344CB8AC3E}">
        <p14:creationId xmlns:p14="http://schemas.microsoft.com/office/powerpoint/2010/main" val="37482109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88753" y="429838"/>
            <a:ext cx="2951236" cy="461665"/>
          </a:xfrm>
          <a:prstGeom prst="rect">
            <a:avLst/>
          </a:prstGeom>
          <a:solidFill>
            <a:srgbClr val="00B0F0"/>
          </a:solidFill>
          <a:ln>
            <a:noFill/>
          </a:ln>
        </p:spPr>
        <p:txBody>
          <a:bodyPr wrap="square" rtlCol="0">
            <a:spAutoFit/>
          </a:bodyPr>
          <a:lstStyle/>
          <a:p>
            <a:pPr lvl="1"/>
            <a:r>
              <a:rPr lang="fr-FR" sz="2400" b="1" dirty="0" smtClean="0">
                <a:solidFill>
                  <a:schemeClr val="bg1"/>
                </a:solidFill>
              </a:rPr>
              <a:t>CASPOFUNGINE</a:t>
            </a:r>
            <a:endParaRPr lang="fr-FR" sz="2400" b="1" dirty="0">
              <a:solidFill>
                <a:schemeClr val="bg1"/>
              </a:solidFill>
            </a:endParaRPr>
          </a:p>
        </p:txBody>
      </p:sp>
      <p:graphicFrame>
        <p:nvGraphicFramePr>
          <p:cNvPr id="4" name="Objet 3"/>
          <p:cNvGraphicFramePr>
            <a:graphicFrameLocks noChangeAspect="1"/>
          </p:cNvGraphicFramePr>
          <p:nvPr>
            <p:extLst>
              <p:ext uri="{D42A27DB-BD31-4B8C-83A1-F6EECF244321}">
                <p14:modId xmlns:p14="http://schemas.microsoft.com/office/powerpoint/2010/main" val="3292582977"/>
              </p:ext>
            </p:extLst>
          </p:nvPr>
        </p:nvGraphicFramePr>
        <p:xfrm>
          <a:off x="1407802" y="1125538"/>
          <a:ext cx="3513137" cy="5418137"/>
        </p:xfrm>
        <a:graphic>
          <a:graphicData uri="http://schemas.openxmlformats.org/presentationml/2006/ole">
            <mc:AlternateContent xmlns:mc="http://schemas.openxmlformats.org/markup-compatibility/2006">
              <mc:Choice xmlns:v="urn:schemas-microsoft-com:vml" Requires="v">
                <p:oleObj spid="_x0000_s1038" name="Document" r:id="rId4" imgW="5775241" imgH="8906542" progId="Word.Document.12">
                  <p:embed/>
                </p:oleObj>
              </mc:Choice>
              <mc:Fallback>
                <p:oleObj name="Document" r:id="rId4" imgW="5775241" imgH="8906542" progId="Word.Document.12">
                  <p:embed/>
                  <p:pic>
                    <p:nvPicPr>
                      <p:cNvPr id="0" name=""/>
                      <p:cNvPicPr/>
                      <p:nvPr/>
                    </p:nvPicPr>
                    <p:blipFill>
                      <a:blip r:embed="rId5"/>
                      <a:stretch>
                        <a:fillRect/>
                      </a:stretch>
                    </p:blipFill>
                    <p:spPr>
                      <a:xfrm>
                        <a:off x="1407802" y="1125538"/>
                        <a:ext cx="3513137" cy="5418137"/>
                      </a:xfrm>
                      <a:prstGeom prst="rect">
                        <a:avLst/>
                      </a:prstGeom>
                      <a:ln>
                        <a:solidFill>
                          <a:schemeClr val="accent1"/>
                        </a:solidFill>
                      </a:ln>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116013755"/>
              </p:ext>
            </p:extLst>
          </p:nvPr>
        </p:nvGraphicFramePr>
        <p:xfrm>
          <a:off x="7273190" y="1125538"/>
          <a:ext cx="3675062" cy="5418137"/>
        </p:xfrm>
        <a:graphic>
          <a:graphicData uri="http://schemas.openxmlformats.org/presentationml/2006/ole">
            <mc:AlternateContent xmlns:mc="http://schemas.openxmlformats.org/markup-compatibility/2006">
              <mc:Choice xmlns:v="urn:schemas-microsoft-com:vml" Requires="v">
                <p:oleObj spid="_x0000_s1039" name="Document" r:id="rId7" imgW="5927905" imgH="8738515" progId="Word.Document.12">
                  <p:embed/>
                </p:oleObj>
              </mc:Choice>
              <mc:Fallback>
                <p:oleObj name="Document" r:id="rId7" imgW="5927905" imgH="8738515" progId="Word.Document.12">
                  <p:embed/>
                  <p:pic>
                    <p:nvPicPr>
                      <p:cNvPr id="0" name=""/>
                      <p:cNvPicPr/>
                      <p:nvPr/>
                    </p:nvPicPr>
                    <p:blipFill>
                      <a:blip r:embed="rId8"/>
                      <a:stretch>
                        <a:fillRect/>
                      </a:stretch>
                    </p:blipFill>
                    <p:spPr>
                      <a:xfrm>
                        <a:off x="7273190" y="1125538"/>
                        <a:ext cx="3675062" cy="5418137"/>
                      </a:xfrm>
                      <a:prstGeom prst="rect">
                        <a:avLst/>
                      </a:prstGeom>
                      <a:ln>
                        <a:solidFill>
                          <a:schemeClr val="accent1"/>
                        </a:solidFill>
                      </a:ln>
                    </p:spPr>
                  </p:pic>
                </p:oleObj>
              </mc:Fallback>
            </mc:AlternateContent>
          </a:graphicData>
        </a:graphic>
      </p:graphicFrame>
      <p:sp>
        <p:nvSpPr>
          <p:cNvPr id="6" name="ZoneTexte 5"/>
          <p:cNvSpPr txBox="1"/>
          <p:nvPr/>
        </p:nvSpPr>
        <p:spPr>
          <a:xfrm>
            <a:off x="7635103" y="429838"/>
            <a:ext cx="2951236" cy="461665"/>
          </a:xfrm>
          <a:prstGeom prst="rect">
            <a:avLst/>
          </a:prstGeom>
          <a:solidFill>
            <a:srgbClr val="00B0F0"/>
          </a:solidFill>
          <a:ln>
            <a:noFill/>
          </a:ln>
        </p:spPr>
        <p:txBody>
          <a:bodyPr wrap="square" rtlCol="0">
            <a:spAutoFit/>
          </a:bodyPr>
          <a:lstStyle/>
          <a:p>
            <a:pPr lvl="1"/>
            <a:r>
              <a:rPr lang="fr-FR" sz="2400" b="1" dirty="0" smtClean="0">
                <a:solidFill>
                  <a:schemeClr val="bg1"/>
                </a:solidFill>
              </a:rPr>
              <a:t>DAPTOMYCINE</a:t>
            </a:r>
            <a:endParaRPr lang="fr-FR" sz="2400" b="1" dirty="0">
              <a:solidFill>
                <a:schemeClr val="bg1"/>
              </a:solidFill>
            </a:endParaRPr>
          </a:p>
        </p:txBody>
      </p:sp>
    </p:spTree>
    <p:extLst>
      <p:ext uri="{BB962C8B-B14F-4D97-AF65-F5344CB8AC3E}">
        <p14:creationId xmlns:p14="http://schemas.microsoft.com/office/powerpoint/2010/main" val="1811418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6705600" y="207264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3"/>
          <p:cNvSpPr txBox="1">
            <a:spLocks noGrp="1"/>
          </p:cNvSpPr>
          <p:nvPr>
            <p:ph type="title"/>
          </p:nvPr>
        </p:nvSpPr>
        <p:spPr>
          <a:xfrm>
            <a:off x="838200" y="1202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b="1" u="sng">
                <a:solidFill>
                  <a:srgbClr val="1F3864"/>
                </a:solidFill>
              </a:rPr>
              <a:t>SOMMAIRE </a:t>
            </a:r>
            <a:endParaRPr b="1" u="sng">
              <a:solidFill>
                <a:srgbClr val="1F3864"/>
              </a:solidFill>
            </a:endParaRPr>
          </a:p>
        </p:txBody>
      </p:sp>
      <p:pic>
        <p:nvPicPr>
          <p:cNvPr id="102" name="Google Shape;102;p3"/>
          <p:cNvPicPr preferRelativeResize="0"/>
          <p:nvPr/>
        </p:nvPicPr>
        <p:blipFill rotWithShape="1">
          <a:blip r:embed="rId3">
            <a:alphaModFix amt="23000"/>
          </a:blip>
          <a:srcRect/>
          <a:stretch/>
        </p:blipFill>
        <p:spPr>
          <a:xfrm>
            <a:off x="1" y="0"/>
            <a:ext cx="12191999" cy="6858000"/>
          </a:xfrm>
          <a:prstGeom prst="rect">
            <a:avLst/>
          </a:prstGeom>
          <a:noFill/>
          <a:ln>
            <a:noFill/>
          </a:ln>
        </p:spPr>
      </p:pic>
      <p:sp>
        <p:nvSpPr>
          <p:cNvPr id="103" name="Google Shape;103;p3"/>
          <p:cNvSpPr txBox="1">
            <a:spLocks noGrp="1"/>
          </p:cNvSpPr>
          <p:nvPr>
            <p:ph type="body" idx="1"/>
          </p:nvPr>
        </p:nvSpPr>
        <p:spPr>
          <a:xfrm>
            <a:off x="679725" y="1095000"/>
            <a:ext cx="10515600" cy="55614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1800"/>
              <a:buFont typeface="Arial"/>
              <a:buAutoNum type="arabicPeriod"/>
            </a:pPr>
            <a:r>
              <a:rPr lang="fr-FR" sz="3600" b="1"/>
              <a:t>Présentation</a:t>
            </a:r>
            <a:endParaRPr sz="3600"/>
          </a:p>
          <a:p>
            <a:pPr marL="457200" lvl="0" indent="-457200" algn="l" rtl="0">
              <a:lnSpc>
                <a:spcPct val="90000"/>
              </a:lnSpc>
              <a:spcBef>
                <a:spcPts val="1000"/>
              </a:spcBef>
              <a:spcAft>
                <a:spcPts val="0"/>
              </a:spcAft>
              <a:buSzPts val="1800"/>
              <a:buFont typeface="Arial"/>
              <a:buAutoNum type="arabicPeriod"/>
            </a:pPr>
            <a:r>
              <a:rPr lang="fr-FR" sz="3600" b="1"/>
              <a:t>Objectifs</a:t>
            </a:r>
            <a:endParaRPr sz="3600"/>
          </a:p>
          <a:p>
            <a:pPr marL="457200" lvl="0" indent="-457200" algn="l" rtl="0">
              <a:lnSpc>
                <a:spcPct val="90000"/>
              </a:lnSpc>
              <a:spcBef>
                <a:spcPts val="1000"/>
              </a:spcBef>
              <a:spcAft>
                <a:spcPts val="0"/>
              </a:spcAft>
              <a:buSzPts val="1800"/>
              <a:buFont typeface="Arial"/>
              <a:buAutoNum type="arabicPeriod"/>
            </a:pPr>
            <a:r>
              <a:rPr lang="fr-FR" sz="3600" b="1"/>
              <a:t>Cadre théorique</a:t>
            </a:r>
            <a:endParaRPr sz="3600" b="1"/>
          </a:p>
          <a:p>
            <a:pPr marL="457200" lvl="0" indent="-457200" algn="l" rtl="0">
              <a:lnSpc>
                <a:spcPct val="90000"/>
              </a:lnSpc>
              <a:spcBef>
                <a:spcPts val="1000"/>
              </a:spcBef>
              <a:spcAft>
                <a:spcPts val="0"/>
              </a:spcAft>
              <a:buSzPts val="1800"/>
              <a:buFont typeface="Arial"/>
              <a:buAutoNum type="arabicPeriod"/>
            </a:pPr>
            <a:r>
              <a:rPr lang="fr-FR" sz="3600" b="1"/>
              <a:t>Méthodes d’enquête et outil</a:t>
            </a:r>
            <a:endParaRPr sz="3600"/>
          </a:p>
          <a:p>
            <a:pPr marL="457200" lvl="0" indent="-457200" algn="l" rtl="0">
              <a:lnSpc>
                <a:spcPct val="90000"/>
              </a:lnSpc>
              <a:spcBef>
                <a:spcPts val="1000"/>
              </a:spcBef>
              <a:spcAft>
                <a:spcPts val="0"/>
              </a:spcAft>
              <a:buSzPts val="1800"/>
              <a:buFont typeface="Arial"/>
              <a:buAutoNum type="arabicPeriod"/>
            </a:pPr>
            <a:r>
              <a:rPr lang="fr-FR" sz="3600" b="1"/>
              <a:t>Résultats </a:t>
            </a:r>
            <a:endParaRPr sz="3600"/>
          </a:p>
          <a:p>
            <a:pPr marL="457200" lvl="0" indent="-457200" algn="l" rtl="0">
              <a:lnSpc>
                <a:spcPct val="90000"/>
              </a:lnSpc>
              <a:spcBef>
                <a:spcPts val="1000"/>
              </a:spcBef>
              <a:spcAft>
                <a:spcPts val="0"/>
              </a:spcAft>
              <a:buSzPts val="1800"/>
              <a:buFont typeface="Arial"/>
              <a:buAutoNum type="arabicPeriod"/>
            </a:pPr>
            <a:r>
              <a:rPr lang="fr-FR" sz="3600" b="1"/>
              <a:t>Analyse</a:t>
            </a:r>
            <a:endParaRPr sz="3600" b="1"/>
          </a:p>
          <a:p>
            <a:pPr marL="457200" lvl="0" indent="-457200" algn="l" rtl="0">
              <a:lnSpc>
                <a:spcPct val="90000"/>
              </a:lnSpc>
              <a:spcBef>
                <a:spcPts val="1000"/>
              </a:spcBef>
              <a:spcAft>
                <a:spcPts val="0"/>
              </a:spcAft>
              <a:buSzPts val="1800"/>
              <a:buAutoNum type="arabicPeriod"/>
            </a:pPr>
            <a:r>
              <a:rPr lang="fr-FR" sz="3600" b="1"/>
              <a:t>Axes d’amélioration</a:t>
            </a:r>
            <a:endParaRPr sz="3600" b="1"/>
          </a:p>
          <a:p>
            <a:pPr marL="457200" lvl="0" indent="-457200" algn="l" rtl="0">
              <a:lnSpc>
                <a:spcPct val="90000"/>
              </a:lnSpc>
              <a:spcBef>
                <a:spcPts val="1000"/>
              </a:spcBef>
              <a:spcAft>
                <a:spcPts val="0"/>
              </a:spcAft>
              <a:buSzPts val="1800"/>
              <a:buFont typeface="Arial"/>
              <a:buAutoNum type="arabicPeriod"/>
            </a:pPr>
            <a:r>
              <a:rPr lang="fr-FR" sz="3600" b="1"/>
              <a:t>Conclusion </a:t>
            </a:r>
            <a:endParaRPr sz="3600"/>
          </a:p>
          <a:p>
            <a:pPr marL="571500" lvl="0" indent="-393700" algn="l" rtl="0">
              <a:lnSpc>
                <a:spcPct val="90000"/>
              </a:lnSpc>
              <a:spcBef>
                <a:spcPts val="1000"/>
              </a:spcBef>
              <a:spcAft>
                <a:spcPts val="0"/>
              </a:spcAft>
              <a:buClr>
                <a:schemeClr val="dk1"/>
              </a:buClr>
              <a:buSzPts val="2800"/>
              <a:buNone/>
            </a:pPr>
            <a:endParaRPr/>
          </a:p>
        </p:txBody>
      </p:sp>
      <p:sp>
        <p:nvSpPr>
          <p:cNvPr id="104" name="Google Shape;10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sz="2000">
                <a:solidFill>
                  <a:schemeClr val="dk1"/>
                </a:solidFill>
              </a:rPr>
              <a:t>5</a:t>
            </a:fld>
            <a:endParaRPr sz="2000">
              <a:solidFill>
                <a:schemeClr val="dk1"/>
              </a:solidFill>
            </a:endParaRPr>
          </a:p>
        </p:txBody>
      </p:sp>
    </p:spTree>
    <p:extLst>
      <p:ext uri="{BB962C8B-B14F-4D97-AF65-F5344CB8AC3E}">
        <p14:creationId xmlns:p14="http://schemas.microsoft.com/office/powerpoint/2010/main" val="103173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 calcmode="lin" valueType="num">
                                      <p:cBhvr additive="base">
                                        <p:cTn id="7" dur="500"/>
                                        <p:tgtEl>
                                          <p:spTgt spid="1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 calcmode="lin" valueType="num">
                                      <p:cBhvr additive="base">
                                        <p:cTn id="12" dur="500"/>
                                        <p:tgtEl>
                                          <p:spTgt spid="1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
                                            <p:txEl>
                                              <p:pRg st="2" end="2"/>
                                            </p:txEl>
                                          </p:spTgt>
                                        </p:tgtEl>
                                        <p:attrNameLst>
                                          <p:attrName>style.visibility</p:attrName>
                                        </p:attrNameLst>
                                      </p:cBhvr>
                                      <p:to>
                                        <p:strVal val="visible"/>
                                      </p:to>
                                    </p:set>
                                    <p:anim calcmode="lin" valueType="num">
                                      <p:cBhvr additive="base">
                                        <p:cTn id="17" dur="500"/>
                                        <p:tgtEl>
                                          <p:spTgt spid="1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3">
                                            <p:txEl>
                                              <p:pRg st="3" end="3"/>
                                            </p:txEl>
                                          </p:spTgt>
                                        </p:tgtEl>
                                        <p:attrNameLst>
                                          <p:attrName>style.visibility</p:attrName>
                                        </p:attrNameLst>
                                      </p:cBhvr>
                                      <p:to>
                                        <p:strVal val="visible"/>
                                      </p:to>
                                    </p:set>
                                    <p:anim calcmode="lin" valueType="num">
                                      <p:cBhvr additive="base">
                                        <p:cTn id="22" dur="500"/>
                                        <p:tgtEl>
                                          <p:spTgt spid="1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
                                            <p:txEl>
                                              <p:pRg st="4" end="4"/>
                                            </p:txEl>
                                          </p:spTgt>
                                        </p:tgtEl>
                                        <p:attrNameLst>
                                          <p:attrName>style.visibility</p:attrName>
                                        </p:attrNameLst>
                                      </p:cBhvr>
                                      <p:to>
                                        <p:strVal val="visible"/>
                                      </p:to>
                                    </p:set>
                                    <p:anim calcmode="lin" valueType="num">
                                      <p:cBhvr additive="base">
                                        <p:cTn id="27" dur="500"/>
                                        <p:tgtEl>
                                          <p:spTgt spid="1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3">
                                            <p:txEl>
                                              <p:pRg st="5" end="5"/>
                                            </p:txEl>
                                          </p:spTgt>
                                        </p:tgtEl>
                                        <p:attrNameLst>
                                          <p:attrName>style.visibility</p:attrName>
                                        </p:attrNameLst>
                                      </p:cBhvr>
                                      <p:to>
                                        <p:strVal val="visible"/>
                                      </p:to>
                                    </p:set>
                                    <p:anim calcmode="lin" valueType="num">
                                      <p:cBhvr additive="base">
                                        <p:cTn id="32" dur="500"/>
                                        <p:tgtEl>
                                          <p:spTgt spid="1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
                                            <p:txEl>
                                              <p:pRg st="6" end="6"/>
                                            </p:txEl>
                                          </p:spTgt>
                                        </p:tgtEl>
                                        <p:attrNameLst>
                                          <p:attrName>style.visibility</p:attrName>
                                        </p:attrNameLst>
                                      </p:cBhvr>
                                      <p:to>
                                        <p:strVal val="visible"/>
                                      </p:to>
                                    </p:set>
                                    <p:anim calcmode="lin" valueType="num">
                                      <p:cBhvr additive="base">
                                        <p:cTn id="37" dur="500"/>
                                        <p:tgtEl>
                                          <p:spTgt spid="10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3">
                                            <p:txEl>
                                              <p:pRg st="7" end="7"/>
                                            </p:txEl>
                                          </p:spTgt>
                                        </p:tgtEl>
                                        <p:attrNameLst>
                                          <p:attrName>style.visibility</p:attrName>
                                        </p:attrNameLst>
                                      </p:cBhvr>
                                      <p:to>
                                        <p:strVal val="visible"/>
                                      </p:to>
                                    </p:set>
                                    <p:anim calcmode="lin" valueType="num">
                                      <p:cBhvr additive="base">
                                        <p:cTn id="42" dur="500"/>
                                        <p:tgtEl>
                                          <p:spTgt spid="10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3">
                                            <p:txEl>
                                              <p:pRg st="8" end="8"/>
                                            </p:txEl>
                                          </p:spTgt>
                                        </p:tgtEl>
                                        <p:attrNameLst>
                                          <p:attrName>style.visibility</p:attrName>
                                        </p:attrNameLst>
                                      </p:cBhvr>
                                      <p:to>
                                        <p:strVal val="visible"/>
                                      </p:to>
                                    </p:set>
                                    <p:anim calcmode="lin" valueType="num">
                                      <p:cBhvr additive="base">
                                        <p:cTn id="47" dur="500"/>
                                        <p:tgtEl>
                                          <p:spTgt spid="10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2514022627"/>
              </p:ext>
            </p:extLst>
          </p:nvPr>
        </p:nvGraphicFramePr>
        <p:xfrm>
          <a:off x="1051002" y="894924"/>
          <a:ext cx="3736975" cy="5418137"/>
        </p:xfrm>
        <a:graphic>
          <a:graphicData uri="http://schemas.openxmlformats.org/presentationml/2006/ole">
            <mc:AlternateContent xmlns:mc="http://schemas.openxmlformats.org/markup-compatibility/2006">
              <mc:Choice xmlns:v="urn:schemas-microsoft-com:vml" Requires="v">
                <p:oleObj spid="_x0000_s2062" name="Document" r:id="rId3" imgW="5848338" imgH="8504585" progId="Word.Document.12">
                  <p:embed/>
                </p:oleObj>
              </mc:Choice>
              <mc:Fallback>
                <p:oleObj name="Document" r:id="rId3" imgW="5848338" imgH="8504585" progId="Word.Document.12">
                  <p:embed/>
                  <p:pic>
                    <p:nvPicPr>
                      <p:cNvPr id="0" name=""/>
                      <p:cNvPicPr/>
                      <p:nvPr/>
                    </p:nvPicPr>
                    <p:blipFill>
                      <a:blip r:embed="rId4"/>
                      <a:stretch>
                        <a:fillRect/>
                      </a:stretch>
                    </p:blipFill>
                    <p:spPr>
                      <a:xfrm>
                        <a:off x="1051002" y="894924"/>
                        <a:ext cx="3736975" cy="5418137"/>
                      </a:xfrm>
                      <a:prstGeom prst="rect">
                        <a:avLst/>
                      </a:prstGeom>
                      <a:ln>
                        <a:solidFill>
                          <a:schemeClr val="accent1"/>
                        </a:solidFill>
                      </a:ln>
                    </p:spPr>
                  </p:pic>
                </p:oleObj>
              </mc:Fallback>
            </mc:AlternateContent>
          </a:graphicData>
        </a:graphic>
      </p:graphicFrame>
      <p:sp>
        <p:nvSpPr>
          <p:cNvPr id="3" name="ZoneTexte 2"/>
          <p:cNvSpPr txBox="1"/>
          <p:nvPr/>
        </p:nvSpPr>
        <p:spPr>
          <a:xfrm>
            <a:off x="1443871" y="274231"/>
            <a:ext cx="2951236" cy="461665"/>
          </a:xfrm>
          <a:prstGeom prst="rect">
            <a:avLst/>
          </a:prstGeom>
          <a:solidFill>
            <a:srgbClr val="00B0F0"/>
          </a:solidFill>
          <a:ln>
            <a:noFill/>
          </a:ln>
        </p:spPr>
        <p:txBody>
          <a:bodyPr wrap="square" rtlCol="0">
            <a:spAutoFit/>
          </a:bodyPr>
          <a:lstStyle/>
          <a:p>
            <a:pPr lvl="1" algn="ctr"/>
            <a:r>
              <a:rPr lang="fr-FR" sz="2400" b="1" dirty="0" smtClean="0">
                <a:solidFill>
                  <a:schemeClr val="bg1"/>
                </a:solidFill>
              </a:rPr>
              <a:t>ICD 2</a:t>
            </a:r>
            <a:endParaRPr lang="fr-FR" sz="2400" b="1" dirty="0">
              <a:solidFill>
                <a:schemeClr val="bg1"/>
              </a:solidFill>
            </a:endParaRPr>
          </a:p>
        </p:txBody>
      </p:sp>
      <p:graphicFrame>
        <p:nvGraphicFramePr>
          <p:cNvPr id="4" name="Objet 3"/>
          <p:cNvGraphicFramePr>
            <a:graphicFrameLocks noChangeAspect="1"/>
          </p:cNvGraphicFramePr>
          <p:nvPr>
            <p:extLst>
              <p:ext uri="{D42A27DB-BD31-4B8C-83A1-F6EECF244321}">
                <p14:modId xmlns:p14="http://schemas.microsoft.com/office/powerpoint/2010/main" val="1518931025"/>
              </p:ext>
            </p:extLst>
          </p:nvPr>
        </p:nvGraphicFramePr>
        <p:xfrm>
          <a:off x="7208976" y="894924"/>
          <a:ext cx="3829050" cy="5418137"/>
        </p:xfrm>
        <a:graphic>
          <a:graphicData uri="http://schemas.openxmlformats.org/presentationml/2006/ole">
            <mc:AlternateContent xmlns:mc="http://schemas.openxmlformats.org/markup-compatibility/2006">
              <mc:Choice xmlns:v="urn:schemas-microsoft-com:vml" Requires="v">
                <p:oleObj spid="_x0000_s2063" name="Acrobat Document" r:id="rId5" imgW="5667037" imgH="8019948" progId="AcroExch.Document.DC">
                  <p:embed/>
                </p:oleObj>
              </mc:Choice>
              <mc:Fallback>
                <p:oleObj name="Acrobat Document" r:id="rId5" imgW="5667037" imgH="8019948" progId="AcroExch.Document.DC">
                  <p:embed/>
                  <p:pic>
                    <p:nvPicPr>
                      <p:cNvPr id="0" name=""/>
                      <p:cNvPicPr/>
                      <p:nvPr/>
                    </p:nvPicPr>
                    <p:blipFill>
                      <a:blip r:embed="rId6"/>
                      <a:stretch>
                        <a:fillRect/>
                      </a:stretch>
                    </p:blipFill>
                    <p:spPr>
                      <a:xfrm>
                        <a:off x="7208976" y="894924"/>
                        <a:ext cx="3829050" cy="5418137"/>
                      </a:xfrm>
                      <a:prstGeom prst="rect">
                        <a:avLst/>
                      </a:prstGeom>
                      <a:ln>
                        <a:solidFill>
                          <a:schemeClr val="accent1"/>
                        </a:solidFill>
                      </a:ln>
                    </p:spPr>
                  </p:pic>
                </p:oleObj>
              </mc:Fallback>
            </mc:AlternateContent>
          </a:graphicData>
        </a:graphic>
      </p:graphicFrame>
      <p:sp>
        <p:nvSpPr>
          <p:cNvPr id="5" name="ZoneTexte 4"/>
          <p:cNvSpPr txBox="1"/>
          <p:nvPr/>
        </p:nvSpPr>
        <p:spPr>
          <a:xfrm>
            <a:off x="7647883" y="293519"/>
            <a:ext cx="2951236" cy="461665"/>
          </a:xfrm>
          <a:prstGeom prst="rect">
            <a:avLst/>
          </a:prstGeom>
          <a:solidFill>
            <a:srgbClr val="00B0F0"/>
          </a:solidFill>
          <a:ln>
            <a:noFill/>
          </a:ln>
        </p:spPr>
        <p:txBody>
          <a:bodyPr wrap="square" rtlCol="0">
            <a:spAutoFit/>
          </a:bodyPr>
          <a:lstStyle/>
          <a:p>
            <a:pPr lvl="1" algn="r"/>
            <a:r>
              <a:rPr lang="fr-FR" sz="2400" b="1" dirty="0" smtClean="0">
                <a:solidFill>
                  <a:schemeClr val="bg1"/>
                </a:solidFill>
              </a:rPr>
              <a:t>ISAVUCONAZOLE</a:t>
            </a:r>
            <a:endParaRPr lang="fr-FR" sz="2400" b="1" dirty="0">
              <a:solidFill>
                <a:schemeClr val="bg1"/>
              </a:solidFill>
            </a:endParaRPr>
          </a:p>
        </p:txBody>
      </p:sp>
    </p:spTree>
    <p:extLst>
      <p:ext uri="{BB962C8B-B14F-4D97-AF65-F5344CB8AC3E}">
        <p14:creationId xmlns:p14="http://schemas.microsoft.com/office/powerpoint/2010/main" val="9373863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0307" y="702885"/>
            <a:ext cx="6302643"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POINT RUPTURES ET CONTINGENTEMENTS</a:t>
            </a:r>
            <a:endParaRPr lang="fr-FR" sz="2400" b="1" dirty="0">
              <a:solidFill>
                <a:schemeClr val="bg1"/>
              </a:solidFill>
            </a:endParaRPr>
          </a:p>
        </p:txBody>
      </p:sp>
      <p:sp>
        <p:nvSpPr>
          <p:cNvPr id="3" name="Rectangle 2"/>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4" name="ZoneTexte 3"/>
          <p:cNvSpPr txBox="1"/>
          <p:nvPr/>
        </p:nvSpPr>
        <p:spPr>
          <a:xfrm>
            <a:off x="875763" y="2343150"/>
            <a:ext cx="10754262" cy="3785652"/>
          </a:xfrm>
          <a:prstGeom prst="rect">
            <a:avLst/>
          </a:prstGeom>
          <a:noFill/>
        </p:spPr>
        <p:txBody>
          <a:bodyPr wrap="square" rtlCol="0">
            <a:spAutoFit/>
          </a:bodyPr>
          <a:lstStyle/>
          <a:p>
            <a:pPr marL="285750" indent="-285750">
              <a:lnSpc>
                <a:spcPct val="150000"/>
              </a:lnSpc>
              <a:buFontTx/>
              <a:buChar char="-"/>
            </a:pPr>
            <a:r>
              <a:rPr lang="fr-FR" sz="2000" dirty="0" smtClean="0"/>
              <a:t>Les </a:t>
            </a:r>
            <a:r>
              <a:rPr lang="fr-FR" sz="2000" b="1" dirty="0" smtClean="0"/>
              <a:t>ruptures d’antibiotiques </a:t>
            </a:r>
            <a:r>
              <a:rPr lang="fr-FR" sz="2000" dirty="0" smtClean="0"/>
              <a:t>continuent </a:t>
            </a:r>
            <a:r>
              <a:rPr lang="fr-FR" sz="2000" b="1" dirty="0" smtClean="0"/>
              <a:t>en ville </a:t>
            </a:r>
            <a:r>
              <a:rPr lang="fr-FR" sz="2000" dirty="0" smtClean="0"/>
              <a:t>de manière sporadique,</a:t>
            </a:r>
          </a:p>
          <a:p>
            <a:pPr>
              <a:lnSpc>
                <a:spcPct val="150000"/>
              </a:lnSpc>
            </a:pPr>
            <a:r>
              <a:rPr lang="fr-FR" sz="2000" dirty="0" smtClean="0"/>
              <a:t>Pas de rupture totale donc les pharmacies de ville doivent réussir à se procurer les traitements, parfois auprès d’un autre grossiste que leur grossiste habituel</a:t>
            </a:r>
          </a:p>
          <a:p>
            <a:pPr>
              <a:lnSpc>
                <a:spcPct val="150000"/>
              </a:lnSpc>
            </a:pPr>
            <a:endParaRPr lang="fr-FR" sz="2000" dirty="0"/>
          </a:p>
          <a:p>
            <a:pPr marL="285750" indent="-285750">
              <a:lnSpc>
                <a:spcPct val="150000"/>
              </a:lnSpc>
              <a:buFontTx/>
              <a:buChar char="-"/>
            </a:pPr>
            <a:r>
              <a:rPr lang="fr-FR" sz="2000" b="1" dirty="0" smtClean="0"/>
              <a:t>À l’hôpital </a:t>
            </a:r>
            <a:r>
              <a:rPr lang="fr-FR" sz="2000" dirty="0" smtClean="0"/>
              <a:t>: </a:t>
            </a:r>
          </a:p>
          <a:p>
            <a:pPr marL="342900" indent="-342900">
              <a:lnSpc>
                <a:spcPct val="150000"/>
              </a:lnSpc>
              <a:buFont typeface="Arial" panose="020B0604020202020204" pitchFamily="34" charset="0"/>
              <a:buChar char="•"/>
            </a:pPr>
            <a:r>
              <a:rPr lang="fr-FR" sz="2000" dirty="0" err="1" smtClean="0"/>
              <a:t>Aztréonam</a:t>
            </a:r>
            <a:r>
              <a:rPr lang="fr-FR" sz="2000" dirty="0" smtClean="0"/>
              <a:t> AZACTAM® </a:t>
            </a:r>
            <a:endParaRPr lang="fr-FR" sz="2000" dirty="0"/>
          </a:p>
          <a:p>
            <a:pPr marL="342900" indent="-342900">
              <a:lnSpc>
                <a:spcPct val="150000"/>
              </a:lnSpc>
              <a:buFont typeface="Arial" panose="020B0604020202020204" pitchFamily="34" charset="0"/>
              <a:buChar char="•"/>
            </a:pPr>
            <a:r>
              <a:rPr lang="fr-FR" sz="2000" dirty="0" smtClean="0"/>
              <a:t>Rifampicine IV est revenu à la normale</a:t>
            </a:r>
          </a:p>
          <a:p>
            <a:pPr>
              <a:lnSpc>
                <a:spcPct val="150000"/>
              </a:lnSpc>
            </a:pPr>
            <a:endParaRPr lang="fr-FR" sz="2000" dirty="0"/>
          </a:p>
        </p:txBody>
      </p:sp>
    </p:spTree>
    <p:extLst>
      <p:ext uri="{BB962C8B-B14F-4D97-AF65-F5344CB8AC3E}">
        <p14:creationId xmlns:p14="http://schemas.microsoft.com/office/powerpoint/2010/main" val="3346512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0307" y="702885"/>
            <a:ext cx="6302643"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POINT RUPTURES ET CONTINGENTEMENTS</a:t>
            </a:r>
            <a:endParaRPr lang="fr-FR" sz="2400" b="1" dirty="0">
              <a:solidFill>
                <a:schemeClr val="bg1"/>
              </a:solidFill>
            </a:endParaRPr>
          </a:p>
        </p:txBody>
      </p:sp>
      <p:sp>
        <p:nvSpPr>
          <p:cNvPr id="3" name="Rectangle 2"/>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4" name="ZoneTexte 3"/>
          <p:cNvSpPr txBox="1"/>
          <p:nvPr/>
        </p:nvSpPr>
        <p:spPr>
          <a:xfrm>
            <a:off x="875763" y="2343150"/>
            <a:ext cx="10754262"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fr-FR" sz="2000" b="1" dirty="0" smtClean="0"/>
              <a:t>contingentement de FUNGIZONE buvable et autres antagoniques oraux (DAKTARIN®, NYSTATINE®)</a:t>
            </a:r>
          </a:p>
          <a:p>
            <a:pPr>
              <a:lnSpc>
                <a:spcPct val="150000"/>
              </a:lnSpc>
            </a:pPr>
            <a:r>
              <a:rPr lang="fr-FR" sz="2000" dirty="0" smtClean="0"/>
              <a:t>La PUI arrive à avoir du stock que nous avons mis à Estaing pour la population d’hématologie</a:t>
            </a:r>
          </a:p>
          <a:p>
            <a:pPr>
              <a:lnSpc>
                <a:spcPct val="150000"/>
              </a:lnSpc>
            </a:pPr>
            <a:r>
              <a:rPr lang="fr-FR" sz="2000" dirty="0" smtClean="0"/>
              <a:t>Une petite quantité est disponible à GM pour les demandes pour des patients sans alternative</a:t>
            </a:r>
          </a:p>
          <a:p>
            <a:pPr>
              <a:lnSpc>
                <a:spcPct val="150000"/>
              </a:lnSpc>
            </a:pPr>
            <a:endParaRPr lang="fr-FR" sz="2000" dirty="0"/>
          </a:p>
          <a:p>
            <a:pPr>
              <a:lnSpc>
                <a:spcPct val="150000"/>
              </a:lnSpc>
            </a:pPr>
            <a:r>
              <a:rPr lang="fr-FR" sz="2000" dirty="0" smtClean="0"/>
              <a:t>Préventif </a:t>
            </a:r>
            <a:r>
              <a:rPr lang="fr-FR" sz="2000" dirty="0" smtClean="0">
                <a:sym typeface="Wingdings" panose="05000000000000000000" pitchFamily="2" charset="2"/>
              </a:rPr>
              <a:t> </a:t>
            </a:r>
            <a:r>
              <a:rPr lang="fr-FR" sz="2000" dirty="0" err="1" smtClean="0">
                <a:sym typeface="Wingdings" panose="05000000000000000000" pitchFamily="2" charset="2"/>
              </a:rPr>
              <a:t>bian</a:t>
            </a:r>
            <a:r>
              <a:rPr lang="fr-FR" sz="2000" dirty="0" smtClean="0">
                <a:sym typeface="Wingdings" panose="05000000000000000000" pitchFamily="2" charset="2"/>
              </a:rPr>
              <a:t> de bouche </a:t>
            </a:r>
            <a:r>
              <a:rPr lang="fr-FR" sz="2000" dirty="0" err="1" smtClean="0">
                <a:sym typeface="Wingdings" panose="05000000000000000000" pitchFamily="2" charset="2"/>
              </a:rPr>
              <a:t>bicar</a:t>
            </a:r>
            <a:endParaRPr lang="fr-FR" sz="2000" dirty="0" smtClean="0">
              <a:sym typeface="Wingdings" panose="05000000000000000000" pitchFamily="2" charset="2"/>
            </a:endParaRPr>
          </a:p>
          <a:p>
            <a:pPr>
              <a:lnSpc>
                <a:spcPct val="150000"/>
              </a:lnSpc>
            </a:pPr>
            <a:r>
              <a:rPr lang="fr-FR" sz="2000" dirty="0" smtClean="0">
                <a:sym typeface="Wingdings" panose="05000000000000000000" pitchFamily="2" charset="2"/>
              </a:rPr>
              <a:t>Curatif  traitement général par </a:t>
            </a:r>
            <a:r>
              <a:rPr lang="fr-FR" sz="2000" dirty="0" err="1" smtClean="0">
                <a:sym typeface="Wingdings" panose="05000000000000000000" pitchFamily="2" charset="2"/>
              </a:rPr>
              <a:t>Fluco</a:t>
            </a:r>
            <a:r>
              <a:rPr lang="fr-FR" sz="2000" dirty="0" smtClean="0">
                <a:sym typeface="Wingdings" panose="05000000000000000000" pitchFamily="2" charset="2"/>
              </a:rPr>
              <a:t>, traitement local par comprimé muco adhésif de </a:t>
            </a:r>
            <a:r>
              <a:rPr lang="fr-FR" sz="2000" dirty="0" err="1" smtClean="0">
                <a:sym typeface="Wingdings" panose="05000000000000000000" pitchFamily="2" charset="2"/>
              </a:rPr>
              <a:t>miconazole</a:t>
            </a:r>
            <a:endParaRPr lang="fr-FR" sz="2000" dirty="0" smtClean="0">
              <a:sym typeface="Wingdings" panose="05000000000000000000" pitchFamily="2" charset="2"/>
            </a:endParaRPr>
          </a:p>
          <a:p>
            <a:pPr>
              <a:lnSpc>
                <a:spcPct val="150000"/>
              </a:lnSpc>
            </a:pPr>
            <a:r>
              <a:rPr lang="fr-FR" sz="2000" dirty="0">
                <a:sym typeface="Wingdings" panose="05000000000000000000" pitchFamily="2" charset="2"/>
              </a:rPr>
              <a:t>	</a:t>
            </a:r>
            <a:r>
              <a:rPr lang="fr-FR" sz="2000" dirty="0" smtClean="0">
                <a:sym typeface="Wingdings" panose="05000000000000000000" pitchFamily="2" charset="2"/>
              </a:rPr>
              <a:t>RISQUE INTERACTIONS MEDICAMENTEUSES ++</a:t>
            </a:r>
            <a:endParaRPr lang="fr-FR" sz="2000" dirty="0" smtClean="0"/>
          </a:p>
          <a:p>
            <a:pPr>
              <a:lnSpc>
                <a:spcPct val="150000"/>
              </a:lnSpc>
            </a:pPr>
            <a:endParaRPr lang="fr-FR" sz="2000" dirty="0"/>
          </a:p>
        </p:txBody>
      </p:sp>
    </p:spTree>
    <p:extLst>
      <p:ext uri="{BB962C8B-B14F-4D97-AF65-F5344CB8AC3E}">
        <p14:creationId xmlns:p14="http://schemas.microsoft.com/office/powerpoint/2010/main" val="20710577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0307" y="702885"/>
            <a:ext cx="6302643"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ACTUALITES ET NOUVEAUTES</a:t>
            </a:r>
            <a:endParaRPr lang="fr-FR" sz="2400" b="1" dirty="0">
              <a:solidFill>
                <a:schemeClr val="bg1"/>
              </a:solidFill>
            </a:endParaRPr>
          </a:p>
        </p:txBody>
      </p:sp>
      <p:sp>
        <p:nvSpPr>
          <p:cNvPr id="3" name="Rectangle 2"/>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4" name="ZoneTexte 3"/>
          <p:cNvSpPr txBox="1"/>
          <p:nvPr/>
        </p:nvSpPr>
        <p:spPr>
          <a:xfrm>
            <a:off x="875763" y="2356834"/>
            <a:ext cx="10406130" cy="3416320"/>
          </a:xfrm>
          <a:prstGeom prst="rect">
            <a:avLst/>
          </a:prstGeom>
          <a:noFill/>
        </p:spPr>
        <p:txBody>
          <a:bodyPr wrap="square" rtlCol="0">
            <a:spAutoFit/>
          </a:bodyPr>
          <a:lstStyle/>
          <a:p>
            <a:pPr marL="285750" indent="-285750">
              <a:lnSpc>
                <a:spcPct val="150000"/>
              </a:lnSpc>
              <a:buFontTx/>
              <a:buChar char="-"/>
            </a:pPr>
            <a:r>
              <a:rPr lang="fr-FR" b="1" smtClean="0"/>
              <a:t>Immunothérapie </a:t>
            </a:r>
            <a:r>
              <a:rPr lang="fr-FR" b="1" dirty="0" smtClean="0"/>
              <a:t>contre le VRS (Bronchiolite) = BEYFOTUS®</a:t>
            </a:r>
          </a:p>
          <a:p>
            <a:pPr marL="285750" indent="-285750">
              <a:lnSpc>
                <a:spcPct val="150000"/>
              </a:lnSpc>
              <a:buFont typeface="Wingdings" panose="05000000000000000000" pitchFamily="2" charset="2"/>
              <a:buChar char="è"/>
            </a:pPr>
            <a:r>
              <a:rPr lang="fr-FR" dirty="0" smtClean="0">
                <a:sym typeface="Wingdings" panose="05000000000000000000" pitchFamily="2" charset="2"/>
              </a:rPr>
              <a:t>Arrivée le 12/09/2023 au CHU</a:t>
            </a:r>
          </a:p>
          <a:p>
            <a:pPr>
              <a:lnSpc>
                <a:spcPct val="150000"/>
              </a:lnSpc>
            </a:pPr>
            <a:endParaRPr lang="fr-FR" dirty="0" smtClean="0">
              <a:sym typeface="Wingdings" panose="05000000000000000000" pitchFamily="2" charset="2"/>
            </a:endParaRPr>
          </a:p>
          <a:p>
            <a:pPr marL="285750" indent="-285750">
              <a:lnSpc>
                <a:spcPct val="150000"/>
              </a:lnSpc>
              <a:buFontTx/>
              <a:buChar char="-"/>
            </a:pPr>
            <a:r>
              <a:rPr lang="fr-FR" b="1" dirty="0" err="1" smtClean="0">
                <a:sym typeface="Wingdings" panose="05000000000000000000" pitchFamily="2" charset="2"/>
              </a:rPr>
              <a:t>Dalbavancine</a:t>
            </a:r>
            <a:r>
              <a:rPr lang="fr-FR" b="1" dirty="0" smtClean="0">
                <a:sym typeface="Wingdings" panose="05000000000000000000" pitchFamily="2" charset="2"/>
              </a:rPr>
              <a:t> : attente de la sortie en RETROCESSION officiellement</a:t>
            </a:r>
          </a:p>
          <a:p>
            <a:pPr>
              <a:lnSpc>
                <a:spcPct val="150000"/>
              </a:lnSpc>
            </a:pPr>
            <a:r>
              <a:rPr lang="fr-FR" dirty="0" smtClean="0">
                <a:sym typeface="Wingdings" panose="05000000000000000000" pitchFamily="2" charset="2"/>
              </a:rPr>
              <a:t>1500 mg = 2250 euros</a:t>
            </a:r>
          </a:p>
          <a:p>
            <a:pPr>
              <a:lnSpc>
                <a:spcPct val="150000"/>
              </a:lnSpc>
            </a:pPr>
            <a:endParaRPr lang="fr-FR" dirty="0">
              <a:sym typeface="Wingdings" panose="05000000000000000000" pitchFamily="2" charset="2"/>
            </a:endParaRPr>
          </a:p>
          <a:p>
            <a:pPr marL="285750" indent="-285750">
              <a:lnSpc>
                <a:spcPct val="150000"/>
              </a:lnSpc>
              <a:buFontTx/>
              <a:buChar char="-"/>
            </a:pPr>
            <a:r>
              <a:rPr lang="fr-FR" b="1" dirty="0" smtClean="0">
                <a:sym typeface="Wingdings" panose="05000000000000000000" pitchFamily="2" charset="2"/>
              </a:rPr>
              <a:t>Vaccin oral fièvre </a:t>
            </a:r>
            <a:r>
              <a:rPr lang="fr-FR" b="1" dirty="0" err="1" smtClean="0">
                <a:sym typeface="Wingdings" panose="05000000000000000000" pitchFamily="2" charset="2"/>
              </a:rPr>
              <a:t>typhoide</a:t>
            </a:r>
            <a:r>
              <a:rPr lang="fr-FR" b="1" dirty="0" smtClean="0">
                <a:sym typeface="Wingdings" panose="05000000000000000000" pitchFamily="2" charset="2"/>
              </a:rPr>
              <a:t> : VIVOTIF®</a:t>
            </a:r>
          </a:p>
          <a:p>
            <a:pPr>
              <a:lnSpc>
                <a:spcPct val="150000"/>
              </a:lnSpc>
            </a:pPr>
            <a:r>
              <a:rPr lang="fr-FR" dirty="0" smtClean="0">
                <a:sym typeface="Wingdings" panose="05000000000000000000" pitchFamily="2" charset="2"/>
              </a:rPr>
              <a:t>Rencontre avec le laboratoire le 21/09, service de maladies infectieuses</a:t>
            </a:r>
            <a:endParaRPr lang="fr-FR" dirty="0"/>
          </a:p>
        </p:txBody>
      </p:sp>
    </p:spTree>
    <p:extLst>
      <p:ext uri="{BB962C8B-B14F-4D97-AF65-F5344CB8AC3E}">
        <p14:creationId xmlns:p14="http://schemas.microsoft.com/office/powerpoint/2010/main" val="8495122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0307" y="702885"/>
            <a:ext cx="6302643" cy="461665"/>
          </a:xfrm>
          <a:prstGeom prst="rect">
            <a:avLst/>
          </a:prstGeom>
          <a:solidFill>
            <a:srgbClr val="FF0066"/>
          </a:solidFill>
          <a:ln>
            <a:noFill/>
          </a:ln>
        </p:spPr>
        <p:txBody>
          <a:bodyPr wrap="square" rtlCol="0">
            <a:spAutoFit/>
          </a:bodyPr>
          <a:lstStyle/>
          <a:p>
            <a:pPr lvl="1"/>
            <a:r>
              <a:rPr lang="fr-FR" sz="2400" b="1" dirty="0" smtClean="0">
                <a:solidFill>
                  <a:schemeClr val="bg1"/>
                </a:solidFill>
              </a:rPr>
              <a:t>AUTRES SUJETS</a:t>
            </a:r>
            <a:endParaRPr lang="fr-FR" sz="2400" b="1" dirty="0">
              <a:solidFill>
                <a:schemeClr val="bg1"/>
              </a:solidFill>
            </a:endParaRPr>
          </a:p>
        </p:txBody>
      </p:sp>
      <p:sp>
        <p:nvSpPr>
          <p:cNvPr id="3" name="Rectangle 2"/>
          <p:cNvSpPr/>
          <p:nvPr/>
        </p:nvSpPr>
        <p:spPr>
          <a:xfrm>
            <a:off x="875763" y="360608"/>
            <a:ext cx="193183" cy="11462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4" name="ZoneTexte 3"/>
          <p:cNvSpPr txBox="1"/>
          <p:nvPr/>
        </p:nvSpPr>
        <p:spPr>
          <a:xfrm>
            <a:off x="1350307" y="2405449"/>
            <a:ext cx="10050861" cy="1631216"/>
          </a:xfrm>
          <a:prstGeom prst="rect">
            <a:avLst/>
          </a:prstGeom>
          <a:noFill/>
        </p:spPr>
        <p:txBody>
          <a:bodyPr wrap="square" rtlCol="0">
            <a:spAutoFit/>
          </a:bodyPr>
          <a:lstStyle/>
          <a:p>
            <a:pPr marL="285750" indent="-285750">
              <a:buFontTx/>
              <a:buChar char="-"/>
            </a:pPr>
            <a:r>
              <a:rPr lang="fr-FR" sz="2000" dirty="0" smtClean="0"/>
              <a:t>Site CAI CHU</a:t>
            </a:r>
          </a:p>
          <a:p>
            <a:pPr marL="285750" indent="-285750">
              <a:buFontTx/>
              <a:buChar char="-"/>
            </a:pPr>
            <a:endParaRPr lang="fr-FR" sz="2000" dirty="0" smtClean="0"/>
          </a:p>
          <a:p>
            <a:pPr marL="285750" indent="-285750">
              <a:buFontTx/>
              <a:buChar char="-"/>
            </a:pPr>
            <a:r>
              <a:rPr lang="fr-FR" sz="2000" dirty="0" smtClean="0"/>
              <a:t>Rappel : CAI régionale pour ceux qui souhaitent y participer le lundi 25/09/2023</a:t>
            </a:r>
          </a:p>
          <a:p>
            <a:pPr marL="285750" indent="-285750">
              <a:buFontTx/>
              <a:buChar char="-"/>
            </a:pPr>
            <a:endParaRPr lang="fr-FR" sz="2000" dirty="0"/>
          </a:p>
          <a:p>
            <a:pPr marL="285750" indent="-285750">
              <a:buFontTx/>
              <a:buChar char="-"/>
            </a:pPr>
            <a:r>
              <a:rPr lang="fr-FR" sz="2000" dirty="0" smtClean="0"/>
              <a:t>Rappel : petite CAI intra CHU spécifique sur la GRIPPE le lundi 2 octobre 2023</a:t>
            </a:r>
            <a:endParaRPr lang="fr-FR" sz="2000" dirty="0"/>
          </a:p>
        </p:txBody>
      </p:sp>
      <p:sp>
        <p:nvSpPr>
          <p:cNvPr id="5" name="ZoneTexte 4"/>
          <p:cNvSpPr txBox="1"/>
          <p:nvPr/>
        </p:nvSpPr>
        <p:spPr>
          <a:xfrm>
            <a:off x="3596818" y="4972050"/>
            <a:ext cx="5557838" cy="830997"/>
          </a:xfrm>
          <a:prstGeom prst="rect">
            <a:avLst/>
          </a:prstGeom>
          <a:solidFill>
            <a:srgbClr val="00B050"/>
          </a:solidFill>
        </p:spPr>
        <p:txBody>
          <a:bodyPr wrap="square" rtlCol="0">
            <a:spAutoFit/>
          </a:bodyPr>
          <a:lstStyle/>
          <a:p>
            <a:pPr algn="ctr"/>
            <a:r>
              <a:rPr lang="fr-FR" sz="2400" b="1" dirty="0" smtClean="0">
                <a:solidFill>
                  <a:schemeClr val="bg1"/>
                </a:solidFill>
              </a:rPr>
              <a:t>Prochaine CAI CHU le lundi 4 décembre 2023 </a:t>
            </a:r>
            <a:endParaRPr lang="fr-FR" sz="2400" b="1" dirty="0">
              <a:solidFill>
                <a:schemeClr val="bg1"/>
              </a:solidFill>
            </a:endParaRPr>
          </a:p>
        </p:txBody>
      </p:sp>
    </p:spTree>
    <p:extLst>
      <p:ext uri="{BB962C8B-B14F-4D97-AF65-F5344CB8AC3E}">
        <p14:creationId xmlns:p14="http://schemas.microsoft.com/office/powerpoint/2010/main" val="3843211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 </a:t>
            </a:r>
            <a:endParaRPr/>
          </a:p>
        </p:txBody>
      </p:sp>
      <p:sp>
        <p:nvSpPr>
          <p:cNvPr id="110" name="Google Shape;110;p4"/>
          <p:cNvSpPr txBox="1">
            <a:spLocks noGrp="1"/>
          </p:cNvSpPr>
          <p:nvPr>
            <p:ph type="body" idx="1"/>
          </p:nvPr>
        </p:nvSpPr>
        <p:spPr>
          <a:xfrm>
            <a:off x="838200" y="1329874"/>
            <a:ext cx="10515600" cy="4486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sz="3600" b="1"/>
          </a:p>
          <a:p>
            <a:pPr marL="0" lvl="0" indent="0" algn="l" rtl="0">
              <a:lnSpc>
                <a:spcPct val="90000"/>
              </a:lnSpc>
              <a:spcBef>
                <a:spcPts val="1000"/>
              </a:spcBef>
              <a:spcAft>
                <a:spcPts val="0"/>
              </a:spcAft>
              <a:buClr>
                <a:schemeClr val="dk1"/>
              </a:buClr>
              <a:buSzPts val="2800"/>
              <a:buNone/>
            </a:pPr>
            <a:r>
              <a:rPr lang="fr-FR" sz="4000" b="1">
                <a:solidFill>
                  <a:srgbClr val="1F3864"/>
                </a:solidFill>
              </a:rPr>
              <a:t>L’antibioprophylaxie au bloc opératoire : </a:t>
            </a:r>
            <a:endParaRPr sz="4000" b="1">
              <a:solidFill>
                <a:srgbClr val="1F3864"/>
              </a:solidFill>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sz="3200"/>
              <a:t>Maîtrise du risque infectieux</a:t>
            </a:r>
            <a:endParaRPr sz="3200"/>
          </a:p>
          <a:p>
            <a:pPr marL="228600" lvl="0" indent="-228600" algn="l" rtl="0">
              <a:lnSpc>
                <a:spcPct val="90000"/>
              </a:lnSpc>
              <a:spcBef>
                <a:spcPts val="1000"/>
              </a:spcBef>
              <a:spcAft>
                <a:spcPts val="0"/>
              </a:spcAft>
              <a:buClr>
                <a:schemeClr val="dk1"/>
              </a:buClr>
              <a:buSzPts val="2800"/>
              <a:buChar char="•"/>
            </a:pPr>
            <a:r>
              <a:rPr lang="fr-FR" sz="3200"/>
              <a:t>Prévention du risque nosocomiale </a:t>
            </a:r>
            <a:endParaRPr sz="3200"/>
          </a:p>
          <a:p>
            <a:pPr marL="228600" lvl="0" indent="-228600" algn="l" rtl="0">
              <a:lnSpc>
                <a:spcPct val="90000"/>
              </a:lnSpc>
              <a:spcBef>
                <a:spcPts val="1000"/>
              </a:spcBef>
              <a:spcAft>
                <a:spcPts val="0"/>
              </a:spcAft>
              <a:buClr>
                <a:schemeClr val="dk1"/>
              </a:buClr>
              <a:buSzPts val="2800"/>
              <a:buChar char="•"/>
            </a:pPr>
            <a:r>
              <a:rPr lang="fr-FR" sz="3200"/>
              <a:t>Consensus des sociétés savantes </a:t>
            </a:r>
            <a:endParaRPr sz="3200"/>
          </a:p>
          <a:p>
            <a:pPr marL="228600" lvl="0" indent="-228600" algn="l" rtl="0">
              <a:lnSpc>
                <a:spcPct val="90000"/>
              </a:lnSpc>
              <a:spcBef>
                <a:spcPts val="1000"/>
              </a:spcBef>
              <a:spcAft>
                <a:spcPts val="0"/>
              </a:spcAft>
              <a:buClr>
                <a:schemeClr val="dk1"/>
              </a:buClr>
              <a:buSzPts val="2800"/>
              <a:buChar char="•"/>
            </a:pPr>
            <a:r>
              <a:rPr lang="fr-FR" sz="3200"/>
              <a:t>Indicateur de la qualité et de la sécurisation des soins HAS </a:t>
            </a:r>
            <a:endParaRPr sz="3200"/>
          </a:p>
          <a:p>
            <a:pPr marL="0" lvl="0" indent="0" algn="l" rtl="0">
              <a:lnSpc>
                <a:spcPct val="90000"/>
              </a:lnSpc>
              <a:spcBef>
                <a:spcPts val="1000"/>
              </a:spcBef>
              <a:spcAft>
                <a:spcPts val="0"/>
              </a:spcAft>
              <a:buClr>
                <a:schemeClr val="dk1"/>
              </a:buClr>
              <a:buSzPts val="2800"/>
              <a:buNone/>
            </a:pPr>
            <a:endParaRPr/>
          </a:p>
        </p:txBody>
      </p:sp>
      <p:graphicFrame>
        <p:nvGraphicFramePr>
          <p:cNvPr id="111" name="Google Shape;111;p4"/>
          <p:cNvGraphicFramePr/>
          <p:nvPr/>
        </p:nvGraphicFramePr>
        <p:xfrm>
          <a:off x="0" y="0"/>
          <a:ext cx="12192000" cy="609570"/>
        </p:xfrm>
        <a:graphic>
          <a:graphicData uri="http://schemas.openxmlformats.org/drawingml/2006/table">
            <a:tbl>
              <a:tblPr>
                <a:noFill/>
              </a:tblPr>
              <a:tblGrid>
                <a:gridCol w="1361925"/>
                <a:gridCol w="1686075"/>
                <a:gridCol w="1524000"/>
                <a:gridCol w="1524000"/>
                <a:gridCol w="1524000"/>
                <a:gridCol w="1524000"/>
                <a:gridCol w="1524000"/>
                <a:gridCol w="1524000"/>
              </a:tblGrid>
              <a:tr h="548600">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Présentation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solidFill>
                            <a:schemeClr val="dk1"/>
                          </a:solidFill>
                        </a:rPr>
                        <a:t>Cadre théorique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Conclusion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r>
            </a:tbl>
          </a:graphicData>
        </a:graphic>
      </p:graphicFrame>
      <p:sp>
        <p:nvSpPr>
          <p:cNvPr id="112" name="Google Shape;11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sz="2000">
                <a:solidFill>
                  <a:schemeClr val="dk1"/>
                </a:solidFill>
              </a:rPr>
              <a:t>6</a:t>
            </a:fld>
            <a:endParaRPr sz="2000">
              <a:solidFill>
                <a:schemeClr val="dk1"/>
              </a:solidFill>
            </a:endParaRPr>
          </a:p>
        </p:txBody>
      </p:sp>
      <p:pic>
        <p:nvPicPr>
          <p:cNvPr id="113" name="Google Shape;113;p4"/>
          <p:cNvPicPr preferRelativeResize="0"/>
          <p:nvPr/>
        </p:nvPicPr>
        <p:blipFill rotWithShape="1">
          <a:blip r:embed="rId3">
            <a:alphaModFix amt="5000"/>
          </a:blip>
          <a:srcRect/>
          <a:stretch/>
        </p:blipFill>
        <p:spPr>
          <a:xfrm>
            <a:off x="1" y="-8709"/>
            <a:ext cx="12191999" cy="6858000"/>
          </a:xfrm>
          <a:prstGeom prst="rect">
            <a:avLst/>
          </a:prstGeom>
          <a:noFill/>
          <a:ln>
            <a:noFill/>
          </a:ln>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722431"/>
            <a:ext cx="3276521" cy="2062037"/>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074" y="5643550"/>
            <a:ext cx="7001852" cy="1066949"/>
          </a:xfrm>
          <a:prstGeom prst="rect">
            <a:avLst/>
          </a:prstGeom>
        </p:spPr>
      </p:pic>
    </p:spTree>
    <p:extLst>
      <p:ext uri="{BB962C8B-B14F-4D97-AF65-F5344CB8AC3E}">
        <p14:creationId xmlns:p14="http://schemas.microsoft.com/office/powerpoint/2010/main" val="1341015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780550" y="1002317"/>
            <a:ext cx="10585540" cy="10821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b="1">
              <a:solidFill>
                <a:srgbClr val="1F3864"/>
              </a:solidFill>
            </a:endParaRPr>
          </a:p>
        </p:txBody>
      </p:sp>
      <p:pic>
        <p:nvPicPr>
          <p:cNvPr id="119" name="Google Shape;119;p5"/>
          <p:cNvPicPr preferRelativeResize="0"/>
          <p:nvPr/>
        </p:nvPicPr>
        <p:blipFill rotWithShape="1">
          <a:blip r:embed="rId3">
            <a:alphaModFix amt="5000"/>
          </a:blip>
          <a:srcRect/>
          <a:stretch/>
        </p:blipFill>
        <p:spPr>
          <a:xfrm>
            <a:off x="75305" y="844267"/>
            <a:ext cx="12191999" cy="6858000"/>
          </a:xfrm>
          <a:prstGeom prst="rect">
            <a:avLst/>
          </a:prstGeom>
          <a:noFill/>
          <a:ln>
            <a:noFill/>
          </a:ln>
        </p:spPr>
      </p:pic>
      <p:sp>
        <p:nvSpPr>
          <p:cNvPr id="120" name="Google Shape;120;p5"/>
          <p:cNvSpPr txBox="1">
            <a:spLocks noGrp="1"/>
          </p:cNvSpPr>
          <p:nvPr>
            <p:ph type="body" idx="1"/>
          </p:nvPr>
        </p:nvSpPr>
        <p:spPr>
          <a:xfrm>
            <a:off x="838200" y="2369573"/>
            <a:ext cx="10515600" cy="3807389"/>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Noto Sans Symbols"/>
              <a:buChar char="❑"/>
            </a:pPr>
            <a:r>
              <a:rPr lang="fr-FR" sz="3200" dirty="0">
                <a:latin typeface="Calibri"/>
                <a:ea typeface="Calibri"/>
                <a:cs typeface="Calibri"/>
                <a:sym typeface="Calibri"/>
              </a:rPr>
              <a:t>Optimiser l’antibioprophylaxie per opératoire</a:t>
            </a:r>
            <a:endParaRPr sz="3200" dirty="0">
              <a:latin typeface="Calibri"/>
              <a:ea typeface="Calibri"/>
              <a:cs typeface="Calibri"/>
              <a:sym typeface="Calibri"/>
            </a:endParaRPr>
          </a:p>
          <a:p>
            <a:pPr marL="0" lvl="0" indent="0" algn="l" rtl="0">
              <a:lnSpc>
                <a:spcPct val="90000"/>
              </a:lnSpc>
              <a:spcBef>
                <a:spcPts val="0"/>
              </a:spcBef>
              <a:spcAft>
                <a:spcPts val="0"/>
              </a:spcAft>
              <a:buSzPts val="2800"/>
              <a:buNone/>
            </a:pPr>
            <a:endParaRPr sz="3200" dirty="0">
              <a:latin typeface="Calibri"/>
              <a:ea typeface="Calibri"/>
              <a:cs typeface="Calibri"/>
              <a:sym typeface="Calibri"/>
            </a:endParaRPr>
          </a:p>
          <a:p>
            <a:pPr marL="457200" lvl="0" indent="-457200" algn="l" rtl="0">
              <a:lnSpc>
                <a:spcPct val="90000"/>
              </a:lnSpc>
              <a:spcBef>
                <a:spcPts val="0"/>
              </a:spcBef>
              <a:spcAft>
                <a:spcPts val="0"/>
              </a:spcAft>
              <a:buSzPts val="2800"/>
              <a:buFont typeface="Noto Sans Symbols"/>
              <a:buChar char="❑"/>
            </a:pPr>
            <a:r>
              <a:rPr lang="fr-FR" sz="3200" dirty="0">
                <a:latin typeface="Calibri"/>
                <a:ea typeface="Calibri"/>
                <a:cs typeface="Calibri"/>
                <a:sym typeface="Calibri"/>
              </a:rPr>
              <a:t>Mesurer les écarts entre les recommandations et les pratiques</a:t>
            </a:r>
            <a:endParaRPr sz="3200" dirty="0">
              <a:latin typeface="Calibri"/>
              <a:ea typeface="Calibri"/>
              <a:cs typeface="Calibri"/>
              <a:sym typeface="Calibri"/>
            </a:endParaRPr>
          </a:p>
          <a:p>
            <a:pPr marL="0" lvl="0" indent="0" algn="l" rtl="0">
              <a:lnSpc>
                <a:spcPct val="90000"/>
              </a:lnSpc>
              <a:spcBef>
                <a:spcPts val="0"/>
              </a:spcBef>
              <a:spcAft>
                <a:spcPts val="0"/>
              </a:spcAft>
              <a:buSzPts val="2800"/>
              <a:buNone/>
            </a:pPr>
            <a:endParaRPr sz="3200" dirty="0">
              <a:latin typeface="Calibri"/>
              <a:ea typeface="Calibri"/>
              <a:cs typeface="Calibri"/>
              <a:sym typeface="Calibri"/>
            </a:endParaRPr>
          </a:p>
          <a:p>
            <a:pPr marL="457200" lvl="0" indent="-457200" algn="l" rtl="0">
              <a:lnSpc>
                <a:spcPct val="90000"/>
              </a:lnSpc>
              <a:spcBef>
                <a:spcPts val="0"/>
              </a:spcBef>
              <a:spcAft>
                <a:spcPts val="0"/>
              </a:spcAft>
              <a:buSzPts val="2800"/>
              <a:buFont typeface="Noto Sans Symbols"/>
              <a:buChar char="❑"/>
            </a:pPr>
            <a:r>
              <a:rPr lang="fr-FR" sz="3200" dirty="0">
                <a:latin typeface="Calibri"/>
                <a:ea typeface="Calibri"/>
                <a:cs typeface="Calibri"/>
                <a:sym typeface="Calibri"/>
              </a:rPr>
              <a:t>S’inscrire dans une démarche d’amélioration des pratiques</a:t>
            </a:r>
            <a:endParaRPr sz="3200" dirty="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dirty="0">
              <a:latin typeface="Times New Roman"/>
              <a:ea typeface="Times New Roman"/>
              <a:cs typeface="Times New Roman"/>
              <a:sym typeface="Times New Roman"/>
            </a:endParaRPr>
          </a:p>
        </p:txBody>
      </p:sp>
      <p:graphicFrame>
        <p:nvGraphicFramePr>
          <p:cNvPr id="121" name="Google Shape;121;p5"/>
          <p:cNvGraphicFramePr/>
          <p:nvPr/>
        </p:nvGraphicFramePr>
        <p:xfrm>
          <a:off x="0" y="0"/>
          <a:ext cx="12192000" cy="609570"/>
        </p:xfrm>
        <a:graphic>
          <a:graphicData uri="http://schemas.openxmlformats.org/drawingml/2006/table">
            <a:tbl>
              <a:tblPr>
                <a:noFill/>
              </a:tblPr>
              <a:tblGrid>
                <a:gridCol w="1361925"/>
                <a:gridCol w="1686075"/>
                <a:gridCol w="1524000"/>
                <a:gridCol w="1524000"/>
                <a:gridCol w="1524000"/>
                <a:gridCol w="1524000"/>
                <a:gridCol w="1524000"/>
                <a:gridCol w="1524000"/>
              </a:tblGrid>
              <a:tr h="548600">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dirty="0"/>
                        <a:t>Présentation</a:t>
                      </a:r>
                      <a:endParaRPr sz="1400" b="1" u="none" strike="noStrike" cap="none" dirty="0"/>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dirty="0" smtClean="0">
                          <a:solidFill>
                            <a:schemeClr val="dk1"/>
                          </a:solidFill>
                        </a:rPr>
                        <a:t>Cadre théorique</a:t>
                      </a:r>
                      <a:endParaRPr sz="1400" b="1" u="none" strike="noStrike" cap="none" dirty="0"/>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dirty="0"/>
                        <a:t>Conclusion</a:t>
                      </a:r>
                      <a:endParaRPr sz="1400" b="1" u="none" strike="noStrike" cap="none" dirty="0"/>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r>
            </a:tbl>
          </a:graphicData>
        </a:graphic>
      </p:graphicFrame>
      <p:sp>
        <p:nvSpPr>
          <p:cNvPr id="122" name="Google Shape;1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sz="2000">
                <a:solidFill>
                  <a:schemeClr val="dk1"/>
                </a:solidFill>
              </a:rPr>
              <a:t>7</a:t>
            </a:fld>
            <a:endParaRPr sz="2000">
              <a:solidFill>
                <a:schemeClr val="dk1"/>
              </a:solidFill>
            </a:endParaRPr>
          </a:p>
        </p:txBody>
      </p:sp>
      <p:sp>
        <p:nvSpPr>
          <p:cNvPr id="2" name="Rectangle 1"/>
          <p:cNvSpPr/>
          <p:nvPr/>
        </p:nvSpPr>
        <p:spPr>
          <a:xfrm>
            <a:off x="780550" y="1002318"/>
            <a:ext cx="10585540" cy="692497"/>
          </a:xfrm>
          <a:prstGeom prst="rect">
            <a:avLst/>
          </a:prstGeom>
        </p:spPr>
        <p:txBody>
          <a:bodyPr wrap="square">
            <a:spAutoFit/>
          </a:bodyPr>
          <a:lstStyle/>
          <a:p>
            <a:pPr algn="ctr"/>
            <a:r>
              <a:rPr lang="fr-FR" sz="3900" b="1" dirty="0">
                <a:solidFill>
                  <a:schemeClr val="bg2"/>
                </a:solidFill>
              </a:rPr>
              <a:t>Analyse des pratiques professionnelles</a:t>
            </a:r>
          </a:p>
        </p:txBody>
      </p:sp>
    </p:spTree>
    <p:extLst>
      <p:ext uri="{BB962C8B-B14F-4D97-AF65-F5344CB8AC3E}">
        <p14:creationId xmlns:p14="http://schemas.microsoft.com/office/powerpoint/2010/main" val="84220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500"/>
                                        <p:tgtEl>
                                          <p:spTgt spid="1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Effect transition="in" filter="fade">
                                      <p:cBhvr>
                                        <p:cTn id="12" dur="500"/>
                                        <p:tgtEl>
                                          <p:spTgt spid="1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xEl>
                                              <p:pRg st="2" end="2"/>
                                            </p:txEl>
                                          </p:spTgt>
                                        </p:tgtEl>
                                        <p:attrNameLst>
                                          <p:attrName>style.visibility</p:attrName>
                                        </p:attrNameLst>
                                      </p:cBhvr>
                                      <p:to>
                                        <p:strVal val="visible"/>
                                      </p:to>
                                    </p:set>
                                    <p:animEffect transition="in" filter="fade">
                                      <p:cBhvr>
                                        <p:cTn id="17" dur="500"/>
                                        <p:tgtEl>
                                          <p:spTgt spid="1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xEl>
                                              <p:pRg st="3" end="3"/>
                                            </p:txEl>
                                          </p:spTgt>
                                        </p:tgtEl>
                                        <p:attrNameLst>
                                          <p:attrName>style.visibility</p:attrName>
                                        </p:attrNameLst>
                                      </p:cBhvr>
                                      <p:to>
                                        <p:strVal val="visible"/>
                                      </p:to>
                                    </p:set>
                                    <p:animEffect transition="in" filter="fade">
                                      <p:cBhvr>
                                        <p:cTn id="22" dur="500"/>
                                        <p:tgtEl>
                                          <p:spTgt spid="1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
                                            <p:txEl>
                                              <p:pRg st="4" end="4"/>
                                            </p:txEl>
                                          </p:spTgt>
                                        </p:tgtEl>
                                        <p:attrNameLst>
                                          <p:attrName>style.visibility</p:attrName>
                                        </p:attrNameLst>
                                      </p:cBhvr>
                                      <p:to>
                                        <p:strVal val="visible"/>
                                      </p:to>
                                    </p:set>
                                    <p:animEffect transition="in" filter="fade">
                                      <p:cBhvr>
                                        <p:cTn id="27" dur="500"/>
                                        <p:tgtEl>
                                          <p:spTgt spid="1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0">
                                            <p:txEl>
                                              <p:pRg st="5" end="5"/>
                                            </p:txEl>
                                          </p:spTgt>
                                        </p:tgtEl>
                                        <p:attrNameLst>
                                          <p:attrName>style.visibility</p:attrName>
                                        </p:attrNameLst>
                                      </p:cBhvr>
                                      <p:to>
                                        <p:strVal val="visible"/>
                                      </p:to>
                                    </p:set>
                                    <p:animEffect transition="in" filter="fade">
                                      <p:cBhvr>
                                        <p:cTn id="32" dur="500"/>
                                        <p:tgtEl>
                                          <p:spTgt spid="1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body" idx="1"/>
          </p:nvPr>
        </p:nvSpPr>
        <p:spPr>
          <a:xfrm>
            <a:off x="838200" y="1528206"/>
            <a:ext cx="10515600" cy="47496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Noto Sans Symbols"/>
              <a:buChar char="❖"/>
            </a:pPr>
            <a:r>
              <a:rPr lang="fr-FR" sz="3200"/>
              <a:t>Définition du champ d’activité de l’IADE  selon l’article R.4311-12 du CSP</a:t>
            </a:r>
            <a:endParaRPr sz="3200"/>
          </a:p>
          <a:p>
            <a:pPr marL="457200" lvl="0" indent="-279400" algn="l" rtl="0">
              <a:lnSpc>
                <a:spcPct val="90000"/>
              </a:lnSpc>
              <a:spcBef>
                <a:spcPts val="0"/>
              </a:spcBef>
              <a:spcAft>
                <a:spcPts val="0"/>
              </a:spcAft>
              <a:buSzPts val="2800"/>
              <a:buFont typeface="Noto Sans Symbols"/>
              <a:buNone/>
            </a:pPr>
            <a:endParaRPr/>
          </a:p>
          <a:p>
            <a:pPr marL="457200" lvl="0" indent="-457200" algn="l" rtl="0">
              <a:lnSpc>
                <a:spcPct val="90000"/>
              </a:lnSpc>
              <a:spcBef>
                <a:spcPts val="0"/>
              </a:spcBef>
              <a:spcAft>
                <a:spcPts val="0"/>
              </a:spcAft>
              <a:buSzPts val="2800"/>
              <a:buFont typeface="Noto Sans Symbols"/>
              <a:buChar char="❖"/>
            </a:pPr>
            <a:r>
              <a:rPr lang="fr-FR" sz="3200"/>
              <a:t>Recommandations et règles de bonnes pratiques</a:t>
            </a:r>
            <a:endParaRPr sz="3200"/>
          </a:p>
          <a:p>
            <a:pPr marL="914400" lvl="1" indent="-457200" algn="l" rtl="0">
              <a:lnSpc>
                <a:spcPct val="90000"/>
              </a:lnSpc>
              <a:spcBef>
                <a:spcPts val="0"/>
              </a:spcBef>
              <a:spcAft>
                <a:spcPts val="0"/>
              </a:spcAft>
              <a:buSzPts val="2800"/>
              <a:buChar char="•"/>
            </a:pPr>
            <a:r>
              <a:rPr lang="fr-FR"/>
              <a:t>Les grands principes de l’ABP</a:t>
            </a:r>
            <a:endParaRPr/>
          </a:p>
          <a:p>
            <a:pPr marL="914400" lvl="1" indent="-457200" algn="l" rtl="0">
              <a:lnSpc>
                <a:spcPct val="90000"/>
              </a:lnSpc>
              <a:spcBef>
                <a:spcPts val="0"/>
              </a:spcBef>
              <a:spcAft>
                <a:spcPts val="0"/>
              </a:spcAft>
              <a:buSzPts val="2800"/>
              <a:buChar char="•"/>
            </a:pPr>
            <a:r>
              <a:rPr lang="fr-FR"/>
              <a:t>Utilisation du Guide d’antibioprophylaxie</a:t>
            </a:r>
            <a:endParaRPr/>
          </a:p>
          <a:p>
            <a:pPr marL="0" lvl="0" indent="0" algn="l" rtl="0">
              <a:lnSpc>
                <a:spcPct val="90000"/>
              </a:lnSpc>
              <a:spcBef>
                <a:spcPts val="0"/>
              </a:spcBef>
              <a:spcAft>
                <a:spcPts val="0"/>
              </a:spcAft>
              <a:buSzPts val="2800"/>
              <a:buNone/>
            </a:pPr>
            <a:endParaRPr/>
          </a:p>
          <a:p>
            <a:pPr marL="457200" lvl="0" indent="-457200" algn="l" rtl="0">
              <a:lnSpc>
                <a:spcPct val="90000"/>
              </a:lnSpc>
              <a:spcBef>
                <a:spcPts val="0"/>
              </a:spcBef>
              <a:spcAft>
                <a:spcPts val="0"/>
              </a:spcAft>
              <a:buSzPts val="2800"/>
              <a:buFont typeface="Noto Sans Symbols"/>
              <a:buChar char="❖"/>
            </a:pPr>
            <a:r>
              <a:rPr lang="fr-FR" sz="3200"/>
              <a:t>Cas particuliers</a:t>
            </a:r>
            <a:endParaRPr sz="3200"/>
          </a:p>
          <a:p>
            <a:pPr marL="800100" lvl="1" indent="-342900" algn="l" rtl="0">
              <a:lnSpc>
                <a:spcPct val="90000"/>
              </a:lnSpc>
              <a:spcBef>
                <a:spcPts val="0"/>
              </a:spcBef>
              <a:spcAft>
                <a:spcPts val="0"/>
              </a:spcAft>
              <a:buSzPts val="2800"/>
              <a:buChar char="•"/>
            </a:pPr>
            <a:r>
              <a:rPr lang="fr-FR"/>
              <a:t>Adaptation de l’antibioprophylaxie</a:t>
            </a:r>
            <a:endParaRPr/>
          </a:p>
          <a:p>
            <a:pPr marL="457200" lvl="0" indent="-279400" algn="l" rtl="0">
              <a:lnSpc>
                <a:spcPct val="90000"/>
              </a:lnSpc>
              <a:spcBef>
                <a:spcPts val="0"/>
              </a:spcBef>
              <a:spcAft>
                <a:spcPts val="0"/>
              </a:spcAft>
              <a:buSzPts val="2800"/>
              <a:buNone/>
            </a:pPr>
            <a:endParaRPr/>
          </a:p>
        </p:txBody>
      </p:sp>
      <p:graphicFrame>
        <p:nvGraphicFramePr>
          <p:cNvPr id="128" name="Google Shape;128;p6"/>
          <p:cNvGraphicFramePr/>
          <p:nvPr/>
        </p:nvGraphicFramePr>
        <p:xfrm>
          <a:off x="0" y="0"/>
          <a:ext cx="12192000" cy="609575"/>
        </p:xfrm>
        <a:graphic>
          <a:graphicData uri="http://schemas.openxmlformats.org/drawingml/2006/table">
            <a:tbl>
              <a:tblPr>
                <a:noFill/>
              </a:tblPr>
              <a:tblGrid>
                <a:gridCol w="1361925"/>
                <a:gridCol w="1686075"/>
                <a:gridCol w="1524000"/>
                <a:gridCol w="1524000"/>
                <a:gridCol w="1524000"/>
                <a:gridCol w="1524000"/>
                <a:gridCol w="1524000"/>
                <a:gridCol w="1524000"/>
              </a:tblGrid>
              <a:tr h="609575">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Présentation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rgbClr val="9FC5E8"/>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solidFill>
                            <a:schemeClr val="dk1"/>
                          </a:solidFill>
                        </a:rPr>
                        <a:t>Cadre théorique</a:t>
                      </a:r>
                      <a:endParaRPr sz="1400" b="1" u="none" strike="noStrike" cap="none"/>
                    </a:p>
                  </a:txBody>
                  <a:tcPr marL="91425" marR="91425" marT="91425" marB="91425">
                    <a:lnL w="9525" cap="flat" cmpd="sng">
                      <a:solidFill>
                        <a:srgbClr val="9FC5E8"/>
                      </a:solidFill>
                      <a:prstDash val="solid"/>
                      <a:round/>
                      <a:headEnd type="none" w="sm" len="sm"/>
                      <a:tailEnd type="none" w="sm" len="sm"/>
                    </a:lnL>
                    <a:lnR w="9525" cap="flat" cmpd="sng">
                      <a:solidFill>
                        <a:srgbClr val="9FC5E8"/>
                      </a:solidFill>
                      <a:prstDash val="solid"/>
                      <a:round/>
                      <a:headEnd type="none" w="sm" len="sm"/>
                      <a:tailEnd type="none" w="sm" len="sm"/>
                    </a:lnR>
                    <a:lnT w="9525" cap="flat" cmpd="sng">
                      <a:solidFill>
                        <a:srgbClr val="9FC5E8"/>
                      </a:solidFill>
                      <a:prstDash val="solid"/>
                      <a:round/>
                      <a:headEnd type="none" w="sm" len="sm"/>
                      <a:tailEnd type="none" w="sm" len="sm"/>
                    </a:lnT>
                    <a:lnB w="9525" cap="flat" cmpd="sng">
                      <a:solidFill>
                        <a:srgbClr val="9FC5E8"/>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rgbClr val="9FC5E8"/>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Conclusion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r>
            </a:tbl>
          </a:graphicData>
        </a:graphic>
      </p:graphicFrame>
      <p:sp>
        <p:nvSpPr>
          <p:cNvPr id="129" name="Google Shape;12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sz="2000">
                <a:solidFill>
                  <a:schemeClr val="dk1"/>
                </a:solidFill>
              </a:rPr>
              <a:t>8</a:t>
            </a:fld>
            <a:endParaRPr sz="2000">
              <a:solidFill>
                <a:schemeClr val="dk1"/>
              </a:solidFill>
            </a:endParaRPr>
          </a:p>
        </p:txBody>
      </p:sp>
      <p:pic>
        <p:nvPicPr>
          <p:cNvPr id="130" name="Google Shape;130;p6"/>
          <p:cNvPicPr preferRelativeResize="0"/>
          <p:nvPr/>
        </p:nvPicPr>
        <p:blipFill rotWithShape="1">
          <a:blip r:embed="rId3">
            <a:alphaModFix amt="5000"/>
          </a:blip>
          <a:srcRect/>
          <a:stretch/>
        </p:blipFill>
        <p:spPr>
          <a:xfrm>
            <a:off x="1" y="0"/>
            <a:ext cx="12191999" cy="6858000"/>
          </a:xfrm>
          <a:prstGeom prst="rect">
            <a:avLst/>
          </a:prstGeom>
          <a:noFill/>
          <a:ln>
            <a:noFill/>
          </a:ln>
        </p:spPr>
      </p:pic>
    </p:spTree>
    <p:extLst>
      <p:ext uri="{BB962C8B-B14F-4D97-AF65-F5344CB8AC3E}">
        <p14:creationId xmlns:p14="http://schemas.microsoft.com/office/powerpoint/2010/main" val="77166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5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fade">
                                      <p:cBhvr>
                                        <p:cTn id="12" dur="500"/>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fade">
                                      <p:cBhvr>
                                        <p:cTn id="17" dur="500"/>
                                        <p:tgtEl>
                                          <p:spTgt spid="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3" end="3"/>
                                            </p:txEl>
                                          </p:spTgt>
                                        </p:tgtEl>
                                        <p:attrNameLst>
                                          <p:attrName>style.visibility</p:attrName>
                                        </p:attrNameLst>
                                      </p:cBhvr>
                                      <p:to>
                                        <p:strVal val="visible"/>
                                      </p:to>
                                    </p:set>
                                    <p:animEffect transition="in" filter="fade">
                                      <p:cBhvr>
                                        <p:cTn id="22" dur="500"/>
                                        <p:tgtEl>
                                          <p:spTgt spid="1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xEl>
                                              <p:pRg st="4" end="4"/>
                                            </p:txEl>
                                          </p:spTgt>
                                        </p:tgtEl>
                                        <p:attrNameLst>
                                          <p:attrName>style.visibility</p:attrName>
                                        </p:attrNameLst>
                                      </p:cBhvr>
                                      <p:to>
                                        <p:strVal val="visible"/>
                                      </p:to>
                                    </p:set>
                                    <p:animEffect transition="in" filter="fade">
                                      <p:cBhvr>
                                        <p:cTn id="27" dur="500"/>
                                        <p:tgtEl>
                                          <p:spTgt spid="1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7">
                                            <p:txEl>
                                              <p:pRg st="5" end="5"/>
                                            </p:txEl>
                                          </p:spTgt>
                                        </p:tgtEl>
                                        <p:attrNameLst>
                                          <p:attrName>style.visibility</p:attrName>
                                        </p:attrNameLst>
                                      </p:cBhvr>
                                      <p:to>
                                        <p:strVal val="visible"/>
                                      </p:to>
                                    </p:set>
                                    <p:animEffect transition="in" filter="fade">
                                      <p:cBhvr>
                                        <p:cTn id="32" dur="500"/>
                                        <p:tgtEl>
                                          <p:spTgt spid="1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7">
                                            <p:txEl>
                                              <p:pRg st="6" end="6"/>
                                            </p:txEl>
                                          </p:spTgt>
                                        </p:tgtEl>
                                        <p:attrNameLst>
                                          <p:attrName>style.visibility</p:attrName>
                                        </p:attrNameLst>
                                      </p:cBhvr>
                                      <p:to>
                                        <p:strVal val="visible"/>
                                      </p:to>
                                    </p:set>
                                    <p:animEffect transition="in" filter="fade">
                                      <p:cBhvr>
                                        <p:cTn id="37" dur="500"/>
                                        <p:tgtEl>
                                          <p:spTgt spid="1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7">
                                            <p:txEl>
                                              <p:pRg st="7" end="7"/>
                                            </p:txEl>
                                          </p:spTgt>
                                        </p:tgtEl>
                                        <p:attrNameLst>
                                          <p:attrName>style.visibility</p:attrName>
                                        </p:attrNameLst>
                                      </p:cBhvr>
                                      <p:to>
                                        <p:strVal val="visible"/>
                                      </p:to>
                                    </p:set>
                                    <p:animEffect transition="in" filter="fade">
                                      <p:cBhvr>
                                        <p:cTn id="42" dur="500"/>
                                        <p:tgtEl>
                                          <p:spTgt spid="12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7">
                                            <p:txEl>
                                              <p:pRg st="8" end="8"/>
                                            </p:txEl>
                                          </p:spTgt>
                                        </p:tgtEl>
                                        <p:attrNameLst>
                                          <p:attrName>style.visibility</p:attrName>
                                        </p:attrNameLst>
                                      </p:cBhvr>
                                      <p:to>
                                        <p:strVal val="visible"/>
                                      </p:to>
                                    </p:set>
                                    <p:animEffect transition="in" filter="fade">
                                      <p:cBhvr>
                                        <p:cTn id="47" dur="500"/>
                                        <p:tgtEl>
                                          <p:spTgt spid="1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50"/>
              <a:buFont typeface="Calibri"/>
              <a:buNone/>
            </a:pPr>
            <a:r>
              <a:rPr lang="fr-FR"/>
              <a:t/>
            </a:r>
            <a:br>
              <a:rPr lang="fr-FR"/>
            </a:br>
            <a:endParaRPr/>
          </a:p>
        </p:txBody>
      </p:sp>
      <p:pic>
        <p:nvPicPr>
          <p:cNvPr id="136" name="Google Shape;136;p7"/>
          <p:cNvPicPr preferRelativeResize="0"/>
          <p:nvPr/>
        </p:nvPicPr>
        <p:blipFill rotWithShape="1">
          <a:blip r:embed="rId3">
            <a:alphaModFix amt="5000"/>
          </a:blip>
          <a:srcRect/>
          <a:stretch/>
        </p:blipFill>
        <p:spPr>
          <a:xfrm>
            <a:off x="1" y="0"/>
            <a:ext cx="12191999" cy="6858000"/>
          </a:xfrm>
          <a:prstGeom prst="rect">
            <a:avLst/>
          </a:prstGeom>
          <a:noFill/>
          <a:ln>
            <a:noFill/>
          </a:ln>
        </p:spPr>
      </p:pic>
      <p:sp>
        <p:nvSpPr>
          <p:cNvPr id="137" name="Google Shape;137;p7"/>
          <p:cNvSpPr txBox="1">
            <a:spLocks noGrp="1"/>
          </p:cNvSpPr>
          <p:nvPr>
            <p:ph type="subTitle" idx="1"/>
          </p:nvPr>
        </p:nvSpPr>
        <p:spPr>
          <a:xfrm>
            <a:off x="838200" y="951979"/>
            <a:ext cx="10925432" cy="5486400"/>
          </a:xfrm>
          <a:prstGeom prst="rect">
            <a:avLst/>
          </a:prstGeom>
          <a:noFill/>
          <a:ln>
            <a:noFill/>
          </a:ln>
        </p:spPr>
        <p:txBody>
          <a:bodyPr spcFirstLastPara="1" wrap="square" lIns="91425" tIns="45700" rIns="91425" bIns="45700" anchor="t" anchorCtr="0">
            <a:normAutofit fontScale="92500" lnSpcReduction="10000"/>
          </a:bodyPr>
          <a:lstStyle/>
          <a:p>
            <a:pPr marL="457200" lvl="0" indent="-406400" algn="l" rtl="0">
              <a:lnSpc>
                <a:spcPct val="90000"/>
              </a:lnSpc>
              <a:spcBef>
                <a:spcPts val="1000"/>
              </a:spcBef>
              <a:spcAft>
                <a:spcPts val="0"/>
              </a:spcAft>
              <a:buSzPct val="108108"/>
              <a:buNone/>
            </a:pPr>
            <a:endParaRPr/>
          </a:p>
          <a:p>
            <a:pPr marL="457200" lvl="0" indent="-406400" algn="l" rtl="0">
              <a:lnSpc>
                <a:spcPct val="90000"/>
              </a:lnSpc>
              <a:spcBef>
                <a:spcPts val="1000"/>
              </a:spcBef>
              <a:spcAft>
                <a:spcPts val="0"/>
              </a:spcAft>
              <a:buSzPct val="108108"/>
              <a:buNone/>
            </a:pPr>
            <a:endParaRPr/>
          </a:p>
          <a:p>
            <a:pPr marL="393700" lvl="0" indent="-190500" algn="l" rtl="0">
              <a:lnSpc>
                <a:spcPct val="90000"/>
              </a:lnSpc>
              <a:spcBef>
                <a:spcPts val="1000"/>
              </a:spcBef>
              <a:spcAft>
                <a:spcPts val="0"/>
              </a:spcAft>
              <a:buSzPct val="108108"/>
              <a:buFont typeface="Noto Sans Symbols"/>
              <a:buNone/>
            </a:pPr>
            <a:endParaRPr/>
          </a:p>
          <a:p>
            <a:pPr marL="508000" lvl="0" indent="-457200" algn="l" rtl="0">
              <a:lnSpc>
                <a:spcPct val="90000"/>
              </a:lnSpc>
              <a:spcBef>
                <a:spcPts val="1000"/>
              </a:spcBef>
              <a:spcAft>
                <a:spcPts val="0"/>
              </a:spcAft>
              <a:buSzPct val="81081"/>
              <a:buFont typeface="Noto Sans Symbols"/>
              <a:buChar char="⮚"/>
            </a:pPr>
            <a:r>
              <a:rPr lang="fr-FR" sz="3200"/>
              <a:t>1</a:t>
            </a:r>
            <a:r>
              <a:rPr lang="fr-FR" sz="3200" baseline="30000"/>
              <a:t>er</a:t>
            </a:r>
            <a:r>
              <a:rPr lang="fr-FR" sz="3200"/>
              <a:t> audit en 2021, puis mise en place d’un protocole ABP</a:t>
            </a:r>
            <a:endParaRPr sz="3200"/>
          </a:p>
          <a:p>
            <a:pPr marL="50800" lvl="0" indent="0" algn="l" rtl="0">
              <a:lnSpc>
                <a:spcPct val="90000"/>
              </a:lnSpc>
              <a:spcBef>
                <a:spcPts val="1000"/>
              </a:spcBef>
              <a:spcAft>
                <a:spcPts val="0"/>
              </a:spcAft>
              <a:buSzPct val="81081"/>
              <a:buNone/>
            </a:pPr>
            <a:endParaRPr sz="3200"/>
          </a:p>
          <a:p>
            <a:pPr marL="508000" lvl="0" indent="-457200" algn="l" rtl="0">
              <a:lnSpc>
                <a:spcPct val="90000"/>
              </a:lnSpc>
              <a:spcBef>
                <a:spcPts val="1000"/>
              </a:spcBef>
              <a:spcAft>
                <a:spcPts val="0"/>
              </a:spcAft>
              <a:buSzPct val="81081"/>
              <a:buFont typeface="Noto Sans Symbols"/>
              <a:buChar char="⮚"/>
            </a:pPr>
            <a:r>
              <a:rPr lang="fr-FR" sz="3200"/>
              <a:t>2022 création d’une nouvelle grille de recueil d’informations</a:t>
            </a:r>
            <a:endParaRPr sz="3200"/>
          </a:p>
          <a:p>
            <a:pPr marL="50800" lvl="0" indent="0" algn="l" rtl="0">
              <a:lnSpc>
                <a:spcPct val="90000"/>
              </a:lnSpc>
              <a:spcBef>
                <a:spcPts val="1000"/>
              </a:spcBef>
              <a:spcAft>
                <a:spcPts val="0"/>
              </a:spcAft>
              <a:buSzPct val="81081"/>
              <a:buNone/>
            </a:pPr>
            <a:endParaRPr sz="3200"/>
          </a:p>
          <a:p>
            <a:pPr marL="508000" lvl="0" indent="-457200" algn="l" rtl="0">
              <a:lnSpc>
                <a:spcPct val="90000"/>
              </a:lnSpc>
              <a:spcBef>
                <a:spcPts val="1000"/>
              </a:spcBef>
              <a:spcAft>
                <a:spcPts val="0"/>
              </a:spcAft>
              <a:buSzPct val="81081"/>
              <a:buFont typeface="Noto Sans Symbols"/>
              <a:buChar char="⮚"/>
            </a:pPr>
            <a:r>
              <a:rPr lang="fr-FR" sz="3200"/>
              <a:t>2</a:t>
            </a:r>
            <a:r>
              <a:rPr lang="fr-FR" sz="3200" baseline="30000"/>
              <a:t>e</a:t>
            </a:r>
            <a:r>
              <a:rPr lang="fr-FR" sz="3200"/>
              <a:t> audit  du 21 Février au 15 Avril 2022</a:t>
            </a:r>
            <a:endParaRPr/>
          </a:p>
          <a:p>
            <a:pPr marL="508000" lvl="0" indent="-304800" algn="l" rtl="0">
              <a:lnSpc>
                <a:spcPct val="90000"/>
              </a:lnSpc>
              <a:spcBef>
                <a:spcPts val="1000"/>
              </a:spcBef>
              <a:spcAft>
                <a:spcPts val="0"/>
              </a:spcAft>
              <a:buSzPct val="99792"/>
              <a:buFont typeface="Noto Sans Symbols"/>
              <a:buNone/>
            </a:pPr>
            <a:endParaRPr sz="2600"/>
          </a:p>
          <a:p>
            <a:pPr marL="1187450" lvl="2" indent="-285750" algn="l" rtl="0">
              <a:lnSpc>
                <a:spcPct val="90000"/>
              </a:lnSpc>
              <a:spcBef>
                <a:spcPts val="0"/>
              </a:spcBef>
              <a:spcAft>
                <a:spcPts val="0"/>
              </a:spcAft>
              <a:buSzPct val="60810"/>
              <a:buFont typeface="Arial"/>
              <a:buChar char="•"/>
            </a:pPr>
            <a:r>
              <a:rPr lang="fr-FR" sz="3200"/>
              <a:t>Objectif de 50 grilles par spécialité</a:t>
            </a:r>
            <a:endParaRPr sz="3200"/>
          </a:p>
          <a:p>
            <a:pPr marL="1187450" lvl="2" indent="-285750" algn="l" rtl="0">
              <a:lnSpc>
                <a:spcPct val="90000"/>
              </a:lnSpc>
              <a:spcBef>
                <a:spcPts val="0"/>
              </a:spcBef>
              <a:spcAft>
                <a:spcPts val="0"/>
              </a:spcAft>
              <a:buSzPct val="60810"/>
              <a:buFont typeface="Arial"/>
              <a:buChar char="•"/>
            </a:pPr>
            <a:r>
              <a:rPr lang="fr-FR" sz="3200"/>
              <a:t>Collecte réalisée par les EIA</a:t>
            </a:r>
            <a:endParaRPr sz="3200"/>
          </a:p>
          <a:p>
            <a:pPr marL="1187450" lvl="2" indent="-285750" algn="l" rtl="0">
              <a:lnSpc>
                <a:spcPct val="90000"/>
              </a:lnSpc>
              <a:spcBef>
                <a:spcPts val="0"/>
              </a:spcBef>
              <a:spcAft>
                <a:spcPts val="0"/>
              </a:spcAft>
              <a:buSzPct val="60810"/>
              <a:buFont typeface="Arial"/>
              <a:buChar char="•"/>
            </a:pPr>
            <a:r>
              <a:rPr lang="fr-FR" sz="3200"/>
              <a:t>Saisie sur tableau EXCEL des données de chaque grille</a:t>
            </a:r>
            <a:endParaRPr/>
          </a:p>
        </p:txBody>
      </p:sp>
      <p:graphicFrame>
        <p:nvGraphicFramePr>
          <p:cNvPr id="138" name="Google Shape;138;p7"/>
          <p:cNvGraphicFramePr/>
          <p:nvPr/>
        </p:nvGraphicFramePr>
        <p:xfrm>
          <a:off x="0" y="0"/>
          <a:ext cx="12191975" cy="609570"/>
        </p:xfrm>
        <a:graphic>
          <a:graphicData uri="http://schemas.openxmlformats.org/drawingml/2006/table">
            <a:tbl>
              <a:tblPr>
                <a:noFill/>
              </a:tblPr>
              <a:tblGrid>
                <a:gridCol w="1361900"/>
                <a:gridCol w="1686075"/>
                <a:gridCol w="1524000"/>
                <a:gridCol w="1524000"/>
                <a:gridCol w="1524000"/>
                <a:gridCol w="1524000"/>
                <a:gridCol w="1524000"/>
                <a:gridCol w="1524000"/>
              </a:tblGrid>
              <a:tr h="548600">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Présentation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Objectifs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solidFill>
                            <a:schemeClr val="dk1"/>
                          </a:solidFill>
                        </a:rPr>
                        <a:t>Cadre théorique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Méthode d’enquête et outil</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Résultats</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Analyse</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Axes d’amélioration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400" b="1" u="none" strike="noStrike" cap="none"/>
                        <a:t>Conclusion</a:t>
                      </a:r>
                      <a:endParaRPr sz="14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r>
            </a:tbl>
          </a:graphicData>
        </a:graphic>
      </p:graphicFrame>
      <p:pic>
        <p:nvPicPr>
          <p:cNvPr id="139" name="Google Shape;139;p7"/>
          <p:cNvPicPr preferRelativeResize="0"/>
          <p:nvPr/>
        </p:nvPicPr>
        <p:blipFill rotWithShape="1">
          <a:blip r:embed="rId4">
            <a:alphaModFix/>
          </a:blip>
          <a:srcRect l="1674" t="1251" r="4250" b="2455"/>
          <a:stretch/>
        </p:blipFill>
        <p:spPr>
          <a:xfrm>
            <a:off x="720188" y="419621"/>
            <a:ext cx="4415322" cy="6076200"/>
          </a:xfrm>
          <a:prstGeom prst="rect">
            <a:avLst/>
          </a:prstGeom>
          <a:noFill/>
          <a:ln>
            <a:noFill/>
          </a:ln>
        </p:spPr>
      </p:pic>
      <p:pic>
        <p:nvPicPr>
          <p:cNvPr id="140" name="Google Shape;140;p7"/>
          <p:cNvPicPr preferRelativeResize="0"/>
          <p:nvPr/>
        </p:nvPicPr>
        <p:blipFill rotWithShape="1">
          <a:blip r:embed="rId5">
            <a:alphaModFix/>
          </a:blip>
          <a:srcRect/>
          <a:stretch/>
        </p:blipFill>
        <p:spPr>
          <a:xfrm>
            <a:off x="6555007" y="419621"/>
            <a:ext cx="5208625" cy="6005763"/>
          </a:xfrm>
          <a:prstGeom prst="rect">
            <a:avLst/>
          </a:prstGeom>
          <a:noFill/>
          <a:ln>
            <a:noFill/>
          </a:ln>
        </p:spPr>
      </p:pic>
    </p:spTree>
    <p:extLst>
      <p:ext uri="{BB962C8B-B14F-4D97-AF65-F5344CB8AC3E}">
        <p14:creationId xmlns:p14="http://schemas.microsoft.com/office/powerpoint/2010/main" val="20602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20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20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13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1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3637</Words>
  <Application>Microsoft Office PowerPoint</Application>
  <PresentationFormat>Grand écran</PresentationFormat>
  <Paragraphs>550</Paragraphs>
  <Slides>54</Slides>
  <Notes>15</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3</vt:i4>
      </vt:variant>
      <vt:variant>
        <vt:lpstr>Titres des diapositives</vt:lpstr>
      </vt:variant>
      <vt:variant>
        <vt:i4>54</vt:i4>
      </vt:variant>
    </vt:vector>
  </HeadingPairs>
  <TitlesOfParts>
    <vt:vector size="66" baseType="lpstr">
      <vt:lpstr>Arial</vt:lpstr>
      <vt:lpstr>Calibri</vt:lpstr>
      <vt:lpstr>Calibri Light</vt:lpstr>
      <vt:lpstr>Noto Sans Symbols</vt:lpstr>
      <vt:lpstr>Segoe UI</vt:lpstr>
      <vt:lpstr>Times New Roman</vt:lpstr>
      <vt:lpstr>Wingdings</vt:lpstr>
      <vt:lpstr>Wingdings 3</vt:lpstr>
      <vt:lpstr>Thème Office</vt:lpstr>
      <vt:lpstr>Document</vt:lpstr>
      <vt:lpstr>Document Microsoft Word</vt:lpstr>
      <vt:lpstr>Acrobat Document</vt:lpstr>
      <vt:lpstr>Présentation PowerPoint</vt:lpstr>
      <vt:lpstr>Présentation PowerPoint</vt:lpstr>
      <vt:lpstr>Présentation PowerPoint</vt:lpstr>
      <vt:lpstr>Analyse des pratiques professionnelles  L’antibioprophylaxie au bloc opératoire</vt:lpstr>
      <vt:lpstr>SOMMAIRE </vt:lpstr>
      <vt:lpstr> </vt:lpstr>
      <vt:lpstr>Présentation PowerPoint</vt:lpstr>
      <vt:lpstr>Présentation PowerPoint</vt:lpstr>
      <vt:lpstr> </vt:lpstr>
      <vt:lpstr> </vt:lpstr>
      <vt:lpstr> </vt:lpstr>
      <vt:lpstr> Retour de l’enquête</vt:lpstr>
      <vt:lpstr> Retour de l’enquête</vt:lpstr>
      <vt:lpstr> </vt:lpstr>
      <vt:lpstr> </vt:lpstr>
      <vt:lpstr>  </vt:lpstr>
      <vt:lpstr> </vt:lpstr>
      <vt:lpstr>Présentation PowerPoint</vt:lpstr>
      <vt:lpstr>Présentation PowerPoint</vt:lpstr>
      <vt:lpstr>Les Fluoroquinolones :  données de pharmacovigilance  Alertes ANSM ciblant plus particulièrement le risque d'anévrisme et de dissection aortique et les atteintes valvulaires cardiaques </vt:lpstr>
      <vt:lpstr>      ANSM 15 Octobre 2015</vt:lpstr>
      <vt:lpstr>      ANSM 15 Octobre 2015</vt:lpstr>
      <vt:lpstr>      ANSM 6 NOVEMBRE 2018</vt:lpstr>
      <vt:lpstr>      ANSM 6 NOVEMBRE 2018</vt:lpstr>
      <vt:lpstr>      ANSM 6 NOVEMBRE 2018</vt:lpstr>
      <vt:lpstr>Controverses et méta-analyses </vt:lpstr>
      <vt:lpstr>Controverses et méta-analyses </vt:lpstr>
      <vt:lpstr>Controverses et méta-analyses……..                Dernière minute </vt:lpstr>
      <vt:lpstr>      ANSM Avril 2019</vt:lpstr>
      <vt:lpstr>      ANSM Octobre 2020</vt:lpstr>
      <vt:lpstr>      ANSM Octobre 2020</vt:lpstr>
      <vt:lpstr>      ANSM Octobre 2020  Affections prédisposant à la régurgitation/insuffisance des valves cardiaques</vt:lpstr>
      <vt:lpstr>                ANSM Octobre 2022                  Mise à jour le 2 Août 2023 </vt:lpstr>
      <vt:lpstr>                ANSM Octobre 2022                  Mise à jour le 2 Août 2023  </vt:lpstr>
      <vt:lpstr>Mécanisme de l’impact des Fluoroquinolones sur l’appareil cardiovasculaire </vt:lpstr>
      <vt:lpstr>Présentation PowerPoint</vt:lpstr>
      <vt:lpstr>Données BNPV au 5 Septembre 2023</vt:lpstr>
      <vt:lpstr>Données VIGIBASE au 5 Septembre 2023</vt:lpstr>
      <vt:lpstr>Données d’exposition aux Fluoroquinolones  France 2014-2022  Remboursements en ville (source : MEDIC’AM, SNDS Système National des Données de Santé)</vt:lpstr>
      <vt:lpstr>Données d’exposition aux Fluoroquinolones  France 2014-2022  Remboursements en ville (source : MEDIC’AM, SNDS Système National des Données de Santé)</vt:lpstr>
      <vt:lpstr>      Bibliographie</vt:lpstr>
      <vt:lpstr>      Bibliographie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CHU de Clermont-Fd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Chatron Claire</dc:creator>
  <cp:lastModifiedBy>Chatron Claire</cp:lastModifiedBy>
  <cp:revision>12</cp:revision>
  <dcterms:created xsi:type="dcterms:W3CDTF">2023-09-05T09:28:04Z</dcterms:created>
  <dcterms:modified xsi:type="dcterms:W3CDTF">2023-09-11T13:55:33Z</dcterms:modified>
</cp:coreProperties>
</file>