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63" r:id="rId38"/>
    <p:sldId id="296" r:id="rId39"/>
    <p:sldId id="297"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tron Claire" initials="CC" lastIdx="1" clrIdx="0">
    <p:extLst>
      <p:ext uri="{19B8F6BF-5375-455C-9EA6-DF929625EA0E}">
        <p15:presenceInfo xmlns:p15="http://schemas.microsoft.com/office/powerpoint/2012/main" userId="Chatron Claire" providerId="None"/>
      </p:ext>
    </p:extLst>
  </p:cmAuthor>
  <p:cmAuthor id="2" name="Robin Frederic" initials="RF" lastIdx="2" clrIdx="1">
    <p:extLst>
      <p:ext uri="{19B8F6BF-5375-455C-9EA6-DF929625EA0E}">
        <p15:presenceInfo xmlns:p15="http://schemas.microsoft.com/office/powerpoint/2012/main" userId="Robin Frederi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07T14:33:53.602" idx="1">
    <p:pos x="7680" y="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3-03-08T10:16:57.504" idx="1">
    <p:pos x="10" y="10"/>
    <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3-03-08T10:29:45.343" idx="2">
    <p:pos x="6939" y="2263"/>
    <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3-03-07T14:33:53.602" idx="1">
    <p:pos x="7680" y="0"/>
    <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3-03-07T14:33:53.602" idx="1">
    <p:pos x="7680" y="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78A1F7A-0F37-4952-8A5C-743DD15DBF82}" type="datetimeFigureOut">
              <a:rPr lang="fr-FR" smtClean="0"/>
              <a:t>09/03/2023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718655-ED67-419F-B97C-39BCCEEE2350}" type="slidenum">
              <a:rPr lang="fr-FR" smtClean="0"/>
              <a:t>‹N°›</a:t>
            </a:fld>
            <a:endParaRPr lang="fr-FR"/>
          </a:p>
        </p:txBody>
      </p:sp>
    </p:spTree>
    <p:extLst>
      <p:ext uri="{BB962C8B-B14F-4D97-AF65-F5344CB8AC3E}">
        <p14:creationId xmlns:p14="http://schemas.microsoft.com/office/powerpoint/2010/main" val="163947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8A1F7A-0F37-4952-8A5C-743DD15DBF82}" type="datetimeFigureOut">
              <a:rPr lang="fr-FR" smtClean="0"/>
              <a:t>09/03/2023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718655-ED67-419F-B97C-39BCCEEE2350}" type="slidenum">
              <a:rPr lang="fr-FR" smtClean="0"/>
              <a:t>‹N°›</a:t>
            </a:fld>
            <a:endParaRPr lang="fr-FR"/>
          </a:p>
        </p:txBody>
      </p:sp>
    </p:spTree>
    <p:extLst>
      <p:ext uri="{BB962C8B-B14F-4D97-AF65-F5344CB8AC3E}">
        <p14:creationId xmlns:p14="http://schemas.microsoft.com/office/powerpoint/2010/main" val="271475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8A1F7A-0F37-4952-8A5C-743DD15DBF82}" type="datetimeFigureOut">
              <a:rPr lang="fr-FR" smtClean="0"/>
              <a:t>09/03/2023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718655-ED67-419F-B97C-39BCCEEE2350}" type="slidenum">
              <a:rPr lang="fr-FR" smtClean="0"/>
              <a:t>‹N°›</a:t>
            </a:fld>
            <a:endParaRPr lang="fr-FR"/>
          </a:p>
        </p:txBody>
      </p:sp>
    </p:spTree>
    <p:extLst>
      <p:ext uri="{BB962C8B-B14F-4D97-AF65-F5344CB8AC3E}">
        <p14:creationId xmlns:p14="http://schemas.microsoft.com/office/powerpoint/2010/main" val="372396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8A1F7A-0F37-4952-8A5C-743DD15DBF82}" type="datetimeFigureOut">
              <a:rPr lang="fr-FR" smtClean="0"/>
              <a:t>09/03/2023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718655-ED67-419F-B97C-39BCCEEE2350}" type="slidenum">
              <a:rPr lang="fr-FR" smtClean="0"/>
              <a:t>‹N°›</a:t>
            </a:fld>
            <a:endParaRPr lang="fr-FR"/>
          </a:p>
        </p:txBody>
      </p:sp>
    </p:spTree>
    <p:extLst>
      <p:ext uri="{BB962C8B-B14F-4D97-AF65-F5344CB8AC3E}">
        <p14:creationId xmlns:p14="http://schemas.microsoft.com/office/powerpoint/2010/main" val="4764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78A1F7A-0F37-4952-8A5C-743DD15DBF82}" type="datetimeFigureOut">
              <a:rPr lang="fr-FR" smtClean="0"/>
              <a:t>09/03/2023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718655-ED67-419F-B97C-39BCCEEE2350}" type="slidenum">
              <a:rPr lang="fr-FR" smtClean="0"/>
              <a:t>‹N°›</a:t>
            </a:fld>
            <a:endParaRPr lang="fr-FR"/>
          </a:p>
        </p:txBody>
      </p:sp>
    </p:spTree>
    <p:extLst>
      <p:ext uri="{BB962C8B-B14F-4D97-AF65-F5344CB8AC3E}">
        <p14:creationId xmlns:p14="http://schemas.microsoft.com/office/powerpoint/2010/main" val="42585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78A1F7A-0F37-4952-8A5C-743DD15DBF82}" type="datetimeFigureOut">
              <a:rPr lang="fr-FR" smtClean="0"/>
              <a:t>09/03/2023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0718655-ED67-419F-B97C-39BCCEEE2350}" type="slidenum">
              <a:rPr lang="fr-FR" smtClean="0"/>
              <a:t>‹N°›</a:t>
            </a:fld>
            <a:endParaRPr lang="fr-FR"/>
          </a:p>
        </p:txBody>
      </p:sp>
    </p:spTree>
    <p:extLst>
      <p:ext uri="{BB962C8B-B14F-4D97-AF65-F5344CB8AC3E}">
        <p14:creationId xmlns:p14="http://schemas.microsoft.com/office/powerpoint/2010/main" val="194580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78A1F7A-0F37-4952-8A5C-743DD15DBF82}" type="datetimeFigureOut">
              <a:rPr lang="fr-FR" smtClean="0"/>
              <a:t>09/03/2023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0718655-ED67-419F-B97C-39BCCEEE2350}" type="slidenum">
              <a:rPr lang="fr-FR" smtClean="0"/>
              <a:t>‹N°›</a:t>
            </a:fld>
            <a:endParaRPr lang="fr-FR"/>
          </a:p>
        </p:txBody>
      </p:sp>
    </p:spTree>
    <p:extLst>
      <p:ext uri="{BB962C8B-B14F-4D97-AF65-F5344CB8AC3E}">
        <p14:creationId xmlns:p14="http://schemas.microsoft.com/office/powerpoint/2010/main" val="1976244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78A1F7A-0F37-4952-8A5C-743DD15DBF82}" type="datetimeFigureOut">
              <a:rPr lang="fr-FR" smtClean="0"/>
              <a:t>09/03/2023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0718655-ED67-419F-B97C-39BCCEEE2350}" type="slidenum">
              <a:rPr lang="fr-FR" smtClean="0"/>
              <a:t>‹N°›</a:t>
            </a:fld>
            <a:endParaRPr lang="fr-FR"/>
          </a:p>
        </p:txBody>
      </p:sp>
    </p:spTree>
    <p:extLst>
      <p:ext uri="{BB962C8B-B14F-4D97-AF65-F5344CB8AC3E}">
        <p14:creationId xmlns:p14="http://schemas.microsoft.com/office/powerpoint/2010/main" val="131311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78A1F7A-0F37-4952-8A5C-743DD15DBF82}" type="datetimeFigureOut">
              <a:rPr lang="fr-FR" smtClean="0"/>
              <a:t>09/03/2023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0718655-ED67-419F-B97C-39BCCEEE2350}" type="slidenum">
              <a:rPr lang="fr-FR" smtClean="0"/>
              <a:t>‹N°›</a:t>
            </a:fld>
            <a:endParaRPr lang="fr-FR"/>
          </a:p>
        </p:txBody>
      </p:sp>
    </p:spTree>
    <p:extLst>
      <p:ext uri="{BB962C8B-B14F-4D97-AF65-F5344CB8AC3E}">
        <p14:creationId xmlns:p14="http://schemas.microsoft.com/office/powerpoint/2010/main" val="296298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78A1F7A-0F37-4952-8A5C-743DD15DBF82}" type="datetimeFigureOut">
              <a:rPr lang="fr-FR" smtClean="0"/>
              <a:t>09/03/2023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0718655-ED67-419F-B97C-39BCCEEE2350}" type="slidenum">
              <a:rPr lang="fr-FR" smtClean="0"/>
              <a:t>‹N°›</a:t>
            </a:fld>
            <a:endParaRPr lang="fr-FR"/>
          </a:p>
        </p:txBody>
      </p:sp>
    </p:spTree>
    <p:extLst>
      <p:ext uri="{BB962C8B-B14F-4D97-AF65-F5344CB8AC3E}">
        <p14:creationId xmlns:p14="http://schemas.microsoft.com/office/powerpoint/2010/main" val="3274990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78A1F7A-0F37-4952-8A5C-743DD15DBF82}" type="datetimeFigureOut">
              <a:rPr lang="fr-FR" smtClean="0"/>
              <a:t>09/03/2023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0718655-ED67-419F-B97C-39BCCEEE2350}" type="slidenum">
              <a:rPr lang="fr-FR" smtClean="0"/>
              <a:t>‹N°›</a:t>
            </a:fld>
            <a:endParaRPr lang="fr-FR"/>
          </a:p>
        </p:txBody>
      </p:sp>
    </p:spTree>
    <p:extLst>
      <p:ext uri="{BB962C8B-B14F-4D97-AF65-F5344CB8AC3E}">
        <p14:creationId xmlns:p14="http://schemas.microsoft.com/office/powerpoint/2010/main" val="349556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A1F7A-0F37-4952-8A5C-743DD15DBF82}" type="datetimeFigureOut">
              <a:rPr lang="fr-FR" smtClean="0"/>
              <a:t>09/03/2023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18655-ED67-419F-B97C-39BCCEEE2350}" type="slidenum">
              <a:rPr lang="fr-FR" smtClean="0"/>
              <a:t>‹N°›</a:t>
            </a:fld>
            <a:endParaRPr lang="fr-FR"/>
          </a:p>
        </p:txBody>
      </p:sp>
    </p:spTree>
    <p:extLst>
      <p:ext uri="{BB962C8B-B14F-4D97-AF65-F5344CB8AC3E}">
        <p14:creationId xmlns:p14="http://schemas.microsoft.com/office/powerpoint/2010/main" val="3397751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omments" Target="../comments/commen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364C879-1404-4203-8E9D-CC5DE0A621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84617302-4B0D-4351-A6BB-6F0930D943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DA2C7802-C2E0-4218-8F89-8DD7CCD2CD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xmlns="" id="{A6D7111A-21E5-4EE9-8A78-10E5530F01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A3969E80-A77B-49FC-9122-D89AFD5EE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1849CA57-76BD-4CF2-80BA-D7A46A01B7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xmlns="" id="{35E9085E-E730-4768-83D4-6CB7E98971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24" name="Freeform: Shape 23">
            <a:extLst>
              <a:ext uri="{FF2B5EF4-FFF2-40B4-BE49-F238E27FC236}">
                <a16:creationId xmlns:a16="http://schemas.microsoft.com/office/drawing/2014/main" xmlns="" id="{973272FE-A474-4CAE-8CA2-BCC8B476C3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re 1">
            <a:extLst>
              <a:ext uri="{FF2B5EF4-FFF2-40B4-BE49-F238E27FC236}">
                <a16:creationId xmlns:a16="http://schemas.microsoft.com/office/drawing/2014/main" xmlns="" id="{F700DFFE-7154-049B-595F-9B381F967E3B}"/>
              </a:ext>
            </a:extLst>
          </p:cNvPr>
          <p:cNvSpPr>
            <a:spLocks noGrp="1"/>
          </p:cNvSpPr>
          <p:nvPr>
            <p:ph type="ctrTitle"/>
          </p:nvPr>
        </p:nvSpPr>
        <p:spPr>
          <a:xfrm>
            <a:off x="3204642" y="2353641"/>
            <a:ext cx="5782716" cy="2150719"/>
          </a:xfrm>
          <a:noFill/>
        </p:spPr>
        <p:txBody>
          <a:bodyPr anchor="ctr">
            <a:normAutofit/>
          </a:bodyPr>
          <a:lstStyle/>
          <a:p>
            <a:r>
              <a:rPr lang="fr-FR" sz="4800" b="1" dirty="0" smtClean="0">
                <a:solidFill>
                  <a:schemeClr val="accent5">
                    <a:lumMod val="75000"/>
                  </a:schemeClr>
                </a:solidFill>
              </a:rPr>
              <a:t>CAI 9 mars 2023</a:t>
            </a:r>
            <a:endParaRPr lang="fr-FR" sz="4800" b="1" dirty="0">
              <a:solidFill>
                <a:schemeClr val="accent5">
                  <a:lumMod val="75000"/>
                </a:schemeClr>
              </a:solidFill>
            </a:endParaRPr>
          </a:p>
        </p:txBody>
      </p:sp>
      <p:sp>
        <p:nvSpPr>
          <p:cNvPr id="26" name="Freeform: Shape 25">
            <a:extLst>
              <a:ext uri="{FF2B5EF4-FFF2-40B4-BE49-F238E27FC236}">
                <a16:creationId xmlns:a16="http://schemas.microsoft.com/office/drawing/2014/main" xmlns="" id="{E07981EA-05A6-437C-88D7-B377B92B03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xmlns="" id="{15E3C750-986E-4769-B1AE-49289FBEE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Image 12"/>
          <p:cNvPicPr>
            <a:picLocks noChangeAspect="1"/>
          </p:cNvPicPr>
          <p:nvPr/>
        </p:nvPicPr>
        <p:blipFill rotWithShape="1">
          <a:blip r:embed="rId2"/>
          <a:srcRect t="10549"/>
          <a:stretch/>
        </p:blipFill>
        <p:spPr>
          <a:xfrm>
            <a:off x="4976405" y="4232402"/>
            <a:ext cx="2338781" cy="1917461"/>
          </a:xfrm>
          <a:prstGeom prst="rect">
            <a:avLst/>
          </a:prstGeom>
        </p:spPr>
      </p:pic>
      <p:pic>
        <p:nvPicPr>
          <p:cNvPr id="15" name="Image 14"/>
          <p:cNvPicPr>
            <a:picLocks noChangeAspect="1"/>
          </p:cNvPicPr>
          <p:nvPr/>
        </p:nvPicPr>
        <p:blipFill>
          <a:blip r:embed="rId3"/>
          <a:stretch>
            <a:fillRect/>
          </a:stretch>
        </p:blipFill>
        <p:spPr>
          <a:xfrm>
            <a:off x="5171809" y="1512655"/>
            <a:ext cx="1750030" cy="1265979"/>
          </a:xfrm>
          <a:prstGeom prst="rect">
            <a:avLst/>
          </a:prstGeom>
        </p:spPr>
      </p:pic>
    </p:spTree>
    <p:extLst>
      <p:ext uri="{BB962C8B-B14F-4D97-AF65-F5344CB8AC3E}">
        <p14:creationId xmlns:p14="http://schemas.microsoft.com/office/powerpoint/2010/main" val="114099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089990" cy="1325563"/>
          </a:xfrm>
        </p:spPr>
        <p:txBody>
          <a:bodyPr>
            <a:normAutofit/>
          </a:bodyPr>
          <a:lstStyle/>
          <a:p>
            <a:r>
              <a:rPr lang="fr-FR" sz="3600" b="1" u="sng" dirty="0" smtClean="0">
                <a:solidFill>
                  <a:srgbClr val="002060"/>
                </a:solidFill>
              </a:rPr>
              <a:t>Intérêt du STP des Bétalactamines pour les patients en unité de soins critiques </a:t>
            </a:r>
            <a:endParaRPr lang="fr-FR" sz="3600" b="1" u="sng" dirty="0">
              <a:solidFill>
                <a:srgbClr val="002060"/>
              </a:solidFill>
            </a:endParaRPr>
          </a:p>
        </p:txBody>
      </p:sp>
      <p:sp>
        <p:nvSpPr>
          <p:cNvPr id="3" name="Espace réservé du contenu 2"/>
          <p:cNvSpPr>
            <a:spLocks noGrp="1"/>
          </p:cNvSpPr>
          <p:nvPr>
            <p:ph idx="1"/>
          </p:nvPr>
        </p:nvSpPr>
        <p:spPr/>
        <p:txBody>
          <a:bodyPr/>
          <a:lstStyle/>
          <a:p>
            <a:pPr algn="just"/>
            <a:r>
              <a:rPr lang="fr-FR" sz="2400" dirty="0" smtClean="0">
                <a:solidFill>
                  <a:srgbClr val="002060"/>
                </a:solidFill>
              </a:rPr>
              <a:t>Conduite d’un traitement par Bétalactamines </a:t>
            </a:r>
            <a:r>
              <a:rPr lang="fr-FR" sz="2400" b="1" dirty="0" smtClean="0">
                <a:solidFill>
                  <a:srgbClr val="002060"/>
                </a:solidFill>
              </a:rPr>
              <a:t>plus complexe </a:t>
            </a:r>
            <a:r>
              <a:rPr lang="fr-FR" sz="2400" dirty="0" smtClean="0">
                <a:solidFill>
                  <a:srgbClr val="002060"/>
                </a:solidFill>
              </a:rPr>
              <a:t>chez ces patients </a:t>
            </a:r>
          </a:p>
          <a:p>
            <a:pPr algn="just"/>
            <a:endParaRPr lang="fr-FR" sz="700" dirty="0" smtClean="0">
              <a:solidFill>
                <a:srgbClr val="002060"/>
              </a:solidFill>
            </a:endParaRPr>
          </a:p>
          <a:p>
            <a:pPr algn="just"/>
            <a:r>
              <a:rPr lang="fr-FR" sz="2400" dirty="0" smtClean="0">
                <a:solidFill>
                  <a:srgbClr val="002060"/>
                </a:solidFill>
              </a:rPr>
              <a:t>Risque d’</a:t>
            </a:r>
            <a:r>
              <a:rPr lang="fr-FR" sz="2400" b="1" dirty="0" smtClean="0">
                <a:solidFill>
                  <a:srgbClr val="002060"/>
                </a:solidFill>
              </a:rPr>
              <a:t>échec thérapeutique </a:t>
            </a:r>
            <a:r>
              <a:rPr lang="fr-FR" sz="2400" dirty="0" smtClean="0">
                <a:solidFill>
                  <a:srgbClr val="002060"/>
                </a:solidFill>
              </a:rPr>
              <a:t>ou de </a:t>
            </a:r>
            <a:r>
              <a:rPr lang="fr-FR" sz="2400" b="1" dirty="0" smtClean="0">
                <a:solidFill>
                  <a:srgbClr val="002060"/>
                </a:solidFill>
              </a:rPr>
              <a:t>toxicité plus élevé </a:t>
            </a:r>
            <a:r>
              <a:rPr lang="fr-FR" sz="2400" dirty="0" smtClean="0">
                <a:solidFill>
                  <a:srgbClr val="002060"/>
                </a:solidFill>
              </a:rPr>
              <a:t>en lien avec le </a:t>
            </a:r>
            <a:r>
              <a:rPr lang="fr-FR" sz="2400" b="1" dirty="0" smtClean="0">
                <a:solidFill>
                  <a:srgbClr val="002060"/>
                </a:solidFill>
              </a:rPr>
              <a:t>caractère variable et imprédictible de l’exposition</a:t>
            </a:r>
            <a:r>
              <a:rPr lang="fr-FR" sz="2400" dirty="0" smtClean="0">
                <a:solidFill>
                  <a:srgbClr val="002060"/>
                </a:solidFill>
              </a:rPr>
              <a:t> aux Bétalactamines pour une même dose administrée  </a:t>
            </a:r>
          </a:p>
          <a:p>
            <a:pPr lvl="1" algn="just">
              <a:buFont typeface="Wingdings" panose="05000000000000000000" pitchFamily="2" charset="2"/>
              <a:buChar char="§"/>
            </a:pPr>
            <a:endParaRPr lang="fr-FR" dirty="0">
              <a:solidFill>
                <a:schemeClr val="accent1">
                  <a:lumMod val="50000"/>
                </a:schemeClr>
              </a:solidFill>
            </a:endParaRPr>
          </a:p>
        </p:txBody>
      </p:sp>
      <p:sp>
        <p:nvSpPr>
          <p:cNvPr id="4" name="ZoneTexte 3"/>
          <p:cNvSpPr txBox="1"/>
          <p:nvPr/>
        </p:nvSpPr>
        <p:spPr>
          <a:xfrm>
            <a:off x="863236" y="4615879"/>
            <a:ext cx="10761133" cy="1923604"/>
          </a:xfrm>
          <a:prstGeom prst="rect">
            <a:avLst/>
          </a:prstGeom>
          <a:noFill/>
        </p:spPr>
        <p:txBody>
          <a:bodyPr wrap="square" rtlCol="0">
            <a:spAutoFit/>
          </a:bodyPr>
          <a:lstStyle/>
          <a:p>
            <a:pPr marL="342900" indent="-342900" algn="just">
              <a:buFont typeface="Wingdings" panose="05000000000000000000" pitchFamily="2" charset="2"/>
              <a:buChar char="Ø"/>
            </a:pPr>
            <a:r>
              <a:rPr lang="fr-FR" sz="2200" dirty="0" smtClean="0">
                <a:solidFill>
                  <a:srgbClr val="002060"/>
                </a:solidFill>
              </a:rPr>
              <a:t>Plus-value apportée par le STP permettant une </a:t>
            </a:r>
            <a:r>
              <a:rPr lang="fr-FR" sz="2200" b="1" dirty="0" smtClean="0">
                <a:solidFill>
                  <a:srgbClr val="002060"/>
                </a:solidFill>
              </a:rPr>
              <a:t>adaptation de posologie précoce et individuelle</a:t>
            </a:r>
            <a:r>
              <a:rPr lang="fr-FR" sz="2200" dirty="0" smtClean="0">
                <a:solidFill>
                  <a:srgbClr val="002060"/>
                </a:solidFill>
              </a:rPr>
              <a:t> permettant l’atteinte des niveaux d’expositions souhaités. </a:t>
            </a:r>
          </a:p>
          <a:p>
            <a:pPr marL="342900" indent="-342900" algn="just">
              <a:buFont typeface="Wingdings" panose="05000000000000000000" pitchFamily="2" charset="2"/>
              <a:buChar char="Ø"/>
            </a:pPr>
            <a:endParaRPr lang="fr-FR" sz="1000" dirty="0" smtClean="0">
              <a:solidFill>
                <a:srgbClr val="002060"/>
              </a:solidFill>
            </a:endParaRPr>
          </a:p>
          <a:p>
            <a:pPr marL="342900" indent="-342900" algn="just">
              <a:buFont typeface="Wingdings" panose="05000000000000000000" pitchFamily="2" charset="2"/>
              <a:buChar char="Ø"/>
            </a:pPr>
            <a:r>
              <a:rPr lang="fr-FR" sz="2200" dirty="0" smtClean="0">
                <a:solidFill>
                  <a:srgbClr val="002060"/>
                </a:solidFill>
              </a:rPr>
              <a:t>La mise en place d’une stratégie de </a:t>
            </a:r>
            <a:r>
              <a:rPr lang="fr-FR" sz="2200" b="1" dirty="0" smtClean="0">
                <a:solidFill>
                  <a:srgbClr val="002060"/>
                </a:solidFill>
              </a:rPr>
              <a:t>STP proactif </a:t>
            </a:r>
            <a:r>
              <a:rPr lang="fr-FR" sz="2200" dirty="0" smtClean="0">
                <a:solidFill>
                  <a:srgbClr val="002060"/>
                </a:solidFill>
              </a:rPr>
              <a:t>permettrait d’optimiser la </a:t>
            </a:r>
            <a:r>
              <a:rPr lang="fr-FR" sz="2200" b="1" dirty="0" smtClean="0">
                <a:solidFill>
                  <a:srgbClr val="002060"/>
                </a:solidFill>
              </a:rPr>
              <a:t>balance bénéfice/risque</a:t>
            </a:r>
            <a:r>
              <a:rPr lang="fr-FR" sz="2200" dirty="0" smtClean="0">
                <a:solidFill>
                  <a:srgbClr val="002060"/>
                </a:solidFill>
              </a:rPr>
              <a:t> des Bétalactamines chez cette population de patient en maximisant l’efficacité du traitement et en limitant le risque d’apparitions d’effets indésirables. </a:t>
            </a:r>
            <a:endParaRPr lang="fr-FR" sz="2200" dirty="0">
              <a:solidFill>
                <a:srgbClr val="002060"/>
              </a:solidFill>
            </a:endParaRPr>
          </a:p>
        </p:txBody>
      </p:sp>
      <p:pic>
        <p:nvPicPr>
          <p:cNvPr id="7" name="Image 6"/>
          <p:cNvPicPr>
            <a:picLocks noChangeAspect="1"/>
          </p:cNvPicPr>
          <p:nvPr/>
        </p:nvPicPr>
        <p:blipFill rotWithShape="1">
          <a:blip r:embed="rId2"/>
          <a:srcRect t="10549"/>
          <a:stretch/>
        </p:blipFill>
        <p:spPr>
          <a:xfrm>
            <a:off x="9928190" y="24117"/>
            <a:ext cx="1190772" cy="976260"/>
          </a:xfrm>
          <a:prstGeom prst="rect">
            <a:avLst/>
          </a:prstGeom>
        </p:spPr>
      </p:pic>
      <p:pic>
        <p:nvPicPr>
          <p:cNvPr id="9" name="Image 8"/>
          <p:cNvPicPr>
            <a:picLocks noChangeAspect="1"/>
          </p:cNvPicPr>
          <p:nvPr/>
        </p:nvPicPr>
        <p:blipFill>
          <a:blip r:embed="rId3"/>
          <a:stretch>
            <a:fillRect/>
          </a:stretch>
        </p:blipFill>
        <p:spPr>
          <a:xfrm>
            <a:off x="11118962" y="73106"/>
            <a:ext cx="1010815" cy="731228"/>
          </a:xfrm>
          <a:prstGeom prst="rect">
            <a:avLst/>
          </a:prstGeom>
        </p:spPr>
      </p:pic>
      <p:sp>
        <p:nvSpPr>
          <p:cNvPr id="10" name="Flèche vers le bas 9"/>
          <p:cNvSpPr/>
          <p:nvPr/>
        </p:nvSpPr>
        <p:spPr>
          <a:xfrm>
            <a:off x="5853732" y="3616060"/>
            <a:ext cx="484535" cy="770467"/>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594129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u="sng" dirty="0" smtClean="0">
                <a:solidFill>
                  <a:srgbClr val="002060"/>
                </a:solidFill>
              </a:rPr>
              <a:t>Positionnement des sociétés savantes </a:t>
            </a:r>
            <a:endParaRPr lang="fr-FR" sz="3600" b="1" u="sng" dirty="0">
              <a:solidFill>
                <a:srgbClr val="002060"/>
              </a:solidFill>
            </a:endParaRPr>
          </a:p>
        </p:txBody>
      </p:sp>
      <p:sp>
        <p:nvSpPr>
          <p:cNvPr id="3" name="Espace réservé du contenu 2"/>
          <p:cNvSpPr>
            <a:spLocks noGrp="1"/>
          </p:cNvSpPr>
          <p:nvPr>
            <p:ph idx="1"/>
          </p:nvPr>
        </p:nvSpPr>
        <p:spPr>
          <a:xfrm>
            <a:off x="838200" y="1825625"/>
            <a:ext cx="10515600" cy="4583642"/>
          </a:xfrm>
        </p:spPr>
        <p:txBody>
          <a:bodyPr>
            <a:normAutofit fontScale="92500" lnSpcReduction="10000"/>
          </a:bodyPr>
          <a:lstStyle/>
          <a:p>
            <a:pPr algn="just"/>
            <a:r>
              <a:rPr lang="fr-FR" sz="2600" dirty="0" smtClean="0">
                <a:solidFill>
                  <a:srgbClr val="002060"/>
                </a:solidFill>
              </a:rPr>
              <a:t>Positionnement de la SFAR et de la SFPT sur la question du STP des Bétalactamines pour les patients en unités de soins critiques </a:t>
            </a:r>
          </a:p>
          <a:p>
            <a:pPr algn="just"/>
            <a:endParaRPr lang="fr-FR" sz="800" dirty="0" smtClean="0">
              <a:solidFill>
                <a:srgbClr val="002060"/>
              </a:solidFill>
            </a:endParaRPr>
          </a:p>
          <a:p>
            <a:pPr algn="just"/>
            <a:r>
              <a:rPr lang="fr-FR" sz="2600" u="sng" dirty="0" smtClean="0">
                <a:solidFill>
                  <a:srgbClr val="002060"/>
                </a:solidFill>
              </a:rPr>
              <a:t>Plusieurs recommandations émises</a:t>
            </a:r>
            <a:r>
              <a:rPr lang="fr-FR" sz="2600" dirty="0" smtClean="0">
                <a:solidFill>
                  <a:srgbClr val="002060"/>
                </a:solidFill>
              </a:rPr>
              <a:t>:</a:t>
            </a:r>
          </a:p>
          <a:p>
            <a:pPr algn="just"/>
            <a:endParaRPr lang="fr-FR" sz="500" dirty="0" smtClean="0">
              <a:solidFill>
                <a:srgbClr val="002060"/>
              </a:solidFill>
            </a:endParaRPr>
          </a:p>
          <a:p>
            <a:pPr lvl="1" algn="just">
              <a:buFont typeface="Wingdings" panose="05000000000000000000" pitchFamily="2" charset="2"/>
              <a:buChar char="§"/>
            </a:pPr>
            <a:r>
              <a:rPr lang="fr-FR" dirty="0" smtClean="0">
                <a:solidFill>
                  <a:srgbClr val="002060"/>
                </a:solidFill>
              </a:rPr>
              <a:t>Prise en compte systématique et quotidienne des sources de variabilité PK lors de la prescription de Bétalactamines </a:t>
            </a:r>
          </a:p>
          <a:p>
            <a:pPr lvl="1" algn="just">
              <a:buFont typeface="Wingdings" panose="05000000000000000000" pitchFamily="2" charset="2"/>
              <a:buChar char="§"/>
            </a:pPr>
            <a:endParaRPr lang="fr-FR" sz="500" dirty="0" smtClean="0">
              <a:solidFill>
                <a:srgbClr val="002060"/>
              </a:solidFill>
            </a:endParaRPr>
          </a:p>
          <a:p>
            <a:pPr lvl="1" algn="just">
              <a:buFont typeface="Wingdings" panose="05000000000000000000" pitchFamily="2" charset="2"/>
              <a:buChar char="§"/>
            </a:pPr>
            <a:r>
              <a:rPr lang="fr-FR" dirty="0" smtClean="0">
                <a:solidFill>
                  <a:srgbClr val="002060"/>
                </a:solidFill>
              </a:rPr>
              <a:t>Réalisation d’un STP pour l’ensemble des patients de soins critiques pour lesquels une variabilité PK est attendue et/ou ceux présentant des signes cliniques évocateurs d’une toxicité aux Bétalactamines </a:t>
            </a:r>
          </a:p>
          <a:p>
            <a:pPr lvl="1" algn="just">
              <a:buFont typeface="Wingdings" panose="05000000000000000000" pitchFamily="2" charset="2"/>
              <a:buChar char="§"/>
            </a:pPr>
            <a:endParaRPr lang="fr-FR" sz="500" dirty="0" smtClean="0">
              <a:solidFill>
                <a:srgbClr val="002060"/>
              </a:solidFill>
            </a:endParaRPr>
          </a:p>
          <a:p>
            <a:pPr lvl="1" algn="just">
              <a:buFont typeface="Wingdings" panose="05000000000000000000" pitchFamily="2" charset="2"/>
              <a:buChar char="§"/>
            </a:pPr>
            <a:r>
              <a:rPr lang="fr-FR" dirty="0" smtClean="0">
                <a:solidFill>
                  <a:srgbClr val="002060"/>
                </a:solidFill>
              </a:rPr>
              <a:t>Mise en place d’un STP 24-48h après l’instauration du traitement ou toute modification de posologie et en cas de modification importante de l’état clinique</a:t>
            </a:r>
          </a:p>
          <a:p>
            <a:pPr marL="457200" lvl="1" indent="0" algn="just">
              <a:buNone/>
            </a:pPr>
            <a:r>
              <a:rPr lang="fr-FR" sz="500" dirty="0" smtClean="0">
                <a:solidFill>
                  <a:srgbClr val="002060"/>
                </a:solidFill>
              </a:rPr>
              <a:t> </a:t>
            </a:r>
          </a:p>
          <a:p>
            <a:pPr lvl="1" algn="just">
              <a:buFont typeface="Wingdings" panose="05000000000000000000" pitchFamily="2" charset="2"/>
              <a:buChar char="§"/>
            </a:pPr>
            <a:r>
              <a:rPr lang="fr-FR" dirty="0" smtClean="0">
                <a:solidFill>
                  <a:srgbClr val="002060"/>
                </a:solidFill>
              </a:rPr>
              <a:t>Réalisation d’un STP chez les patients traités par épuration extra rénale</a:t>
            </a:r>
          </a:p>
          <a:p>
            <a:pPr lvl="1" algn="just">
              <a:buFont typeface="Wingdings" panose="05000000000000000000" pitchFamily="2" charset="2"/>
              <a:buChar char="§"/>
            </a:pPr>
            <a:endParaRPr lang="fr-FR" dirty="0" smtClean="0">
              <a:solidFill>
                <a:srgbClr val="002060"/>
              </a:solidFill>
            </a:endParaRPr>
          </a:p>
          <a:p>
            <a:pPr lvl="1" algn="just">
              <a:buFont typeface="Wingdings" panose="05000000000000000000" pitchFamily="2" charset="2"/>
              <a:buChar char="§"/>
            </a:pPr>
            <a:endParaRPr lang="fr-FR" dirty="0">
              <a:solidFill>
                <a:srgbClr val="002060"/>
              </a:solidFill>
            </a:endParaRPr>
          </a:p>
        </p:txBody>
      </p:sp>
      <p:pic>
        <p:nvPicPr>
          <p:cNvPr id="11" name="Image 10"/>
          <p:cNvPicPr>
            <a:picLocks noChangeAspect="1"/>
          </p:cNvPicPr>
          <p:nvPr/>
        </p:nvPicPr>
        <p:blipFill rotWithShape="1">
          <a:blip r:embed="rId2"/>
          <a:srcRect t="10549"/>
          <a:stretch/>
        </p:blipFill>
        <p:spPr>
          <a:xfrm>
            <a:off x="9928190" y="24117"/>
            <a:ext cx="1190772" cy="976260"/>
          </a:xfrm>
          <a:prstGeom prst="rect">
            <a:avLst/>
          </a:prstGeom>
        </p:spPr>
      </p:pic>
      <p:pic>
        <p:nvPicPr>
          <p:cNvPr id="13" name="Image 12"/>
          <p:cNvPicPr>
            <a:picLocks noChangeAspect="1"/>
          </p:cNvPicPr>
          <p:nvPr/>
        </p:nvPicPr>
        <p:blipFill>
          <a:blip r:embed="rId3"/>
          <a:stretch>
            <a:fillRect/>
          </a:stretch>
        </p:blipFill>
        <p:spPr>
          <a:xfrm>
            <a:off x="11118962" y="73106"/>
            <a:ext cx="1010815" cy="731228"/>
          </a:xfrm>
          <a:prstGeom prst="rect">
            <a:avLst/>
          </a:prstGeom>
        </p:spPr>
      </p:pic>
    </p:spTree>
    <p:extLst>
      <p:ext uri="{BB962C8B-B14F-4D97-AF65-F5344CB8AC3E}">
        <p14:creationId xmlns:p14="http://schemas.microsoft.com/office/powerpoint/2010/main" val="223678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u="sng" dirty="0" smtClean="0">
                <a:solidFill>
                  <a:srgbClr val="002060"/>
                </a:solidFill>
              </a:rPr>
              <a:t>Projet du laboratoire de Pharmacologie médicale</a:t>
            </a:r>
            <a:endParaRPr lang="fr-FR" sz="3600" b="1" u="sng" dirty="0">
              <a:solidFill>
                <a:srgbClr val="002060"/>
              </a:solidFill>
            </a:endParaRPr>
          </a:p>
        </p:txBody>
      </p:sp>
      <p:sp>
        <p:nvSpPr>
          <p:cNvPr id="3" name="Espace réservé du contenu 2"/>
          <p:cNvSpPr>
            <a:spLocks noGrp="1"/>
          </p:cNvSpPr>
          <p:nvPr>
            <p:ph idx="1"/>
          </p:nvPr>
        </p:nvSpPr>
        <p:spPr/>
        <p:txBody>
          <a:bodyPr>
            <a:normAutofit/>
          </a:bodyPr>
          <a:lstStyle/>
          <a:p>
            <a:r>
              <a:rPr lang="fr-FR" sz="2400" u="sng" dirty="0" smtClean="0">
                <a:solidFill>
                  <a:srgbClr val="002060"/>
                </a:solidFill>
              </a:rPr>
              <a:t>Dosages actuellement réalisés sur le CHU </a:t>
            </a:r>
          </a:p>
          <a:p>
            <a:endParaRPr lang="fr-FR" dirty="0"/>
          </a:p>
          <a:p>
            <a:pPr marL="0" indent="0">
              <a:buNone/>
            </a:pPr>
            <a:endParaRPr lang="fr-FR" dirty="0" smtClean="0"/>
          </a:p>
          <a:p>
            <a:pPr lvl="1">
              <a:buFont typeface="Wingdings" panose="05000000000000000000" pitchFamily="2" charset="2"/>
              <a:buChar char="§"/>
            </a:pPr>
            <a:endParaRPr lang="fr-FR" dirty="0"/>
          </a:p>
        </p:txBody>
      </p:sp>
      <p:graphicFrame>
        <p:nvGraphicFramePr>
          <p:cNvPr id="4" name="Tableau 3"/>
          <p:cNvGraphicFramePr>
            <a:graphicFrameLocks noGrp="1"/>
          </p:cNvGraphicFramePr>
          <p:nvPr>
            <p:extLst/>
          </p:nvPr>
        </p:nvGraphicFramePr>
        <p:xfrm>
          <a:off x="1102782" y="2633132"/>
          <a:ext cx="9986435" cy="3314700"/>
        </p:xfrm>
        <a:graphic>
          <a:graphicData uri="http://schemas.openxmlformats.org/drawingml/2006/table">
            <a:tbl>
              <a:tblPr firstRow="1" bandRow="1">
                <a:tableStyleId>{3B4B98B0-60AC-42C2-AFA5-B58CD77FA1E5}</a:tableStyleId>
              </a:tblPr>
              <a:tblGrid>
                <a:gridCol w="1997287"/>
                <a:gridCol w="1997287"/>
                <a:gridCol w="1997287"/>
                <a:gridCol w="1860974"/>
                <a:gridCol w="2133600"/>
              </a:tblGrid>
              <a:tr h="368300">
                <a:tc>
                  <a:txBody>
                    <a:bodyPr/>
                    <a:lstStyle/>
                    <a:p>
                      <a:pPr algn="ctr"/>
                      <a:r>
                        <a:rPr lang="fr-FR" dirty="0" smtClean="0">
                          <a:solidFill>
                            <a:srgbClr val="002060"/>
                          </a:solidFill>
                        </a:rPr>
                        <a:t>Molécules</a:t>
                      </a:r>
                      <a:endParaRPr lang="fr-FR" dirty="0">
                        <a:solidFill>
                          <a:srgbClr val="002060"/>
                        </a:solidFill>
                      </a:endParaRPr>
                    </a:p>
                  </a:txBody>
                  <a:tcPr/>
                </a:tc>
                <a:tc>
                  <a:txBody>
                    <a:bodyPr/>
                    <a:lstStyle/>
                    <a:p>
                      <a:pPr algn="ctr"/>
                      <a:r>
                        <a:rPr lang="fr-FR" dirty="0" smtClean="0">
                          <a:solidFill>
                            <a:srgbClr val="002060"/>
                          </a:solidFill>
                        </a:rPr>
                        <a:t>Prélèvement </a:t>
                      </a:r>
                      <a:endParaRPr lang="fr-FR" dirty="0">
                        <a:solidFill>
                          <a:srgbClr val="002060"/>
                        </a:solidFill>
                      </a:endParaRPr>
                    </a:p>
                  </a:txBody>
                  <a:tcPr/>
                </a:tc>
                <a:tc>
                  <a:txBody>
                    <a:bodyPr/>
                    <a:lstStyle/>
                    <a:p>
                      <a:pPr algn="ctr"/>
                      <a:r>
                        <a:rPr lang="fr-FR" dirty="0" smtClean="0">
                          <a:solidFill>
                            <a:srgbClr val="002060"/>
                          </a:solidFill>
                        </a:rPr>
                        <a:t>Matrice </a:t>
                      </a:r>
                      <a:endParaRPr lang="fr-FR" dirty="0">
                        <a:solidFill>
                          <a:srgbClr val="002060"/>
                        </a:solidFill>
                      </a:endParaRPr>
                    </a:p>
                  </a:txBody>
                  <a:tcPr/>
                </a:tc>
                <a:tc>
                  <a:txBody>
                    <a:bodyPr/>
                    <a:lstStyle/>
                    <a:p>
                      <a:pPr algn="ctr"/>
                      <a:r>
                        <a:rPr lang="fr-FR" dirty="0" smtClean="0">
                          <a:solidFill>
                            <a:srgbClr val="002060"/>
                          </a:solidFill>
                        </a:rPr>
                        <a:t>Technique </a:t>
                      </a:r>
                      <a:endParaRPr lang="fr-FR" dirty="0">
                        <a:solidFill>
                          <a:srgbClr val="002060"/>
                        </a:solidFill>
                      </a:endParaRPr>
                    </a:p>
                  </a:txBody>
                  <a:tcPr/>
                </a:tc>
                <a:tc>
                  <a:txBody>
                    <a:bodyPr/>
                    <a:lstStyle/>
                    <a:p>
                      <a:pPr algn="ctr"/>
                      <a:r>
                        <a:rPr lang="fr-FR" dirty="0" smtClean="0">
                          <a:solidFill>
                            <a:srgbClr val="002060"/>
                          </a:solidFill>
                        </a:rPr>
                        <a:t>Délai rendu résultat </a:t>
                      </a:r>
                      <a:endParaRPr lang="fr-FR" dirty="0">
                        <a:solidFill>
                          <a:srgbClr val="002060"/>
                        </a:solidFill>
                      </a:endParaRPr>
                    </a:p>
                  </a:txBody>
                  <a:tcPr/>
                </a:tc>
              </a:tr>
              <a:tr h="368300">
                <a:tc>
                  <a:txBody>
                    <a:bodyPr/>
                    <a:lstStyle/>
                    <a:p>
                      <a:pPr algn="ctr"/>
                      <a:r>
                        <a:rPr lang="fr-FR" dirty="0" smtClean="0">
                          <a:solidFill>
                            <a:srgbClr val="002060"/>
                          </a:solidFill>
                        </a:rPr>
                        <a:t>Vancomycine </a:t>
                      </a:r>
                      <a:endParaRPr lang="fr-FR" dirty="0">
                        <a:solidFill>
                          <a:srgbClr val="002060"/>
                        </a:solidFill>
                      </a:endParaRPr>
                    </a:p>
                  </a:txBody>
                  <a:tcPr/>
                </a:tc>
                <a:tc>
                  <a:txBody>
                    <a:bodyPr/>
                    <a:lstStyle/>
                    <a:p>
                      <a:pPr algn="ctr"/>
                      <a:r>
                        <a:rPr lang="fr-FR" dirty="0" smtClean="0">
                          <a:solidFill>
                            <a:srgbClr val="002060"/>
                          </a:solidFill>
                        </a:rPr>
                        <a:t>TR ou Continue </a:t>
                      </a:r>
                      <a:endParaRPr lang="fr-FR" dirty="0">
                        <a:solidFill>
                          <a:srgbClr val="002060"/>
                        </a:solidFill>
                      </a:endParaRPr>
                    </a:p>
                  </a:txBody>
                  <a:tcPr/>
                </a:tc>
                <a:tc>
                  <a:txBody>
                    <a:bodyPr/>
                    <a:lstStyle/>
                    <a:p>
                      <a:pPr algn="ctr"/>
                      <a:r>
                        <a:rPr lang="fr-FR" dirty="0" smtClean="0">
                          <a:solidFill>
                            <a:srgbClr val="002060"/>
                          </a:solidFill>
                        </a:rPr>
                        <a:t>Sang </a:t>
                      </a:r>
                      <a:endParaRPr lang="fr-FR" dirty="0">
                        <a:solidFill>
                          <a:srgbClr val="002060"/>
                        </a:solidFill>
                      </a:endParaRPr>
                    </a:p>
                  </a:txBody>
                  <a:tcPr/>
                </a:tc>
                <a:tc>
                  <a:txBody>
                    <a:bodyPr/>
                    <a:lstStyle/>
                    <a:p>
                      <a:pPr algn="ctr"/>
                      <a:r>
                        <a:rPr lang="fr-FR" dirty="0" err="1" smtClean="0">
                          <a:solidFill>
                            <a:srgbClr val="002060"/>
                          </a:solidFill>
                        </a:rPr>
                        <a:t>Immuno</a:t>
                      </a:r>
                      <a:r>
                        <a:rPr lang="fr-FR" dirty="0" smtClean="0">
                          <a:solidFill>
                            <a:srgbClr val="002060"/>
                          </a:solidFill>
                        </a:rPr>
                        <a:t>-analyse </a:t>
                      </a:r>
                      <a:endParaRPr lang="fr-FR" dirty="0">
                        <a:solidFill>
                          <a:srgbClr val="002060"/>
                        </a:solidFill>
                      </a:endParaRPr>
                    </a:p>
                  </a:txBody>
                  <a:tcPr/>
                </a:tc>
                <a:tc>
                  <a:txBody>
                    <a:bodyPr/>
                    <a:lstStyle/>
                    <a:p>
                      <a:pPr algn="ctr"/>
                      <a:r>
                        <a:rPr lang="fr-FR" dirty="0" smtClean="0">
                          <a:solidFill>
                            <a:srgbClr val="002060"/>
                          </a:solidFill>
                        </a:rPr>
                        <a:t>24h</a:t>
                      </a:r>
                      <a:endParaRPr lang="fr-FR" dirty="0">
                        <a:solidFill>
                          <a:srgbClr val="002060"/>
                        </a:solidFill>
                      </a:endParaRPr>
                    </a:p>
                  </a:txBody>
                  <a:tcPr/>
                </a:tc>
              </a:tr>
              <a:tr h="368300">
                <a:tc>
                  <a:txBody>
                    <a:bodyPr/>
                    <a:lstStyle/>
                    <a:p>
                      <a:pPr algn="ctr"/>
                      <a:r>
                        <a:rPr lang="fr-FR" dirty="0" err="1" smtClean="0">
                          <a:solidFill>
                            <a:srgbClr val="002060"/>
                          </a:solidFill>
                        </a:rPr>
                        <a:t>Amikacine</a:t>
                      </a:r>
                      <a:r>
                        <a:rPr lang="fr-FR" dirty="0" smtClean="0">
                          <a:solidFill>
                            <a:srgbClr val="002060"/>
                          </a:solidFill>
                        </a:rPr>
                        <a:t> </a:t>
                      </a:r>
                      <a:endParaRPr lang="fr-FR" dirty="0">
                        <a:solidFill>
                          <a:srgbClr val="002060"/>
                        </a:solidFill>
                      </a:endParaRPr>
                    </a:p>
                  </a:txBody>
                  <a:tcPr/>
                </a:tc>
                <a:tc>
                  <a:txBody>
                    <a:bodyPr/>
                    <a:lstStyle/>
                    <a:p>
                      <a:pPr algn="ctr"/>
                      <a:r>
                        <a:rPr lang="fr-FR" dirty="0" smtClean="0">
                          <a:solidFill>
                            <a:srgbClr val="002060"/>
                          </a:solidFill>
                        </a:rPr>
                        <a:t>Pic ou TR</a:t>
                      </a:r>
                      <a:endParaRPr lang="fr-FR" dirty="0">
                        <a:solidFill>
                          <a:srgbClr val="00206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solidFill>
                            <a:srgbClr val="002060"/>
                          </a:solidFill>
                        </a:rPr>
                        <a:t>Sang </a:t>
                      </a:r>
                    </a:p>
                  </a:txBody>
                  <a:tcPr/>
                </a:tc>
                <a:tc>
                  <a:txBody>
                    <a:bodyPr/>
                    <a:lstStyle/>
                    <a:p>
                      <a:pPr algn="ctr"/>
                      <a:r>
                        <a:rPr lang="fr-FR" smtClean="0">
                          <a:solidFill>
                            <a:srgbClr val="002060"/>
                          </a:solidFill>
                        </a:rPr>
                        <a:t>Immuno-analyse</a:t>
                      </a:r>
                      <a:endParaRPr lang="fr-FR" dirty="0">
                        <a:solidFill>
                          <a:srgbClr val="002060"/>
                        </a:solidFill>
                      </a:endParaRPr>
                    </a:p>
                  </a:txBody>
                  <a:tcPr/>
                </a:tc>
                <a:tc>
                  <a:txBody>
                    <a:bodyPr/>
                    <a:lstStyle/>
                    <a:p>
                      <a:pPr algn="ctr"/>
                      <a:r>
                        <a:rPr lang="fr-FR" dirty="0" smtClean="0">
                          <a:solidFill>
                            <a:srgbClr val="002060"/>
                          </a:solidFill>
                        </a:rPr>
                        <a:t>24h</a:t>
                      </a:r>
                      <a:endParaRPr lang="fr-FR" dirty="0">
                        <a:solidFill>
                          <a:srgbClr val="002060"/>
                        </a:solidFill>
                      </a:endParaRPr>
                    </a:p>
                  </a:txBody>
                  <a:tcPr/>
                </a:tc>
              </a:tr>
              <a:tr h="368300">
                <a:tc>
                  <a:txBody>
                    <a:bodyPr/>
                    <a:lstStyle/>
                    <a:p>
                      <a:pPr algn="ctr"/>
                      <a:r>
                        <a:rPr lang="fr-FR" dirty="0" smtClean="0">
                          <a:solidFill>
                            <a:srgbClr val="002060"/>
                          </a:solidFill>
                        </a:rPr>
                        <a:t>Gentamicine </a:t>
                      </a:r>
                      <a:endParaRPr lang="fr-FR" dirty="0">
                        <a:solidFill>
                          <a:srgbClr val="002060"/>
                        </a:solidFill>
                      </a:endParaRPr>
                    </a:p>
                  </a:txBody>
                  <a:tcPr/>
                </a:tc>
                <a:tc>
                  <a:txBody>
                    <a:bodyPr/>
                    <a:lstStyle/>
                    <a:p>
                      <a:pPr algn="ctr"/>
                      <a:r>
                        <a:rPr lang="fr-FR" dirty="0" smtClean="0">
                          <a:solidFill>
                            <a:srgbClr val="002060"/>
                          </a:solidFill>
                        </a:rPr>
                        <a:t>Pic ou TR</a:t>
                      </a:r>
                      <a:endParaRPr lang="fr-FR" dirty="0">
                        <a:solidFill>
                          <a:srgbClr val="002060"/>
                        </a:solidFill>
                      </a:endParaRPr>
                    </a:p>
                  </a:txBody>
                  <a:tcPr/>
                </a:tc>
                <a:tc>
                  <a:txBody>
                    <a:bodyPr/>
                    <a:lstStyle/>
                    <a:p>
                      <a:pPr algn="ctr"/>
                      <a:r>
                        <a:rPr lang="fr-FR" dirty="0" smtClean="0">
                          <a:solidFill>
                            <a:srgbClr val="002060"/>
                          </a:solidFill>
                        </a:rPr>
                        <a:t>Sang</a:t>
                      </a:r>
                      <a:endParaRPr lang="fr-FR" dirty="0">
                        <a:solidFill>
                          <a:srgbClr val="002060"/>
                        </a:solidFill>
                      </a:endParaRPr>
                    </a:p>
                  </a:txBody>
                  <a:tcPr/>
                </a:tc>
                <a:tc>
                  <a:txBody>
                    <a:bodyPr/>
                    <a:lstStyle/>
                    <a:p>
                      <a:pPr algn="ctr"/>
                      <a:r>
                        <a:rPr lang="fr-FR" dirty="0" err="1" smtClean="0">
                          <a:solidFill>
                            <a:srgbClr val="002060"/>
                          </a:solidFill>
                        </a:rPr>
                        <a:t>Immuno</a:t>
                      </a:r>
                      <a:r>
                        <a:rPr lang="fr-FR" dirty="0" smtClean="0">
                          <a:solidFill>
                            <a:srgbClr val="002060"/>
                          </a:solidFill>
                        </a:rPr>
                        <a:t>-analyse</a:t>
                      </a:r>
                      <a:endParaRPr lang="fr-FR" dirty="0">
                        <a:solidFill>
                          <a:srgbClr val="002060"/>
                        </a:solidFill>
                      </a:endParaRPr>
                    </a:p>
                  </a:txBody>
                  <a:tcPr/>
                </a:tc>
                <a:tc>
                  <a:txBody>
                    <a:bodyPr/>
                    <a:lstStyle/>
                    <a:p>
                      <a:pPr algn="ctr"/>
                      <a:r>
                        <a:rPr lang="fr-FR" dirty="0" smtClean="0">
                          <a:solidFill>
                            <a:srgbClr val="002060"/>
                          </a:solidFill>
                        </a:rPr>
                        <a:t>24h</a:t>
                      </a:r>
                      <a:endParaRPr lang="fr-FR" dirty="0">
                        <a:solidFill>
                          <a:srgbClr val="002060"/>
                        </a:solidFill>
                      </a:endParaRPr>
                    </a:p>
                  </a:txBody>
                  <a:tcPr/>
                </a:tc>
              </a:tr>
              <a:tr h="368300">
                <a:tc>
                  <a:txBody>
                    <a:bodyPr/>
                    <a:lstStyle/>
                    <a:p>
                      <a:pPr algn="ctr"/>
                      <a:r>
                        <a:rPr lang="fr-FR" dirty="0" smtClean="0">
                          <a:solidFill>
                            <a:srgbClr val="002060"/>
                          </a:solidFill>
                        </a:rPr>
                        <a:t>Amoxicilline</a:t>
                      </a:r>
                      <a:endParaRPr lang="fr-FR" dirty="0">
                        <a:solidFill>
                          <a:srgbClr val="002060"/>
                        </a:solidFill>
                      </a:endParaRPr>
                    </a:p>
                  </a:txBody>
                  <a:tcPr/>
                </a:tc>
                <a:tc>
                  <a:txBody>
                    <a:bodyPr/>
                    <a:lstStyle/>
                    <a:p>
                      <a:pPr algn="ctr"/>
                      <a:r>
                        <a:rPr lang="fr-FR" dirty="0" smtClean="0">
                          <a:solidFill>
                            <a:srgbClr val="002060"/>
                          </a:solidFill>
                        </a:rPr>
                        <a:t>TR ou Continue</a:t>
                      </a:r>
                      <a:r>
                        <a:rPr lang="fr-FR" baseline="0" dirty="0" smtClean="0">
                          <a:solidFill>
                            <a:srgbClr val="002060"/>
                          </a:solidFill>
                        </a:rPr>
                        <a:t> </a:t>
                      </a:r>
                      <a:endParaRPr lang="fr-FR" dirty="0">
                        <a:solidFill>
                          <a:srgbClr val="002060"/>
                        </a:solidFill>
                      </a:endParaRPr>
                    </a:p>
                  </a:txBody>
                  <a:tcPr/>
                </a:tc>
                <a:tc>
                  <a:txBody>
                    <a:bodyPr/>
                    <a:lstStyle/>
                    <a:p>
                      <a:pPr algn="ctr"/>
                      <a:r>
                        <a:rPr lang="fr-FR" dirty="0" smtClean="0">
                          <a:solidFill>
                            <a:srgbClr val="002060"/>
                          </a:solidFill>
                        </a:rPr>
                        <a:t>Sang</a:t>
                      </a:r>
                      <a:r>
                        <a:rPr lang="fr-FR" baseline="0" dirty="0" smtClean="0">
                          <a:solidFill>
                            <a:srgbClr val="002060"/>
                          </a:solidFill>
                        </a:rPr>
                        <a:t> ou LCR</a:t>
                      </a:r>
                      <a:endParaRPr lang="fr-FR" dirty="0">
                        <a:solidFill>
                          <a:srgbClr val="002060"/>
                        </a:solidFill>
                      </a:endParaRPr>
                    </a:p>
                  </a:txBody>
                  <a:tcPr/>
                </a:tc>
                <a:tc>
                  <a:txBody>
                    <a:bodyPr/>
                    <a:lstStyle/>
                    <a:p>
                      <a:pPr algn="ctr"/>
                      <a:r>
                        <a:rPr lang="fr-FR" dirty="0" smtClean="0">
                          <a:solidFill>
                            <a:srgbClr val="002060"/>
                          </a:solidFill>
                        </a:rPr>
                        <a:t>HPLC-MS/MS</a:t>
                      </a:r>
                      <a:endParaRPr lang="fr-FR" dirty="0">
                        <a:solidFill>
                          <a:srgbClr val="002060"/>
                        </a:solidFill>
                      </a:endParaRPr>
                    </a:p>
                  </a:txBody>
                  <a:tcPr/>
                </a:tc>
                <a:tc>
                  <a:txBody>
                    <a:bodyPr/>
                    <a:lstStyle/>
                    <a:p>
                      <a:pPr algn="ctr"/>
                      <a:r>
                        <a:rPr lang="fr-FR" dirty="0" smtClean="0">
                          <a:solidFill>
                            <a:srgbClr val="002060"/>
                          </a:solidFill>
                        </a:rPr>
                        <a:t>24h</a:t>
                      </a:r>
                      <a:endParaRPr lang="fr-FR" dirty="0">
                        <a:solidFill>
                          <a:srgbClr val="002060"/>
                        </a:solidFill>
                      </a:endParaRPr>
                    </a:p>
                  </a:txBody>
                  <a:tcPr/>
                </a:tc>
              </a:tr>
              <a:tr h="368300">
                <a:tc>
                  <a:txBody>
                    <a:bodyPr/>
                    <a:lstStyle/>
                    <a:p>
                      <a:pPr algn="ctr"/>
                      <a:r>
                        <a:rPr lang="fr-FR" dirty="0" smtClean="0">
                          <a:solidFill>
                            <a:srgbClr val="002060"/>
                          </a:solidFill>
                        </a:rPr>
                        <a:t>Ciprofloxacine </a:t>
                      </a:r>
                      <a:endParaRPr lang="fr-FR" dirty="0">
                        <a:solidFill>
                          <a:srgbClr val="002060"/>
                        </a:solidFill>
                      </a:endParaRPr>
                    </a:p>
                  </a:txBody>
                  <a:tcPr/>
                </a:tc>
                <a:tc>
                  <a:txBody>
                    <a:bodyPr/>
                    <a:lstStyle/>
                    <a:p>
                      <a:pPr algn="ctr"/>
                      <a:r>
                        <a:rPr lang="fr-FR" dirty="0" smtClean="0">
                          <a:solidFill>
                            <a:srgbClr val="002060"/>
                          </a:solidFill>
                        </a:rPr>
                        <a:t>TR</a:t>
                      </a:r>
                      <a:endParaRPr lang="fr-FR" dirty="0">
                        <a:solidFill>
                          <a:srgbClr val="002060"/>
                        </a:solidFill>
                      </a:endParaRPr>
                    </a:p>
                  </a:txBody>
                  <a:tcPr/>
                </a:tc>
                <a:tc>
                  <a:txBody>
                    <a:bodyPr/>
                    <a:lstStyle/>
                    <a:p>
                      <a:pPr algn="ctr"/>
                      <a:r>
                        <a:rPr lang="fr-FR" dirty="0" smtClean="0">
                          <a:solidFill>
                            <a:srgbClr val="002060"/>
                          </a:solidFill>
                        </a:rPr>
                        <a:t>Sang</a:t>
                      </a:r>
                      <a:endParaRPr lang="fr-FR" dirty="0">
                        <a:solidFill>
                          <a:srgbClr val="002060"/>
                        </a:solidFill>
                      </a:endParaRPr>
                    </a:p>
                  </a:txBody>
                  <a:tcPr/>
                </a:tc>
                <a:tc>
                  <a:txBody>
                    <a:bodyPr/>
                    <a:lstStyle/>
                    <a:p>
                      <a:pPr algn="ctr"/>
                      <a:r>
                        <a:rPr lang="fr-FR" dirty="0" smtClean="0">
                          <a:solidFill>
                            <a:srgbClr val="002060"/>
                          </a:solidFill>
                        </a:rPr>
                        <a:t>HPLC-MS/MS</a:t>
                      </a:r>
                      <a:endParaRPr lang="fr-FR" dirty="0">
                        <a:solidFill>
                          <a:srgbClr val="002060"/>
                        </a:solidFill>
                      </a:endParaRPr>
                    </a:p>
                  </a:txBody>
                  <a:tcPr/>
                </a:tc>
                <a:tc>
                  <a:txBody>
                    <a:bodyPr/>
                    <a:lstStyle/>
                    <a:p>
                      <a:pPr algn="ctr"/>
                      <a:r>
                        <a:rPr lang="fr-FR" dirty="0" smtClean="0">
                          <a:solidFill>
                            <a:srgbClr val="002060"/>
                          </a:solidFill>
                        </a:rPr>
                        <a:t>24h</a:t>
                      </a:r>
                      <a:endParaRPr lang="fr-FR" dirty="0">
                        <a:solidFill>
                          <a:srgbClr val="002060"/>
                        </a:solidFill>
                      </a:endParaRPr>
                    </a:p>
                  </a:txBody>
                  <a:tcPr/>
                </a:tc>
              </a:tr>
              <a:tr h="368300">
                <a:tc>
                  <a:txBody>
                    <a:bodyPr/>
                    <a:lstStyle/>
                    <a:p>
                      <a:pPr algn="ctr"/>
                      <a:r>
                        <a:rPr lang="fr-FR" dirty="0" err="1" smtClean="0">
                          <a:solidFill>
                            <a:srgbClr val="002060"/>
                          </a:solidFill>
                        </a:rPr>
                        <a:t>Lévofloxacine</a:t>
                      </a:r>
                      <a:r>
                        <a:rPr lang="fr-FR" dirty="0" smtClean="0">
                          <a:solidFill>
                            <a:srgbClr val="002060"/>
                          </a:solidFill>
                        </a:rPr>
                        <a:t> </a:t>
                      </a:r>
                      <a:endParaRPr lang="fr-FR" dirty="0">
                        <a:solidFill>
                          <a:srgbClr val="002060"/>
                        </a:solidFill>
                      </a:endParaRPr>
                    </a:p>
                  </a:txBody>
                  <a:tcPr/>
                </a:tc>
                <a:tc>
                  <a:txBody>
                    <a:bodyPr/>
                    <a:lstStyle/>
                    <a:p>
                      <a:pPr algn="ctr"/>
                      <a:r>
                        <a:rPr lang="fr-FR" dirty="0" smtClean="0">
                          <a:solidFill>
                            <a:srgbClr val="002060"/>
                          </a:solidFill>
                        </a:rPr>
                        <a:t>TR</a:t>
                      </a:r>
                      <a:endParaRPr lang="fr-FR" dirty="0">
                        <a:solidFill>
                          <a:srgbClr val="002060"/>
                        </a:solidFill>
                      </a:endParaRPr>
                    </a:p>
                  </a:txBody>
                  <a:tcPr/>
                </a:tc>
                <a:tc>
                  <a:txBody>
                    <a:bodyPr/>
                    <a:lstStyle/>
                    <a:p>
                      <a:pPr algn="ctr"/>
                      <a:r>
                        <a:rPr lang="fr-FR" dirty="0" smtClean="0">
                          <a:solidFill>
                            <a:srgbClr val="002060"/>
                          </a:solidFill>
                        </a:rPr>
                        <a:t>Sang ou</a:t>
                      </a:r>
                      <a:r>
                        <a:rPr lang="fr-FR" baseline="0" dirty="0" smtClean="0">
                          <a:solidFill>
                            <a:srgbClr val="002060"/>
                          </a:solidFill>
                        </a:rPr>
                        <a:t> LCR</a:t>
                      </a:r>
                      <a:endParaRPr lang="fr-FR" dirty="0">
                        <a:solidFill>
                          <a:srgbClr val="002060"/>
                        </a:solidFill>
                      </a:endParaRPr>
                    </a:p>
                  </a:txBody>
                  <a:tcPr/>
                </a:tc>
                <a:tc>
                  <a:txBody>
                    <a:bodyPr/>
                    <a:lstStyle/>
                    <a:p>
                      <a:pPr algn="ctr"/>
                      <a:r>
                        <a:rPr lang="fr-FR" dirty="0" smtClean="0">
                          <a:solidFill>
                            <a:srgbClr val="002060"/>
                          </a:solidFill>
                        </a:rPr>
                        <a:t>HPLC-UV</a:t>
                      </a:r>
                      <a:endParaRPr lang="fr-FR" dirty="0">
                        <a:solidFill>
                          <a:srgbClr val="002060"/>
                        </a:solidFill>
                      </a:endParaRPr>
                    </a:p>
                  </a:txBody>
                  <a:tcPr/>
                </a:tc>
                <a:tc>
                  <a:txBody>
                    <a:bodyPr/>
                    <a:lstStyle/>
                    <a:p>
                      <a:pPr algn="ctr"/>
                      <a:r>
                        <a:rPr lang="fr-FR" dirty="0" smtClean="0">
                          <a:solidFill>
                            <a:srgbClr val="002060"/>
                          </a:solidFill>
                        </a:rPr>
                        <a:t>7 jours </a:t>
                      </a:r>
                      <a:endParaRPr lang="fr-FR" dirty="0">
                        <a:solidFill>
                          <a:srgbClr val="002060"/>
                        </a:solidFill>
                      </a:endParaRPr>
                    </a:p>
                  </a:txBody>
                  <a:tcPr/>
                </a:tc>
              </a:tr>
              <a:tr h="368300">
                <a:tc>
                  <a:txBody>
                    <a:bodyPr/>
                    <a:lstStyle/>
                    <a:p>
                      <a:pPr algn="ctr"/>
                      <a:r>
                        <a:rPr lang="fr-FR" dirty="0" err="1" smtClean="0">
                          <a:solidFill>
                            <a:srgbClr val="002060"/>
                          </a:solidFill>
                        </a:rPr>
                        <a:t>Daptomycine</a:t>
                      </a:r>
                      <a:r>
                        <a:rPr lang="fr-FR" baseline="0" dirty="0" smtClean="0">
                          <a:solidFill>
                            <a:srgbClr val="002060"/>
                          </a:solidFill>
                        </a:rPr>
                        <a:t> </a:t>
                      </a:r>
                      <a:endParaRPr lang="fr-FR" dirty="0">
                        <a:solidFill>
                          <a:srgbClr val="002060"/>
                        </a:solidFill>
                      </a:endParaRPr>
                    </a:p>
                  </a:txBody>
                  <a:tcPr/>
                </a:tc>
                <a:tc>
                  <a:txBody>
                    <a:bodyPr/>
                    <a:lstStyle/>
                    <a:p>
                      <a:pPr algn="ctr"/>
                      <a:r>
                        <a:rPr lang="fr-FR" dirty="0" smtClean="0">
                          <a:solidFill>
                            <a:srgbClr val="002060"/>
                          </a:solidFill>
                        </a:rPr>
                        <a:t>TR</a:t>
                      </a:r>
                      <a:endParaRPr lang="fr-FR" dirty="0">
                        <a:solidFill>
                          <a:srgbClr val="002060"/>
                        </a:solidFill>
                      </a:endParaRPr>
                    </a:p>
                  </a:txBody>
                  <a:tcPr/>
                </a:tc>
                <a:tc>
                  <a:txBody>
                    <a:bodyPr/>
                    <a:lstStyle/>
                    <a:p>
                      <a:pPr algn="ctr"/>
                      <a:r>
                        <a:rPr lang="fr-FR" dirty="0" smtClean="0">
                          <a:solidFill>
                            <a:srgbClr val="002060"/>
                          </a:solidFill>
                        </a:rPr>
                        <a:t>Sang ou LCR</a:t>
                      </a:r>
                      <a:endParaRPr lang="fr-FR" dirty="0">
                        <a:solidFill>
                          <a:srgbClr val="002060"/>
                        </a:solidFill>
                      </a:endParaRPr>
                    </a:p>
                  </a:txBody>
                  <a:tcPr/>
                </a:tc>
                <a:tc>
                  <a:txBody>
                    <a:bodyPr/>
                    <a:lstStyle/>
                    <a:p>
                      <a:pPr algn="ctr"/>
                      <a:r>
                        <a:rPr lang="fr-FR" dirty="0" smtClean="0">
                          <a:solidFill>
                            <a:srgbClr val="002060"/>
                          </a:solidFill>
                        </a:rPr>
                        <a:t>HPLC-UV</a:t>
                      </a:r>
                      <a:endParaRPr lang="fr-FR" dirty="0">
                        <a:solidFill>
                          <a:srgbClr val="002060"/>
                        </a:solidFill>
                      </a:endParaRPr>
                    </a:p>
                  </a:txBody>
                  <a:tcPr/>
                </a:tc>
                <a:tc>
                  <a:txBody>
                    <a:bodyPr/>
                    <a:lstStyle/>
                    <a:p>
                      <a:pPr algn="ctr"/>
                      <a:r>
                        <a:rPr lang="fr-FR" dirty="0" smtClean="0">
                          <a:solidFill>
                            <a:srgbClr val="002060"/>
                          </a:solidFill>
                        </a:rPr>
                        <a:t>7 jours </a:t>
                      </a:r>
                      <a:endParaRPr lang="fr-FR" dirty="0">
                        <a:solidFill>
                          <a:srgbClr val="002060"/>
                        </a:solidFill>
                      </a:endParaRPr>
                    </a:p>
                  </a:txBody>
                  <a:tcPr/>
                </a:tc>
              </a:tr>
              <a:tr h="368300">
                <a:tc>
                  <a:txBody>
                    <a:bodyPr/>
                    <a:lstStyle/>
                    <a:p>
                      <a:pPr algn="ctr"/>
                      <a:r>
                        <a:rPr lang="fr-FR" dirty="0" err="1" smtClean="0">
                          <a:solidFill>
                            <a:srgbClr val="002060"/>
                          </a:solidFill>
                        </a:rPr>
                        <a:t>Cloxacilline</a:t>
                      </a:r>
                      <a:r>
                        <a:rPr lang="fr-FR" dirty="0" smtClean="0">
                          <a:solidFill>
                            <a:srgbClr val="002060"/>
                          </a:solidFill>
                        </a:rPr>
                        <a:t> </a:t>
                      </a:r>
                      <a:endParaRPr lang="fr-FR" dirty="0">
                        <a:solidFill>
                          <a:srgbClr val="002060"/>
                        </a:solidFill>
                      </a:endParaRPr>
                    </a:p>
                  </a:txBody>
                  <a:tcPr/>
                </a:tc>
                <a:tc>
                  <a:txBody>
                    <a:bodyPr/>
                    <a:lstStyle/>
                    <a:p>
                      <a:pPr algn="ctr"/>
                      <a:r>
                        <a:rPr lang="fr-FR" dirty="0" smtClean="0">
                          <a:solidFill>
                            <a:srgbClr val="002060"/>
                          </a:solidFill>
                        </a:rPr>
                        <a:t>TR</a:t>
                      </a:r>
                      <a:endParaRPr lang="fr-FR" dirty="0">
                        <a:solidFill>
                          <a:srgbClr val="002060"/>
                        </a:solidFill>
                      </a:endParaRPr>
                    </a:p>
                  </a:txBody>
                  <a:tcPr/>
                </a:tc>
                <a:tc>
                  <a:txBody>
                    <a:bodyPr/>
                    <a:lstStyle/>
                    <a:p>
                      <a:pPr algn="ctr"/>
                      <a:r>
                        <a:rPr lang="fr-FR" dirty="0" smtClean="0">
                          <a:solidFill>
                            <a:srgbClr val="002060"/>
                          </a:solidFill>
                        </a:rPr>
                        <a:t>Sang</a:t>
                      </a:r>
                      <a:endParaRPr lang="fr-FR" dirty="0">
                        <a:solidFill>
                          <a:srgbClr val="002060"/>
                        </a:solidFill>
                      </a:endParaRPr>
                    </a:p>
                  </a:txBody>
                  <a:tcPr/>
                </a:tc>
                <a:tc>
                  <a:txBody>
                    <a:bodyPr/>
                    <a:lstStyle/>
                    <a:p>
                      <a:pPr algn="ctr"/>
                      <a:r>
                        <a:rPr lang="fr-FR" dirty="0" smtClean="0">
                          <a:solidFill>
                            <a:srgbClr val="002060"/>
                          </a:solidFill>
                        </a:rPr>
                        <a:t>HPLC-UV</a:t>
                      </a:r>
                      <a:endParaRPr lang="fr-FR" dirty="0">
                        <a:solidFill>
                          <a:srgbClr val="002060"/>
                        </a:solidFill>
                      </a:endParaRPr>
                    </a:p>
                  </a:txBody>
                  <a:tcPr/>
                </a:tc>
                <a:tc>
                  <a:txBody>
                    <a:bodyPr/>
                    <a:lstStyle/>
                    <a:p>
                      <a:pPr algn="ctr"/>
                      <a:r>
                        <a:rPr lang="fr-FR" dirty="0" smtClean="0">
                          <a:solidFill>
                            <a:srgbClr val="002060"/>
                          </a:solidFill>
                        </a:rPr>
                        <a:t>7 jours </a:t>
                      </a:r>
                      <a:endParaRPr lang="fr-FR" dirty="0">
                        <a:solidFill>
                          <a:srgbClr val="002060"/>
                        </a:solidFill>
                      </a:endParaRPr>
                    </a:p>
                  </a:txBody>
                  <a:tcPr/>
                </a:tc>
              </a:tr>
            </a:tbl>
          </a:graphicData>
        </a:graphic>
      </p:graphicFrame>
      <p:pic>
        <p:nvPicPr>
          <p:cNvPr id="5" name="Image 4"/>
          <p:cNvPicPr>
            <a:picLocks noChangeAspect="1"/>
          </p:cNvPicPr>
          <p:nvPr/>
        </p:nvPicPr>
        <p:blipFill rotWithShape="1">
          <a:blip r:embed="rId2"/>
          <a:srcRect t="10549"/>
          <a:stretch/>
        </p:blipFill>
        <p:spPr>
          <a:xfrm>
            <a:off x="9928190" y="24117"/>
            <a:ext cx="1190772" cy="976260"/>
          </a:xfrm>
          <a:prstGeom prst="rect">
            <a:avLst/>
          </a:prstGeom>
        </p:spPr>
      </p:pic>
      <p:pic>
        <p:nvPicPr>
          <p:cNvPr id="6" name="Image 5"/>
          <p:cNvPicPr>
            <a:picLocks noChangeAspect="1"/>
          </p:cNvPicPr>
          <p:nvPr/>
        </p:nvPicPr>
        <p:blipFill>
          <a:blip r:embed="rId3"/>
          <a:stretch>
            <a:fillRect/>
          </a:stretch>
        </p:blipFill>
        <p:spPr>
          <a:xfrm>
            <a:off x="11118962" y="73106"/>
            <a:ext cx="1010815" cy="731228"/>
          </a:xfrm>
          <a:prstGeom prst="rect">
            <a:avLst/>
          </a:prstGeom>
        </p:spPr>
      </p:pic>
    </p:spTree>
    <p:extLst>
      <p:ext uri="{BB962C8B-B14F-4D97-AF65-F5344CB8AC3E}">
        <p14:creationId xmlns:p14="http://schemas.microsoft.com/office/powerpoint/2010/main" val="3024044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u="sng" dirty="0" smtClean="0">
                <a:solidFill>
                  <a:srgbClr val="002060"/>
                </a:solidFill>
              </a:rPr>
              <a:t>Projet du laboratoire de Pharmacologie médicale</a:t>
            </a:r>
            <a:endParaRPr lang="fr-FR" sz="3600" b="1" u="sng" dirty="0">
              <a:solidFill>
                <a:srgbClr val="002060"/>
              </a:solidFill>
            </a:endParaRPr>
          </a:p>
        </p:txBody>
      </p:sp>
      <p:sp>
        <p:nvSpPr>
          <p:cNvPr id="3" name="Espace réservé du contenu 2"/>
          <p:cNvSpPr>
            <a:spLocks noGrp="1"/>
          </p:cNvSpPr>
          <p:nvPr>
            <p:ph idx="1"/>
          </p:nvPr>
        </p:nvSpPr>
        <p:spPr/>
        <p:txBody>
          <a:bodyPr>
            <a:normAutofit/>
          </a:bodyPr>
          <a:lstStyle/>
          <a:p>
            <a:pPr marL="0" indent="0" algn="just">
              <a:buNone/>
            </a:pPr>
            <a:r>
              <a:rPr lang="fr-FR" sz="2400" u="sng" dirty="0" smtClean="0">
                <a:solidFill>
                  <a:srgbClr val="002060"/>
                </a:solidFill>
              </a:rPr>
              <a:t>Projet de développement de dosage des anti-infectieux sur le CHU</a:t>
            </a:r>
          </a:p>
          <a:p>
            <a:pPr lvl="1" algn="just"/>
            <a:endParaRPr lang="fr-FR" dirty="0" smtClean="0">
              <a:solidFill>
                <a:srgbClr val="002060"/>
              </a:solidFill>
            </a:endParaRPr>
          </a:p>
          <a:p>
            <a:pPr lvl="1" algn="just"/>
            <a:r>
              <a:rPr lang="fr-FR" dirty="0" smtClean="0">
                <a:solidFill>
                  <a:srgbClr val="002060"/>
                </a:solidFill>
              </a:rPr>
              <a:t>Développement de méthodes pour lesquelles des </a:t>
            </a:r>
            <a:r>
              <a:rPr lang="fr-FR" b="1" dirty="0" smtClean="0">
                <a:solidFill>
                  <a:srgbClr val="002060"/>
                </a:solidFill>
              </a:rPr>
              <a:t>cibles thérapeutiques </a:t>
            </a:r>
            <a:r>
              <a:rPr lang="fr-FR" dirty="0" smtClean="0">
                <a:solidFill>
                  <a:srgbClr val="002060"/>
                </a:solidFill>
              </a:rPr>
              <a:t>ont été </a:t>
            </a:r>
            <a:r>
              <a:rPr lang="fr-FR" b="1" dirty="0" smtClean="0">
                <a:solidFill>
                  <a:srgbClr val="002060"/>
                </a:solidFill>
              </a:rPr>
              <a:t>publiées</a:t>
            </a:r>
            <a:r>
              <a:rPr lang="fr-FR" dirty="0" smtClean="0">
                <a:solidFill>
                  <a:srgbClr val="002060"/>
                </a:solidFill>
              </a:rPr>
              <a:t> (infections documentées et non documentées)</a:t>
            </a:r>
          </a:p>
          <a:p>
            <a:pPr lvl="1" algn="just"/>
            <a:endParaRPr lang="fr-FR" dirty="0">
              <a:solidFill>
                <a:srgbClr val="002060"/>
              </a:solidFill>
            </a:endParaRPr>
          </a:p>
          <a:p>
            <a:pPr lvl="1" algn="just"/>
            <a:r>
              <a:rPr lang="fr-FR" b="1" dirty="0" smtClean="0">
                <a:solidFill>
                  <a:srgbClr val="002060"/>
                </a:solidFill>
              </a:rPr>
              <a:t>Buts :</a:t>
            </a:r>
          </a:p>
          <a:p>
            <a:pPr lvl="2" algn="just">
              <a:buFont typeface="Wingdings" panose="05000000000000000000" pitchFamily="2" charset="2"/>
              <a:buChar char="§"/>
            </a:pPr>
            <a:r>
              <a:rPr lang="fr-FR" sz="2200" dirty="0">
                <a:solidFill>
                  <a:srgbClr val="002060"/>
                </a:solidFill>
              </a:rPr>
              <a:t>E</a:t>
            </a:r>
            <a:r>
              <a:rPr lang="fr-FR" sz="2200" dirty="0" smtClean="0">
                <a:solidFill>
                  <a:srgbClr val="002060"/>
                </a:solidFill>
              </a:rPr>
              <a:t>largir le panel de molécules anti-infectieuses dosables sur le CHU</a:t>
            </a:r>
          </a:p>
          <a:p>
            <a:pPr lvl="2" algn="just">
              <a:buFont typeface="Wingdings" panose="05000000000000000000" pitchFamily="2" charset="2"/>
              <a:buChar char="§"/>
            </a:pPr>
            <a:endParaRPr lang="fr-FR" sz="500" dirty="0" smtClean="0">
              <a:solidFill>
                <a:srgbClr val="002060"/>
              </a:solidFill>
            </a:endParaRPr>
          </a:p>
          <a:p>
            <a:pPr lvl="2" algn="just">
              <a:buFont typeface="Wingdings" panose="05000000000000000000" pitchFamily="2" charset="2"/>
              <a:buChar char="§"/>
            </a:pPr>
            <a:r>
              <a:rPr lang="fr-FR" sz="2200" dirty="0" smtClean="0">
                <a:solidFill>
                  <a:srgbClr val="002060"/>
                </a:solidFill>
              </a:rPr>
              <a:t>Délai de rendu de résultat plus rapide (24h 5j/7) </a:t>
            </a:r>
          </a:p>
          <a:p>
            <a:pPr lvl="2" algn="just">
              <a:buFont typeface="Wingdings" panose="05000000000000000000" pitchFamily="2" charset="2"/>
              <a:buChar char="§"/>
            </a:pPr>
            <a:endParaRPr lang="fr-FR" sz="500" dirty="0" smtClean="0">
              <a:solidFill>
                <a:srgbClr val="002060"/>
              </a:solidFill>
            </a:endParaRPr>
          </a:p>
          <a:p>
            <a:pPr lvl="2" algn="just">
              <a:buFont typeface="Wingdings" panose="05000000000000000000" pitchFamily="2" charset="2"/>
              <a:buChar char="§"/>
            </a:pPr>
            <a:r>
              <a:rPr lang="fr-FR" sz="2200" dirty="0" smtClean="0">
                <a:solidFill>
                  <a:srgbClr val="002060"/>
                </a:solidFill>
              </a:rPr>
              <a:t>Améliorer la prise en charge des patients </a:t>
            </a:r>
          </a:p>
          <a:p>
            <a:pPr lvl="2" algn="just">
              <a:buFont typeface="Wingdings" panose="05000000000000000000" pitchFamily="2" charset="2"/>
              <a:buChar char="§"/>
            </a:pPr>
            <a:endParaRPr lang="fr-FR" sz="500" dirty="0" smtClean="0">
              <a:solidFill>
                <a:srgbClr val="002060"/>
              </a:solidFill>
            </a:endParaRPr>
          </a:p>
          <a:p>
            <a:pPr lvl="2" algn="just">
              <a:buFont typeface="Wingdings" panose="05000000000000000000" pitchFamily="2" charset="2"/>
              <a:buChar char="§"/>
            </a:pPr>
            <a:r>
              <a:rPr lang="fr-FR" sz="2200" dirty="0" smtClean="0">
                <a:solidFill>
                  <a:srgbClr val="002060"/>
                </a:solidFill>
              </a:rPr>
              <a:t>Meilleur soutien aux cliniciens</a:t>
            </a:r>
          </a:p>
          <a:p>
            <a:endParaRPr lang="fr-FR" dirty="0"/>
          </a:p>
          <a:p>
            <a:pPr marL="0" indent="0">
              <a:buNone/>
            </a:pPr>
            <a:endParaRPr lang="fr-FR" dirty="0" smtClean="0"/>
          </a:p>
          <a:p>
            <a:pPr lvl="1">
              <a:buFont typeface="Wingdings" panose="05000000000000000000" pitchFamily="2" charset="2"/>
              <a:buChar char="§"/>
            </a:pPr>
            <a:endParaRPr lang="fr-FR" dirty="0"/>
          </a:p>
        </p:txBody>
      </p:sp>
      <p:pic>
        <p:nvPicPr>
          <p:cNvPr id="5" name="Image 4"/>
          <p:cNvPicPr>
            <a:picLocks noChangeAspect="1"/>
          </p:cNvPicPr>
          <p:nvPr/>
        </p:nvPicPr>
        <p:blipFill rotWithShape="1">
          <a:blip r:embed="rId2"/>
          <a:srcRect t="10549"/>
          <a:stretch/>
        </p:blipFill>
        <p:spPr>
          <a:xfrm>
            <a:off x="9928190" y="24117"/>
            <a:ext cx="1190772" cy="976260"/>
          </a:xfrm>
          <a:prstGeom prst="rect">
            <a:avLst/>
          </a:prstGeom>
        </p:spPr>
      </p:pic>
      <p:pic>
        <p:nvPicPr>
          <p:cNvPr id="6" name="Image 5"/>
          <p:cNvPicPr>
            <a:picLocks noChangeAspect="1"/>
          </p:cNvPicPr>
          <p:nvPr/>
        </p:nvPicPr>
        <p:blipFill>
          <a:blip r:embed="rId3"/>
          <a:stretch>
            <a:fillRect/>
          </a:stretch>
        </p:blipFill>
        <p:spPr>
          <a:xfrm>
            <a:off x="11118962" y="73106"/>
            <a:ext cx="1010815" cy="731228"/>
          </a:xfrm>
          <a:prstGeom prst="rect">
            <a:avLst/>
          </a:prstGeom>
        </p:spPr>
      </p:pic>
      <p:pic>
        <p:nvPicPr>
          <p:cNvPr id="4" name="Image 3"/>
          <p:cNvPicPr>
            <a:picLocks noChangeAspect="1"/>
          </p:cNvPicPr>
          <p:nvPr/>
        </p:nvPicPr>
        <p:blipFill rotWithShape="1">
          <a:blip r:embed="rId4"/>
          <a:srcRect l="9858" t="16336" r="8343" b="7993"/>
          <a:stretch/>
        </p:blipFill>
        <p:spPr>
          <a:xfrm>
            <a:off x="10028826" y="4732866"/>
            <a:ext cx="1976907" cy="1828800"/>
          </a:xfrm>
          <a:prstGeom prst="rect">
            <a:avLst/>
          </a:prstGeom>
        </p:spPr>
      </p:pic>
    </p:spTree>
    <p:extLst>
      <p:ext uri="{BB962C8B-B14F-4D97-AF65-F5344CB8AC3E}">
        <p14:creationId xmlns:p14="http://schemas.microsoft.com/office/powerpoint/2010/main" val="2004396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u="sng" dirty="0" smtClean="0">
                <a:solidFill>
                  <a:srgbClr val="002060"/>
                </a:solidFill>
              </a:rPr>
              <a:t>Projet du laboratoire de Pharmacologie médicale</a:t>
            </a:r>
            <a:endParaRPr lang="fr-FR" sz="3600" b="1" u="sng" dirty="0">
              <a:solidFill>
                <a:srgbClr val="002060"/>
              </a:solidFill>
            </a:endParaRPr>
          </a:p>
        </p:txBody>
      </p:sp>
      <p:sp>
        <p:nvSpPr>
          <p:cNvPr id="3" name="Espace réservé du contenu 2"/>
          <p:cNvSpPr>
            <a:spLocks noGrp="1"/>
          </p:cNvSpPr>
          <p:nvPr>
            <p:ph idx="1"/>
          </p:nvPr>
        </p:nvSpPr>
        <p:spPr/>
        <p:txBody>
          <a:bodyPr>
            <a:normAutofit/>
          </a:bodyPr>
          <a:lstStyle/>
          <a:p>
            <a:pPr marL="0" indent="0">
              <a:buNone/>
            </a:pPr>
            <a:r>
              <a:rPr lang="fr-FR" sz="2400" b="1" u="sng" dirty="0" smtClean="0">
                <a:solidFill>
                  <a:srgbClr val="002060"/>
                </a:solidFill>
              </a:rPr>
              <a:t>Etape 1 </a:t>
            </a:r>
            <a:r>
              <a:rPr lang="fr-FR" sz="2400" u="sng" dirty="0" smtClean="0">
                <a:solidFill>
                  <a:srgbClr val="002060"/>
                </a:solidFill>
              </a:rPr>
              <a:t>: Développement du dosage des Bétalactamines (HPLC-MS/MS) </a:t>
            </a:r>
          </a:p>
          <a:p>
            <a:pPr lvl="1"/>
            <a:endParaRPr lang="fr-FR" dirty="0" smtClean="0"/>
          </a:p>
          <a:p>
            <a:endParaRPr lang="fr-FR" dirty="0"/>
          </a:p>
          <a:p>
            <a:pPr marL="0" indent="0">
              <a:buNone/>
            </a:pPr>
            <a:endParaRPr lang="fr-FR" dirty="0" smtClean="0"/>
          </a:p>
          <a:p>
            <a:pPr lvl="1">
              <a:buFont typeface="Wingdings" panose="05000000000000000000" pitchFamily="2" charset="2"/>
              <a:buChar char="§"/>
            </a:pPr>
            <a:endParaRPr lang="fr-FR" dirty="0"/>
          </a:p>
        </p:txBody>
      </p:sp>
      <p:sp>
        <p:nvSpPr>
          <p:cNvPr id="4" name="Rectangle 3"/>
          <p:cNvSpPr/>
          <p:nvPr/>
        </p:nvSpPr>
        <p:spPr>
          <a:xfrm>
            <a:off x="838200" y="3012069"/>
            <a:ext cx="2582333" cy="1938992"/>
          </a:xfrm>
          <a:prstGeom prst="rect">
            <a:avLst/>
          </a:prstGeom>
          <a:ln>
            <a:solidFill>
              <a:srgbClr val="002060"/>
            </a:solidFill>
          </a:ln>
        </p:spPr>
        <p:txBody>
          <a:bodyPr wrap="square">
            <a:spAutoFit/>
          </a:bodyPr>
          <a:lstStyle/>
          <a:p>
            <a:r>
              <a:rPr lang="fr-FR" sz="2400" i="1" dirty="0" smtClean="0">
                <a:solidFill>
                  <a:srgbClr val="002060"/>
                </a:solidFill>
              </a:rPr>
              <a:t>Panel 1 </a:t>
            </a:r>
            <a:r>
              <a:rPr lang="fr-FR" sz="2400" dirty="0" smtClean="0">
                <a:solidFill>
                  <a:srgbClr val="002060"/>
                </a:solidFill>
              </a:rPr>
              <a:t>: </a:t>
            </a:r>
          </a:p>
          <a:p>
            <a:pPr marL="800100" lvl="1" indent="-342900">
              <a:buFont typeface="Arial" panose="020B0604020202020204" pitchFamily="34" charset="0"/>
              <a:buChar char="•"/>
            </a:pPr>
            <a:r>
              <a:rPr lang="fr-FR" sz="2400" dirty="0" err="1" smtClean="0">
                <a:solidFill>
                  <a:srgbClr val="002060"/>
                </a:solidFill>
              </a:rPr>
              <a:t>Céfazoline</a:t>
            </a:r>
            <a:r>
              <a:rPr lang="fr-FR" sz="2400" dirty="0" smtClean="0">
                <a:solidFill>
                  <a:srgbClr val="002060"/>
                </a:solidFill>
              </a:rPr>
              <a:t> </a:t>
            </a:r>
          </a:p>
          <a:p>
            <a:pPr marL="800100" lvl="1" indent="-342900">
              <a:buFont typeface="Arial" panose="020B0604020202020204" pitchFamily="34" charset="0"/>
              <a:buChar char="•"/>
            </a:pPr>
            <a:r>
              <a:rPr lang="fr-FR" sz="2400" dirty="0" err="1" smtClean="0">
                <a:solidFill>
                  <a:srgbClr val="002060"/>
                </a:solidFill>
              </a:rPr>
              <a:t>Céfotaxime</a:t>
            </a:r>
            <a:r>
              <a:rPr lang="fr-FR" sz="2400" dirty="0" smtClean="0">
                <a:solidFill>
                  <a:srgbClr val="002060"/>
                </a:solidFill>
              </a:rPr>
              <a:t> </a:t>
            </a:r>
          </a:p>
          <a:p>
            <a:pPr marL="800100" lvl="1" indent="-342900">
              <a:buFont typeface="Arial" panose="020B0604020202020204" pitchFamily="34" charset="0"/>
              <a:buChar char="•"/>
            </a:pPr>
            <a:r>
              <a:rPr lang="fr-FR" sz="2400" dirty="0" err="1" smtClean="0">
                <a:solidFill>
                  <a:srgbClr val="002060"/>
                </a:solidFill>
              </a:rPr>
              <a:t>Ceftriaxone</a:t>
            </a:r>
            <a:r>
              <a:rPr lang="fr-FR" sz="2400" dirty="0" smtClean="0">
                <a:solidFill>
                  <a:srgbClr val="002060"/>
                </a:solidFill>
              </a:rPr>
              <a:t> </a:t>
            </a:r>
          </a:p>
          <a:p>
            <a:pPr marL="800100" lvl="1" indent="-342900">
              <a:buFont typeface="Arial" panose="020B0604020202020204" pitchFamily="34" charset="0"/>
              <a:buChar char="•"/>
            </a:pPr>
            <a:r>
              <a:rPr lang="fr-FR" sz="2400" dirty="0" err="1" smtClean="0">
                <a:solidFill>
                  <a:srgbClr val="002060"/>
                </a:solidFill>
              </a:rPr>
              <a:t>Pipéracilline</a:t>
            </a:r>
            <a:endParaRPr lang="fr-FR" sz="2400" dirty="0">
              <a:solidFill>
                <a:srgbClr val="002060"/>
              </a:solidFill>
            </a:endParaRPr>
          </a:p>
        </p:txBody>
      </p:sp>
      <p:sp>
        <p:nvSpPr>
          <p:cNvPr id="5" name="Rectangle 4"/>
          <p:cNvSpPr/>
          <p:nvPr/>
        </p:nvSpPr>
        <p:spPr>
          <a:xfrm>
            <a:off x="4555067" y="3012069"/>
            <a:ext cx="2565400" cy="1938992"/>
          </a:xfrm>
          <a:prstGeom prst="rect">
            <a:avLst/>
          </a:prstGeom>
          <a:ln>
            <a:solidFill>
              <a:srgbClr val="002060"/>
            </a:solidFill>
          </a:ln>
        </p:spPr>
        <p:txBody>
          <a:bodyPr wrap="square">
            <a:spAutoFit/>
          </a:bodyPr>
          <a:lstStyle/>
          <a:p>
            <a:r>
              <a:rPr lang="fr-FR" sz="2400" i="1" dirty="0" smtClean="0">
                <a:solidFill>
                  <a:srgbClr val="002060"/>
                </a:solidFill>
              </a:rPr>
              <a:t>Panel 2 </a:t>
            </a:r>
            <a:r>
              <a:rPr lang="fr-FR" sz="2400" dirty="0" smtClean="0">
                <a:solidFill>
                  <a:srgbClr val="002060"/>
                </a:solidFill>
              </a:rPr>
              <a:t>: </a:t>
            </a:r>
          </a:p>
          <a:p>
            <a:pPr marL="800100" lvl="1" indent="-342900">
              <a:buFont typeface="Arial" panose="020B0604020202020204" pitchFamily="34" charset="0"/>
              <a:buChar char="•"/>
            </a:pPr>
            <a:r>
              <a:rPr lang="fr-FR" sz="2400" dirty="0" err="1" smtClean="0">
                <a:solidFill>
                  <a:srgbClr val="002060"/>
                </a:solidFill>
              </a:rPr>
              <a:t>Céfépime</a:t>
            </a:r>
            <a:endParaRPr lang="fr-FR" sz="2400" dirty="0" smtClean="0">
              <a:solidFill>
                <a:srgbClr val="002060"/>
              </a:solidFill>
            </a:endParaRPr>
          </a:p>
          <a:p>
            <a:pPr marL="800100" lvl="1" indent="-342900">
              <a:buFont typeface="Arial" panose="020B0604020202020204" pitchFamily="34" charset="0"/>
              <a:buChar char="•"/>
            </a:pPr>
            <a:r>
              <a:rPr lang="fr-FR" sz="2400" dirty="0" err="1" smtClean="0">
                <a:solidFill>
                  <a:srgbClr val="002060"/>
                </a:solidFill>
              </a:rPr>
              <a:t>Ceftazidime</a:t>
            </a:r>
            <a:endParaRPr lang="fr-FR" sz="2400" dirty="0" smtClean="0">
              <a:solidFill>
                <a:srgbClr val="002060"/>
              </a:solidFill>
            </a:endParaRPr>
          </a:p>
          <a:p>
            <a:pPr marL="800100" lvl="1" indent="-342900">
              <a:buFont typeface="Arial" panose="020B0604020202020204" pitchFamily="34" charset="0"/>
              <a:buChar char="•"/>
            </a:pPr>
            <a:r>
              <a:rPr lang="fr-FR" sz="2400" dirty="0" smtClean="0">
                <a:solidFill>
                  <a:srgbClr val="002060"/>
                </a:solidFill>
              </a:rPr>
              <a:t>Amoxicilline</a:t>
            </a:r>
          </a:p>
          <a:p>
            <a:pPr marL="800100" lvl="1" indent="-342900">
              <a:buFont typeface="Arial" panose="020B0604020202020204" pitchFamily="34" charset="0"/>
              <a:buChar char="•"/>
            </a:pPr>
            <a:endParaRPr lang="fr-FR" sz="2400" dirty="0" smtClean="0"/>
          </a:p>
        </p:txBody>
      </p:sp>
      <p:sp>
        <p:nvSpPr>
          <p:cNvPr id="6" name="Rectangle 5"/>
          <p:cNvSpPr/>
          <p:nvPr/>
        </p:nvSpPr>
        <p:spPr>
          <a:xfrm>
            <a:off x="8255001" y="3012069"/>
            <a:ext cx="2666999" cy="1938992"/>
          </a:xfrm>
          <a:prstGeom prst="rect">
            <a:avLst/>
          </a:prstGeom>
          <a:ln>
            <a:solidFill>
              <a:srgbClr val="002060"/>
            </a:solidFill>
          </a:ln>
        </p:spPr>
        <p:txBody>
          <a:bodyPr wrap="square">
            <a:spAutoFit/>
          </a:bodyPr>
          <a:lstStyle/>
          <a:p>
            <a:r>
              <a:rPr lang="fr-FR" sz="2400" i="1" dirty="0" smtClean="0">
                <a:solidFill>
                  <a:srgbClr val="002060"/>
                </a:solidFill>
              </a:rPr>
              <a:t>Panel 3 </a:t>
            </a:r>
            <a:r>
              <a:rPr lang="fr-FR" sz="2400" dirty="0" smtClean="0">
                <a:solidFill>
                  <a:srgbClr val="002060"/>
                </a:solidFill>
              </a:rPr>
              <a:t>: </a:t>
            </a:r>
          </a:p>
          <a:p>
            <a:pPr marL="800100" lvl="1" indent="-342900">
              <a:buFont typeface="Arial" panose="020B0604020202020204" pitchFamily="34" charset="0"/>
              <a:buChar char="•"/>
            </a:pPr>
            <a:r>
              <a:rPr lang="fr-FR" sz="2400" dirty="0" err="1" smtClean="0">
                <a:solidFill>
                  <a:srgbClr val="002060"/>
                </a:solidFill>
              </a:rPr>
              <a:t>Imipénem</a:t>
            </a:r>
            <a:endParaRPr lang="fr-FR" sz="2400" dirty="0" smtClean="0">
              <a:solidFill>
                <a:srgbClr val="002060"/>
              </a:solidFill>
            </a:endParaRPr>
          </a:p>
          <a:p>
            <a:pPr marL="800100" lvl="1" indent="-342900">
              <a:buFont typeface="Arial" panose="020B0604020202020204" pitchFamily="34" charset="0"/>
              <a:buChar char="•"/>
            </a:pPr>
            <a:r>
              <a:rPr lang="fr-FR" sz="2400" dirty="0" err="1" smtClean="0">
                <a:solidFill>
                  <a:srgbClr val="002060"/>
                </a:solidFill>
              </a:rPr>
              <a:t>Méropénem</a:t>
            </a:r>
            <a:endParaRPr lang="fr-FR" sz="2400" dirty="0" smtClean="0">
              <a:solidFill>
                <a:srgbClr val="002060"/>
              </a:solidFill>
            </a:endParaRPr>
          </a:p>
          <a:p>
            <a:pPr marL="800100" lvl="1" indent="-342900">
              <a:buFont typeface="Arial" panose="020B0604020202020204" pitchFamily="34" charset="0"/>
              <a:buChar char="•"/>
            </a:pPr>
            <a:r>
              <a:rPr lang="fr-FR" sz="2400" dirty="0" err="1" smtClean="0">
                <a:solidFill>
                  <a:srgbClr val="002060"/>
                </a:solidFill>
              </a:rPr>
              <a:t>Ertapénem</a:t>
            </a:r>
            <a:endParaRPr lang="fr-FR" sz="2400" dirty="0" smtClean="0">
              <a:solidFill>
                <a:srgbClr val="002060"/>
              </a:solidFill>
            </a:endParaRPr>
          </a:p>
          <a:p>
            <a:pPr lvl="1"/>
            <a:r>
              <a:rPr lang="fr-FR" sz="2400" dirty="0" smtClean="0">
                <a:solidFill>
                  <a:srgbClr val="002060"/>
                </a:solidFill>
              </a:rPr>
              <a:t> </a:t>
            </a:r>
            <a:endParaRPr lang="fr-FR" sz="2400" dirty="0">
              <a:solidFill>
                <a:srgbClr val="002060"/>
              </a:solidFill>
            </a:endParaRPr>
          </a:p>
        </p:txBody>
      </p:sp>
      <p:pic>
        <p:nvPicPr>
          <p:cNvPr id="8" name="Image 7"/>
          <p:cNvPicPr>
            <a:picLocks noChangeAspect="1"/>
          </p:cNvPicPr>
          <p:nvPr/>
        </p:nvPicPr>
        <p:blipFill rotWithShape="1">
          <a:blip r:embed="rId2"/>
          <a:srcRect t="10549"/>
          <a:stretch/>
        </p:blipFill>
        <p:spPr>
          <a:xfrm>
            <a:off x="9928190" y="24117"/>
            <a:ext cx="1190772" cy="976260"/>
          </a:xfrm>
          <a:prstGeom prst="rect">
            <a:avLst/>
          </a:prstGeom>
        </p:spPr>
      </p:pic>
      <p:pic>
        <p:nvPicPr>
          <p:cNvPr id="9" name="Image 8"/>
          <p:cNvPicPr>
            <a:picLocks noChangeAspect="1"/>
          </p:cNvPicPr>
          <p:nvPr/>
        </p:nvPicPr>
        <p:blipFill>
          <a:blip r:embed="rId3"/>
          <a:stretch>
            <a:fillRect/>
          </a:stretch>
        </p:blipFill>
        <p:spPr>
          <a:xfrm>
            <a:off x="11118962" y="73106"/>
            <a:ext cx="1010815" cy="731228"/>
          </a:xfrm>
          <a:prstGeom prst="rect">
            <a:avLst/>
          </a:prstGeom>
        </p:spPr>
      </p:pic>
    </p:spTree>
    <p:extLst>
      <p:ext uri="{BB962C8B-B14F-4D97-AF65-F5344CB8AC3E}">
        <p14:creationId xmlns:p14="http://schemas.microsoft.com/office/powerpoint/2010/main" val="474264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u="sng" dirty="0" smtClean="0">
                <a:solidFill>
                  <a:srgbClr val="002060"/>
                </a:solidFill>
              </a:rPr>
              <a:t>Projet du laboratoire de Pharmacologie médicale</a:t>
            </a:r>
            <a:endParaRPr lang="fr-FR" sz="3600" dirty="0">
              <a:solidFill>
                <a:srgbClr val="002060"/>
              </a:solidFill>
            </a:endParaRPr>
          </a:p>
        </p:txBody>
      </p:sp>
      <p:sp>
        <p:nvSpPr>
          <p:cNvPr id="3" name="Espace réservé du contenu 2"/>
          <p:cNvSpPr>
            <a:spLocks noGrp="1"/>
          </p:cNvSpPr>
          <p:nvPr>
            <p:ph idx="1"/>
          </p:nvPr>
        </p:nvSpPr>
        <p:spPr/>
        <p:txBody>
          <a:bodyPr>
            <a:normAutofit/>
          </a:bodyPr>
          <a:lstStyle/>
          <a:p>
            <a:pPr marL="0" indent="0">
              <a:buNone/>
            </a:pPr>
            <a:r>
              <a:rPr lang="fr-FR" sz="2400" b="1" u="sng" dirty="0" smtClean="0">
                <a:solidFill>
                  <a:srgbClr val="002060"/>
                </a:solidFill>
              </a:rPr>
              <a:t>Etape 2</a:t>
            </a:r>
            <a:r>
              <a:rPr lang="fr-FR" sz="2400" u="sng" dirty="0" smtClean="0">
                <a:solidFill>
                  <a:srgbClr val="002060"/>
                </a:solidFill>
              </a:rPr>
              <a:t> : Développement du dosage des Antituberculeux </a:t>
            </a:r>
          </a:p>
          <a:p>
            <a:pPr marL="0" indent="0">
              <a:buNone/>
            </a:pPr>
            <a:endParaRPr lang="fr-FR" dirty="0">
              <a:solidFill>
                <a:srgbClr val="002060"/>
              </a:solidFill>
            </a:endParaRPr>
          </a:p>
          <a:p>
            <a:endParaRPr lang="fr-FR" dirty="0"/>
          </a:p>
          <a:p>
            <a:pPr marL="0" indent="0">
              <a:buNone/>
            </a:pPr>
            <a:endParaRPr lang="fr-FR" dirty="0" smtClean="0"/>
          </a:p>
          <a:p>
            <a:pPr lvl="1">
              <a:buFont typeface="Wingdings" panose="05000000000000000000" pitchFamily="2" charset="2"/>
              <a:buChar char="§"/>
            </a:pPr>
            <a:endParaRPr lang="fr-FR" dirty="0"/>
          </a:p>
        </p:txBody>
      </p:sp>
      <p:pic>
        <p:nvPicPr>
          <p:cNvPr id="7" name="Image 6"/>
          <p:cNvPicPr>
            <a:picLocks noChangeAspect="1"/>
          </p:cNvPicPr>
          <p:nvPr/>
        </p:nvPicPr>
        <p:blipFill rotWithShape="1">
          <a:blip r:embed="rId2"/>
          <a:srcRect t="10549"/>
          <a:stretch/>
        </p:blipFill>
        <p:spPr>
          <a:xfrm>
            <a:off x="9928190" y="24117"/>
            <a:ext cx="1190772" cy="976260"/>
          </a:xfrm>
          <a:prstGeom prst="rect">
            <a:avLst/>
          </a:prstGeom>
        </p:spPr>
      </p:pic>
      <p:pic>
        <p:nvPicPr>
          <p:cNvPr id="8" name="Image 7"/>
          <p:cNvPicPr>
            <a:picLocks noChangeAspect="1"/>
          </p:cNvPicPr>
          <p:nvPr/>
        </p:nvPicPr>
        <p:blipFill>
          <a:blip r:embed="rId3"/>
          <a:stretch>
            <a:fillRect/>
          </a:stretch>
        </p:blipFill>
        <p:spPr>
          <a:xfrm>
            <a:off x="11118962" y="73106"/>
            <a:ext cx="1010815" cy="731228"/>
          </a:xfrm>
          <a:prstGeom prst="rect">
            <a:avLst/>
          </a:prstGeom>
        </p:spPr>
      </p:pic>
      <p:sp>
        <p:nvSpPr>
          <p:cNvPr id="9" name="Rectangle 8"/>
          <p:cNvSpPr/>
          <p:nvPr/>
        </p:nvSpPr>
        <p:spPr>
          <a:xfrm>
            <a:off x="4703233" y="2921280"/>
            <a:ext cx="2785533" cy="1938992"/>
          </a:xfrm>
          <a:prstGeom prst="rect">
            <a:avLst/>
          </a:prstGeom>
          <a:ln>
            <a:solidFill>
              <a:srgbClr val="002060"/>
            </a:solidFill>
          </a:ln>
        </p:spPr>
        <p:txBody>
          <a:bodyPr wrap="square">
            <a:spAutoFit/>
          </a:bodyPr>
          <a:lstStyle/>
          <a:p>
            <a:r>
              <a:rPr lang="fr-FR" sz="2400" i="1" dirty="0" smtClean="0">
                <a:solidFill>
                  <a:srgbClr val="002060"/>
                </a:solidFill>
              </a:rPr>
              <a:t>Panel 4 </a:t>
            </a:r>
            <a:r>
              <a:rPr lang="fr-FR" sz="2400" dirty="0" smtClean="0">
                <a:solidFill>
                  <a:srgbClr val="002060"/>
                </a:solidFill>
              </a:rPr>
              <a:t>:</a:t>
            </a:r>
          </a:p>
          <a:p>
            <a:pPr marL="800100" lvl="1" indent="-342900">
              <a:buFont typeface="Arial" panose="020B0604020202020204" pitchFamily="34" charset="0"/>
              <a:buChar char="•"/>
            </a:pPr>
            <a:r>
              <a:rPr lang="fr-FR" sz="2400" dirty="0" smtClean="0">
                <a:solidFill>
                  <a:srgbClr val="002060"/>
                </a:solidFill>
              </a:rPr>
              <a:t>Rifampicine </a:t>
            </a:r>
          </a:p>
          <a:p>
            <a:pPr marL="800100" lvl="1" indent="-342900">
              <a:buFont typeface="Arial" panose="020B0604020202020204" pitchFamily="34" charset="0"/>
              <a:buChar char="•"/>
            </a:pPr>
            <a:r>
              <a:rPr lang="fr-FR" sz="2400" dirty="0" smtClean="0">
                <a:solidFill>
                  <a:srgbClr val="002060"/>
                </a:solidFill>
              </a:rPr>
              <a:t>Isoniazide </a:t>
            </a:r>
          </a:p>
          <a:p>
            <a:pPr marL="800100" lvl="1" indent="-342900">
              <a:buFont typeface="Arial" panose="020B0604020202020204" pitchFamily="34" charset="0"/>
              <a:buChar char="•"/>
            </a:pPr>
            <a:r>
              <a:rPr lang="fr-FR" sz="2400" dirty="0" err="1" smtClean="0">
                <a:solidFill>
                  <a:srgbClr val="002060"/>
                </a:solidFill>
              </a:rPr>
              <a:t>Pyrazinamide</a:t>
            </a:r>
            <a:r>
              <a:rPr lang="fr-FR" sz="2400" dirty="0" smtClean="0">
                <a:solidFill>
                  <a:srgbClr val="002060"/>
                </a:solidFill>
              </a:rPr>
              <a:t> </a:t>
            </a:r>
          </a:p>
          <a:p>
            <a:pPr marL="800100" lvl="1" indent="-342900">
              <a:buFont typeface="Arial" panose="020B0604020202020204" pitchFamily="34" charset="0"/>
              <a:buChar char="•"/>
            </a:pPr>
            <a:r>
              <a:rPr lang="fr-FR" sz="2400" dirty="0" err="1" smtClean="0">
                <a:solidFill>
                  <a:srgbClr val="002060"/>
                </a:solidFill>
              </a:rPr>
              <a:t>Ethambutol</a:t>
            </a:r>
            <a:r>
              <a:rPr lang="fr-FR" sz="2400" dirty="0" smtClean="0">
                <a:solidFill>
                  <a:srgbClr val="002060"/>
                </a:solidFill>
              </a:rPr>
              <a:t> </a:t>
            </a:r>
          </a:p>
        </p:txBody>
      </p:sp>
    </p:spTree>
    <p:extLst>
      <p:ext uri="{BB962C8B-B14F-4D97-AF65-F5344CB8AC3E}">
        <p14:creationId xmlns:p14="http://schemas.microsoft.com/office/powerpoint/2010/main" val="2632626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u="sng" dirty="0" smtClean="0">
                <a:solidFill>
                  <a:srgbClr val="002060"/>
                </a:solidFill>
              </a:rPr>
              <a:t>Projet du laboratoire de Pharmacologie médicale</a:t>
            </a:r>
            <a:endParaRPr lang="fr-FR" sz="3600" dirty="0">
              <a:solidFill>
                <a:srgbClr val="002060"/>
              </a:solidFill>
            </a:endParaRPr>
          </a:p>
        </p:txBody>
      </p:sp>
      <p:sp>
        <p:nvSpPr>
          <p:cNvPr id="3" name="Espace réservé du contenu 2"/>
          <p:cNvSpPr>
            <a:spLocks noGrp="1"/>
          </p:cNvSpPr>
          <p:nvPr>
            <p:ph idx="1"/>
          </p:nvPr>
        </p:nvSpPr>
        <p:spPr/>
        <p:txBody>
          <a:bodyPr>
            <a:normAutofit/>
          </a:bodyPr>
          <a:lstStyle/>
          <a:p>
            <a:pPr marL="0" indent="0">
              <a:buNone/>
            </a:pPr>
            <a:r>
              <a:rPr lang="fr-FR" sz="2400" b="1" u="sng" dirty="0" smtClean="0">
                <a:solidFill>
                  <a:srgbClr val="002060"/>
                </a:solidFill>
              </a:rPr>
              <a:t>Etape 3</a:t>
            </a:r>
            <a:r>
              <a:rPr lang="fr-FR" sz="2400" u="sng" dirty="0" smtClean="0">
                <a:solidFill>
                  <a:srgbClr val="002060"/>
                </a:solidFill>
              </a:rPr>
              <a:t> : Développement du dosage des Antifongiques</a:t>
            </a:r>
          </a:p>
          <a:p>
            <a:pPr marL="0" indent="0">
              <a:buNone/>
            </a:pPr>
            <a:endParaRPr lang="fr-FR" sz="1100" dirty="0">
              <a:solidFill>
                <a:srgbClr val="002060"/>
              </a:solidFill>
            </a:endParaRPr>
          </a:p>
          <a:p>
            <a:pPr marL="0" indent="0" algn="ctr">
              <a:buNone/>
            </a:pPr>
            <a:r>
              <a:rPr lang="fr-FR" sz="2200" dirty="0" smtClean="0">
                <a:solidFill>
                  <a:srgbClr val="002060"/>
                </a:solidFill>
              </a:rPr>
              <a:t>Passage en technique HPLC-MS/MS automatisée → Rendu de résultat en 24h  </a:t>
            </a:r>
          </a:p>
          <a:p>
            <a:pPr marL="0" indent="0">
              <a:buNone/>
            </a:pPr>
            <a:endParaRPr lang="fr-FR" dirty="0">
              <a:solidFill>
                <a:srgbClr val="002060"/>
              </a:solidFill>
            </a:endParaRPr>
          </a:p>
          <a:p>
            <a:endParaRPr lang="fr-FR" dirty="0"/>
          </a:p>
          <a:p>
            <a:pPr marL="0" indent="0">
              <a:buNone/>
            </a:pPr>
            <a:endParaRPr lang="fr-FR" dirty="0" smtClean="0"/>
          </a:p>
          <a:p>
            <a:pPr lvl="1">
              <a:buFont typeface="Wingdings" panose="05000000000000000000" pitchFamily="2" charset="2"/>
              <a:buChar char="§"/>
            </a:pPr>
            <a:endParaRPr lang="fr-FR" dirty="0"/>
          </a:p>
        </p:txBody>
      </p:sp>
      <p:sp>
        <p:nvSpPr>
          <p:cNvPr id="4" name="Rectangle 3"/>
          <p:cNvSpPr/>
          <p:nvPr/>
        </p:nvSpPr>
        <p:spPr>
          <a:xfrm>
            <a:off x="1735665" y="3740205"/>
            <a:ext cx="2980266" cy="1938992"/>
          </a:xfrm>
          <a:prstGeom prst="rect">
            <a:avLst/>
          </a:prstGeom>
          <a:ln>
            <a:solidFill>
              <a:srgbClr val="002060"/>
            </a:solidFill>
          </a:ln>
        </p:spPr>
        <p:txBody>
          <a:bodyPr wrap="square">
            <a:spAutoFit/>
          </a:bodyPr>
          <a:lstStyle/>
          <a:p>
            <a:r>
              <a:rPr lang="fr-FR" sz="2400" i="1" dirty="0" smtClean="0">
                <a:solidFill>
                  <a:srgbClr val="002060"/>
                </a:solidFill>
              </a:rPr>
              <a:t>Panel 5 </a:t>
            </a:r>
            <a:r>
              <a:rPr lang="fr-FR" sz="2400" dirty="0" smtClean="0">
                <a:solidFill>
                  <a:srgbClr val="002060"/>
                </a:solidFill>
              </a:rPr>
              <a:t>: </a:t>
            </a:r>
          </a:p>
          <a:p>
            <a:pPr marL="800100" lvl="1" indent="-342900">
              <a:buFont typeface="Arial" panose="020B0604020202020204" pitchFamily="34" charset="0"/>
              <a:buChar char="•"/>
            </a:pPr>
            <a:r>
              <a:rPr lang="fr-FR" sz="2400" dirty="0" err="1" smtClean="0">
                <a:solidFill>
                  <a:srgbClr val="002060"/>
                </a:solidFill>
              </a:rPr>
              <a:t>Azolés</a:t>
            </a:r>
            <a:endParaRPr lang="fr-FR" sz="2400" dirty="0" smtClean="0">
              <a:solidFill>
                <a:srgbClr val="002060"/>
              </a:solidFill>
            </a:endParaRPr>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smtClean="0"/>
          </a:p>
          <a:p>
            <a:pPr marL="800100" lvl="1" indent="-342900">
              <a:buFont typeface="Arial" panose="020B0604020202020204" pitchFamily="34" charset="0"/>
              <a:buChar char="•"/>
            </a:pPr>
            <a:endParaRPr lang="fr-FR" sz="2400" dirty="0"/>
          </a:p>
        </p:txBody>
      </p:sp>
      <p:sp>
        <p:nvSpPr>
          <p:cNvPr id="5" name="Rectangle 4"/>
          <p:cNvSpPr/>
          <p:nvPr/>
        </p:nvSpPr>
        <p:spPr>
          <a:xfrm>
            <a:off x="7467599" y="3740205"/>
            <a:ext cx="3022601" cy="1938992"/>
          </a:xfrm>
          <a:prstGeom prst="rect">
            <a:avLst/>
          </a:prstGeom>
          <a:ln>
            <a:solidFill>
              <a:srgbClr val="002060"/>
            </a:solidFill>
          </a:ln>
        </p:spPr>
        <p:txBody>
          <a:bodyPr wrap="square">
            <a:spAutoFit/>
          </a:bodyPr>
          <a:lstStyle/>
          <a:p>
            <a:r>
              <a:rPr lang="fr-FR" sz="2400" i="1" dirty="0" smtClean="0">
                <a:solidFill>
                  <a:srgbClr val="002060"/>
                </a:solidFill>
              </a:rPr>
              <a:t>Panel 6 </a:t>
            </a:r>
            <a:r>
              <a:rPr lang="fr-FR" sz="2400" dirty="0" smtClean="0">
                <a:solidFill>
                  <a:srgbClr val="002060"/>
                </a:solidFill>
              </a:rPr>
              <a:t>: </a:t>
            </a:r>
          </a:p>
          <a:p>
            <a:pPr marL="742950" lvl="1" indent="-285750">
              <a:buFont typeface="Arial" panose="020B0604020202020204" pitchFamily="34" charset="0"/>
              <a:buChar char="•"/>
            </a:pPr>
            <a:r>
              <a:rPr lang="fr-FR" sz="2400" dirty="0" err="1" smtClean="0">
                <a:solidFill>
                  <a:srgbClr val="002060"/>
                </a:solidFill>
              </a:rPr>
              <a:t>Caspofungine</a:t>
            </a:r>
            <a:endParaRPr lang="fr-FR" sz="2400" dirty="0" smtClean="0">
              <a:solidFill>
                <a:srgbClr val="002060"/>
              </a:solidFill>
            </a:endParaRPr>
          </a:p>
          <a:p>
            <a:pPr marL="742950" lvl="1" indent="-285750">
              <a:buFont typeface="Arial" panose="020B0604020202020204" pitchFamily="34" charset="0"/>
              <a:buChar char="•"/>
            </a:pPr>
            <a:r>
              <a:rPr lang="fr-FR" sz="2400" dirty="0" err="1" smtClean="0">
                <a:solidFill>
                  <a:srgbClr val="002060"/>
                </a:solidFill>
              </a:rPr>
              <a:t>Micafungine</a:t>
            </a:r>
            <a:endParaRPr lang="fr-FR" sz="2400" dirty="0" smtClean="0">
              <a:solidFill>
                <a:srgbClr val="002060"/>
              </a:solidFill>
            </a:endParaRPr>
          </a:p>
          <a:p>
            <a:pPr marL="742950" lvl="1" indent="-285750">
              <a:buFont typeface="Arial" panose="020B0604020202020204" pitchFamily="34" charset="0"/>
              <a:buChar char="•"/>
            </a:pPr>
            <a:r>
              <a:rPr lang="fr-FR" sz="2400" dirty="0" err="1" smtClean="0">
                <a:solidFill>
                  <a:srgbClr val="002060"/>
                </a:solidFill>
              </a:rPr>
              <a:t>Amphotéricine</a:t>
            </a:r>
            <a:r>
              <a:rPr lang="fr-FR" sz="2400" dirty="0" smtClean="0">
                <a:solidFill>
                  <a:srgbClr val="002060"/>
                </a:solidFill>
              </a:rPr>
              <a:t> B</a:t>
            </a:r>
          </a:p>
          <a:p>
            <a:pPr marL="742950" lvl="1" indent="-285750">
              <a:buFont typeface="Arial" panose="020B0604020202020204" pitchFamily="34" charset="0"/>
              <a:buChar char="•"/>
            </a:pPr>
            <a:r>
              <a:rPr lang="fr-FR" sz="2400" dirty="0" smtClean="0">
                <a:solidFill>
                  <a:srgbClr val="002060"/>
                </a:solidFill>
              </a:rPr>
              <a:t>5-flucytosine</a:t>
            </a:r>
            <a:r>
              <a:rPr lang="fr-FR" dirty="0" smtClean="0">
                <a:solidFill>
                  <a:srgbClr val="002060"/>
                </a:solidFill>
              </a:rPr>
              <a:t> </a:t>
            </a:r>
          </a:p>
        </p:txBody>
      </p:sp>
      <p:pic>
        <p:nvPicPr>
          <p:cNvPr id="6" name="Image 5"/>
          <p:cNvPicPr>
            <a:picLocks noChangeAspect="1"/>
          </p:cNvPicPr>
          <p:nvPr/>
        </p:nvPicPr>
        <p:blipFill rotWithShape="1">
          <a:blip r:embed="rId2"/>
          <a:srcRect t="10549"/>
          <a:stretch/>
        </p:blipFill>
        <p:spPr>
          <a:xfrm>
            <a:off x="9928190" y="24117"/>
            <a:ext cx="1190772" cy="976260"/>
          </a:xfrm>
          <a:prstGeom prst="rect">
            <a:avLst/>
          </a:prstGeom>
        </p:spPr>
      </p:pic>
      <p:pic>
        <p:nvPicPr>
          <p:cNvPr id="7" name="Image 6"/>
          <p:cNvPicPr>
            <a:picLocks noChangeAspect="1"/>
          </p:cNvPicPr>
          <p:nvPr/>
        </p:nvPicPr>
        <p:blipFill>
          <a:blip r:embed="rId3"/>
          <a:stretch>
            <a:fillRect/>
          </a:stretch>
        </p:blipFill>
        <p:spPr>
          <a:xfrm>
            <a:off x="11118962" y="73106"/>
            <a:ext cx="1010815" cy="731228"/>
          </a:xfrm>
          <a:prstGeom prst="rect">
            <a:avLst/>
          </a:prstGeom>
        </p:spPr>
      </p:pic>
    </p:spTree>
    <p:extLst>
      <p:ext uri="{BB962C8B-B14F-4D97-AF65-F5344CB8AC3E}">
        <p14:creationId xmlns:p14="http://schemas.microsoft.com/office/powerpoint/2010/main" val="73179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u="sng" dirty="0" smtClean="0">
                <a:solidFill>
                  <a:srgbClr val="002060"/>
                </a:solidFill>
              </a:rPr>
              <a:t>Projet du laboratoire de Pharmacologie médicale</a:t>
            </a:r>
            <a:endParaRPr lang="fr-FR" sz="3600" dirty="0">
              <a:solidFill>
                <a:srgbClr val="002060"/>
              </a:solidFill>
            </a:endParaRPr>
          </a:p>
        </p:txBody>
      </p:sp>
      <p:sp>
        <p:nvSpPr>
          <p:cNvPr id="3" name="Espace réservé du contenu 2"/>
          <p:cNvSpPr>
            <a:spLocks noGrp="1"/>
          </p:cNvSpPr>
          <p:nvPr>
            <p:ph idx="1"/>
          </p:nvPr>
        </p:nvSpPr>
        <p:spPr/>
        <p:txBody>
          <a:bodyPr>
            <a:normAutofit/>
          </a:bodyPr>
          <a:lstStyle/>
          <a:p>
            <a:pPr marL="0" indent="0" algn="just">
              <a:buNone/>
            </a:pPr>
            <a:r>
              <a:rPr lang="fr-FR" sz="2400" dirty="0" smtClean="0">
                <a:solidFill>
                  <a:srgbClr val="002060"/>
                </a:solidFill>
              </a:rPr>
              <a:t>Autres molécules à doser ??</a:t>
            </a:r>
          </a:p>
          <a:p>
            <a:pPr marL="0" indent="0" algn="just">
              <a:buNone/>
            </a:pPr>
            <a:endParaRPr lang="fr-FR" sz="500" dirty="0" smtClean="0">
              <a:solidFill>
                <a:srgbClr val="002060"/>
              </a:solidFill>
            </a:endParaRPr>
          </a:p>
          <a:p>
            <a:pPr lvl="1" algn="just"/>
            <a:r>
              <a:rPr lang="fr-FR" sz="2200" dirty="0" smtClean="0">
                <a:solidFill>
                  <a:srgbClr val="002060"/>
                </a:solidFill>
              </a:rPr>
              <a:t>Besoins particulier ? Molécules fréquemment prescrites, problématiques (EI importants, échappement thérapeutique, …) ?</a:t>
            </a:r>
          </a:p>
          <a:p>
            <a:pPr lvl="1" algn="just"/>
            <a:endParaRPr lang="fr-FR" dirty="0">
              <a:solidFill>
                <a:srgbClr val="002060"/>
              </a:solidFill>
            </a:endParaRPr>
          </a:p>
          <a:p>
            <a:pPr marL="0" indent="0" algn="just">
              <a:buNone/>
            </a:pPr>
            <a:endParaRPr lang="fr-FR" sz="2400" dirty="0" smtClean="0">
              <a:solidFill>
                <a:srgbClr val="002060"/>
              </a:solidFill>
            </a:endParaRPr>
          </a:p>
          <a:p>
            <a:pPr marL="0" indent="0" algn="just">
              <a:buNone/>
            </a:pPr>
            <a:r>
              <a:rPr lang="fr-FR" sz="2400" dirty="0" smtClean="0">
                <a:solidFill>
                  <a:srgbClr val="002060"/>
                </a:solidFill>
              </a:rPr>
              <a:t>Création de fiche de prélèvement </a:t>
            </a:r>
          </a:p>
          <a:p>
            <a:pPr marL="0" indent="0" algn="just">
              <a:buNone/>
            </a:pPr>
            <a:endParaRPr lang="fr-FR" sz="500" dirty="0" smtClean="0">
              <a:solidFill>
                <a:srgbClr val="002060"/>
              </a:solidFill>
            </a:endParaRPr>
          </a:p>
          <a:p>
            <a:pPr lvl="1" algn="just"/>
            <a:r>
              <a:rPr lang="fr-FR" sz="2200" dirty="0" smtClean="0">
                <a:solidFill>
                  <a:srgbClr val="002060"/>
                </a:solidFill>
              </a:rPr>
              <a:t>Limiter les erreurs de prélèvement </a:t>
            </a:r>
          </a:p>
          <a:p>
            <a:pPr lvl="1" algn="just"/>
            <a:endParaRPr lang="fr-FR" sz="500" dirty="0" smtClean="0">
              <a:solidFill>
                <a:srgbClr val="002060"/>
              </a:solidFill>
            </a:endParaRPr>
          </a:p>
          <a:p>
            <a:pPr lvl="1" algn="just"/>
            <a:r>
              <a:rPr lang="fr-FR" sz="2200" dirty="0" smtClean="0">
                <a:solidFill>
                  <a:srgbClr val="002060"/>
                </a:solidFill>
              </a:rPr>
              <a:t>Connaissance des analyses réalisées au sein du service</a:t>
            </a:r>
            <a:r>
              <a:rPr lang="fr-FR" dirty="0" smtClean="0">
                <a:solidFill>
                  <a:srgbClr val="002060"/>
                </a:solidFill>
              </a:rPr>
              <a:t> </a:t>
            </a:r>
          </a:p>
          <a:p>
            <a:pPr marL="0" indent="0">
              <a:buNone/>
            </a:pPr>
            <a:endParaRPr lang="fr-FR" dirty="0"/>
          </a:p>
          <a:p>
            <a:pPr marL="0" indent="0">
              <a:buNone/>
            </a:pPr>
            <a:endParaRPr lang="fr-FR" dirty="0"/>
          </a:p>
          <a:p>
            <a:endParaRPr lang="fr-FR" dirty="0"/>
          </a:p>
          <a:p>
            <a:pPr marL="0" indent="0">
              <a:buNone/>
            </a:pPr>
            <a:endParaRPr lang="fr-FR" dirty="0" smtClean="0"/>
          </a:p>
          <a:p>
            <a:pPr lvl="1">
              <a:buFont typeface="Wingdings" panose="05000000000000000000" pitchFamily="2" charset="2"/>
              <a:buChar char="§"/>
            </a:pPr>
            <a:endParaRPr lang="fr-FR" dirty="0"/>
          </a:p>
        </p:txBody>
      </p:sp>
      <p:pic>
        <p:nvPicPr>
          <p:cNvPr id="6" name="Image 5"/>
          <p:cNvPicPr>
            <a:picLocks noChangeAspect="1"/>
          </p:cNvPicPr>
          <p:nvPr/>
        </p:nvPicPr>
        <p:blipFill rotWithShape="1">
          <a:blip r:embed="rId2"/>
          <a:srcRect t="10549"/>
          <a:stretch/>
        </p:blipFill>
        <p:spPr>
          <a:xfrm>
            <a:off x="9928190" y="-14519"/>
            <a:ext cx="1190772" cy="976260"/>
          </a:xfrm>
          <a:prstGeom prst="rect">
            <a:avLst/>
          </a:prstGeom>
        </p:spPr>
      </p:pic>
      <p:pic>
        <p:nvPicPr>
          <p:cNvPr id="7" name="Image 6"/>
          <p:cNvPicPr>
            <a:picLocks noChangeAspect="1"/>
          </p:cNvPicPr>
          <p:nvPr/>
        </p:nvPicPr>
        <p:blipFill>
          <a:blip r:embed="rId3"/>
          <a:stretch>
            <a:fillRect/>
          </a:stretch>
        </p:blipFill>
        <p:spPr>
          <a:xfrm>
            <a:off x="11118962" y="73106"/>
            <a:ext cx="1010815" cy="731228"/>
          </a:xfrm>
          <a:prstGeom prst="rect">
            <a:avLst/>
          </a:prstGeom>
        </p:spPr>
      </p:pic>
      <p:pic>
        <p:nvPicPr>
          <p:cNvPr id="4" name="Image 3"/>
          <p:cNvPicPr>
            <a:picLocks noChangeAspect="1"/>
          </p:cNvPicPr>
          <p:nvPr/>
        </p:nvPicPr>
        <p:blipFill>
          <a:blip r:embed="rId4"/>
          <a:stretch>
            <a:fillRect/>
          </a:stretch>
        </p:blipFill>
        <p:spPr>
          <a:xfrm>
            <a:off x="9191449" y="3857097"/>
            <a:ext cx="1927513" cy="2319866"/>
          </a:xfrm>
          <a:prstGeom prst="rect">
            <a:avLst/>
          </a:prstGeom>
        </p:spPr>
      </p:pic>
    </p:spTree>
    <p:extLst>
      <p:ext uri="{BB962C8B-B14F-4D97-AF65-F5344CB8AC3E}">
        <p14:creationId xmlns:p14="http://schemas.microsoft.com/office/powerpoint/2010/main" val="3654635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22400" y="1970465"/>
            <a:ext cx="9144000" cy="1980776"/>
          </a:xfrm>
        </p:spPr>
        <p:txBody>
          <a:bodyPr>
            <a:normAutofit fontScale="90000"/>
          </a:bodyPr>
          <a:lstStyle/>
          <a:p>
            <a:r>
              <a:rPr lang="fr-FR" dirty="0" smtClean="0"/>
              <a:t>Mise en place des recommandations CA-SFM 2022</a:t>
            </a:r>
            <a:endParaRPr lang="fr-FR" dirty="0"/>
          </a:p>
        </p:txBody>
      </p:sp>
      <p:sp>
        <p:nvSpPr>
          <p:cNvPr id="3" name="ZoneTexte 2"/>
          <p:cNvSpPr txBox="1"/>
          <p:nvPr/>
        </p:nvSpPr>
        <p:spPr>
          <a:xfrm>
            <a:off x="7946264" y="4749734"/>
            <a:ext cx="2627290" cy="369332"/>
          </a:xfrm>
          <a:prstGeom prst="rect">
            <a:avLst/>
          </a:prstGeom>
          <a:noFill/>
        </p:spPr>
        <p:txBody>
          <a:bodyPr wrap="square" rtlCol="0">
            <a:spAutoFit/>
          </a:bodyPr>
          <a:lstStyle/>
          <a:p>
            <a:pPr algn="r"/>
            <a:r>
              <a:rPr lang="fr-FR" i="1" dirty="0" smtClean="0"/>
              <a:t>Frédéric ROBIN</a:t>
            </a:r>
            <a:endParaRPr lang="fr-FR" i="1" dirty="0"/>
          </a:p>
        </p:txBody>
      </p:sp>
      <p:pic>
        <p:nvPicPr>
          <p:cNvPr id="4" name="Image 3"/>
          <p:cNvPicPr>
            <a:picLocks noChangeAspect="1"/>
          </p:cNvPicPr>
          <p:nvPr/>
        </p:nvPicPr>
        <p:blipFill rotWithShape="1">
          <a:blip r:embed="rId2"/>
          <a:srcRect t="10549"/>
          <a:stretch/>
        </p:blipFill>
        <p:spPr>
          <a:xfrm>
            <a:off x="9928190" y="36996"/>
            <a:ext cx="1190772" cy="976260"/>
          </a:xfrm>
          <a:prstGeom prst="rect">
            <a:avLst/>
          </a:prstGeom>
        </p:spPr>
      </p:pic>
      <p:pic>
        <p:nvPicPr>
          <p:cNvPr id="5" name="Image 4"/>
          <p:cNvPicPr>
            <a:picLocks noChangeAspect="1"/>
          </p:cNvPicPr>
          <p:nvPr/>
        </p:nvPicPr>
        <p:blipFill>
          <a:blip r:embed="rId3"/>
          <a:stretch>
            <a:fillRect/>
          </a:stretch>
        </p:blipFill>
        <p:spPr>
          <a:xfrm>
            <a:off x="11118962" y="47348"/>
            <a:ext cx="1010815" cy="731228"/>
          </a:xfrm>
          <a:prstGeom prst="rect">
            <a:avLst/>
          </a:prstGeom>
        </p:spPr>
      </p:pic>
    </p:spTree>
    <p:extLst>
      <p:ext uri="{BB962C8B-B14F-4D97-AF65-F5344CB8AC3E}">
        <p14:creationId xmlns:p14="http://schemas.microsoft.com/office/powerpoint/2010/main" val="2039634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Changements importants</a:t>
            </a:r>
            <a:endParaRPr lang="fr-FR" dirty="0"/>
          </a:p>
        </p:txBody>
      </p:sp>
      <p:sp>
        <p:nvSpPr>
          <p:cNvPr id="3" name="Espace réservé du contenu 2"/>
          <p:cNvSpPr>
            <a:spLocks noGrp="1"/>
          </p:cNvSpPr>
          <p:nvPr>
            <p:ph idx="1"/>
          </p:nvPr>
        </p:nvSpPr>
        <p:spPr>
          <a:xfrm>
            <a:off x="444500" y="2041525"/>
            <a:ext cx="11061700" cy="4351338"/>
          </a:xfrm>
        </p:spPr>
        <p:txBody>
          <a:bodyPr/>
          <a:lstStyle/>
          <a:p>
            <a:r>
              <a:rPr lang="fr-FR" dirty="0" smtClean="0"/>
              <a:t>Changements des catégories cliniques</a:t>
            </a:r>
          </a:p>
          <a:p>
            <a:endParaRPr lang="fr-FR" dirty="0"/>
          </a:p>
          <a:p>
            <a:r>
              <a:rPr lang="fr-FR" dirty="0" smtClean="0"/>
              <a:t>Couples ATB/bactéries à « forte dose » obligatoire (Pseudomonas +++)</a:t>
            </a:r>
          </a:p>
          <a:p>
            <a:endParaRPr lang="fr-FR" dirty="0"/>
          </a:p>
          <a:p>
            <a:r>
              <a:rPr lang="fr-FR" dirty="0" smtClean="0"/>
              <a:t>Gestion des incertitudes : ZIT</a:t>
            </a:r>
            <a:endParaRPr lang="fr-FR" dirty="0"/>
          </a:p>
        </p:txBody>
      </p:sp>
      <p:pic>
        <p:nvPicPr>
          <p:cNvPr id="4" name="Image 3"/>
          <p:cNvPicPr>
            <a:picLocks noChangeAspect="1"/>
          </p:cNvPicPr>
          <p:nvPr/>
        </p:nvPicPr>
        <p:blipFill rotWithShape="1">
          <a:blip r:embed="rId2"/>
          <a:srcRect t="10549"/>
          <a:stretch/>
        </p:blipFill>
        <p:spPr>
          <a:xfrm>
            <a:off x="9928190" y="36996"/>
            <a:ext cx="1190772" cy="976260"/>
          </a:xfrm>
          <a:prstGeom prst="rect">
            <a:avLst/>
          </a:prstGeom>
        </p:spPr>
      </p:pic>
      <p:pic>
        <p:nvPicPr>
          <p:cNvPr id="5" name="Image 4"/>
          <p:cNvPicPr>
            <a:picLocks noChangeAspect="1"/>
          </p:cNvPicPr>
          <p:nvPr/>
        </p:nvPicPr>
        <p:blipFill>
          <a:blip r:embed="rId3"/>
          <a:stretch>
            <a:fillRect/>
          </a:stretch>
        </p:blipFill>
        <p:spPr>
          <a:xfrm>
            <a:off x="11118962" y="47348"/>
            <a:ext cx="1010815" cy="731228"/>
          </a:xfrm>
          <a:prstGeom prst="rect">
            <a:avLst/>
          </a:prstGeom>
        </p:spPr>
      </p:pic>
    </p:spTree>
    <p:extLst>
      <p:ext uri="{BB962C8B-B14F-4D97-AF65-F5344CB8AC3E}">
        <p14:creationId xmlns:p14="http://schemas.microsoft.com/office/powerpoint/2010/main" val="1201381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p:cNvSpPr txBox="1"/>
          <p:nvPr/>
        </p:nvSpPr>
        <p:spPr>
          <a:xfrm>
            <a:off x="1497515" y="910985"/>
            <a:ext cx="9379386" cy="5509200"/>
          </a:xfrm>
          <a:prstGeom prst="rect">
            <a:avLst/>
          </a:prstGeom>
          <a:noFill/>
        </p:spPr>
        <p:txBody>
          <a:bodyPr wrap="square" rtlCol="0">
            <a:spAutoFit/>
          </a:bodyPr>
          <a:lstStyle/>
          <a:p>
            <a:r>
              <a:rPr lang="fr-FR" sz="2800" b="1" dirty="0" smtClean="0">
                <a:solidFill>
                  <a:schemeClr val="accent5">
                    <a:lumMod val="75000"/>
                  </a:schemeClr>
                </a:solidFill>
              </a:rPr>
              <a:t>ODJ</a:t>
            </a:r>
          </a:p>
          <a:p>
            <a:endParaRPr lang="fr-FR" dirty="0"/>
          </a:p>
          <a:p>
            <a:pPr lvl="0"/>
            <a:r>
              <a:rPr lang="fr-FR" dirty="0"/>
              <a:t>Actualités ruptures antibiotiques </a:t>
            </a:r>
            <a:endParaRPr lang="fr-FR" dirty="0" smtClean="0"/>
          </a:p>
          <a:p>
            <a:pPr lvl="0"/>
            <a:r>
              <a:rPr lang="fr-FR" dirty="0" smtClean="0"/>
              <a:t>Actualités </a:t>
            </a:r>
            <a:r>
              <a:rPr lang="fr-FR" dirty="0"/>
              <a:t>CAQES et COMEDIMS : Audit durée ATB, Audit ICD </a:t>
            </a:r>
            <a:endParaRPr lang="fr-FR" dirty="0" smtClean="0"/>
          </a:p>
          <a:p>
            <a:pPr lvl="0"/>
            <a:endParaRPr lang="fr-FR" dirty="0" smtClean="0"/>
          </a:p>
          <a:p>
            <a:pPr lvl="0"/>
            <a:r>
              <a:rPr lang="fr-FR" dirty="0" smtClean="0"/>
              <a:t>Pharmacologie</a:t>
            </a:r>
            <a:r>
              <a:rPr lang="fr-FR" dirty="0"/>
              <a:t> : intérêt en infectiologie – F Ferrer </a:t>
            </a:r>
            <a:endParaRPr lang="fr-FR" dirty="0" smtClean="0"/>
          </a:p>
          <a:p>
            <a:pPr lvl="0"/>
            <a:r>
              <a:rPr lang="fr-FR" dirty="0" smtClean="0"/>
              <a:t>Rappel </a:t>
            </a:r>
            <a:r>
              <a:rPr lang="fr-FR" dirty="0"/>
              <a:t>sur les changements déjà effectifs ou à venir sur la lecture des antibiogrammes – F Robin </a:t>
            </a:r>
          </a:p>
          <a:p>
            <a:r>
              <a:rPr lang="fr-FR" dirty="0"/>
              <a:t> </a:t>
            </a:r>
          </a:p>
          <a:p>
            <a:pPr lvl="0"/>
            <a:r>
              <a:rPr lang="fr-FR" dirty="0"/>
              <a:t>Bons usages </a:t>
            </a:r>
          </a:p>
          <a:p>
            <a:pPr lvl="1"/>
            <a:r>
              <a:rPr lang="fr-FR" dirty="0"/>
              <a:t>Bactériémie à </a:t>
            </a:r>
            <a:r>
              <a:rPr lang="fr-FR" dirty="0" err="1"/>
              <a:t>Staph</a:t>
            </a:r>
            <a:r>
              <a:rPr lang="fr-FR" dirty="0"/>
              <a:t> </a:t>
            </a:r>
            <a:r>
              <a:rPr lang="fr-FR" i="1" dirty="0" smtClean="0"/>
              <a:t>document relu</a:t>
            </a:r>
            <a:endParaRPr lang="fr-FR" dirty="0"/>
          </a:p>
          <a:p>
            <a:pPr lvl="1"/>
            <a:r>
              <a:rPr lang="fr-FR" dirty="0" smtClean="0"/>
              <a:t>Arthrite </a:t>
            </a:r>
            <a:r>
              <a:rPr lang="fr-FR" dirty="0"/>
              <a:t>septique   </a:t>
            </a:r>
            <a:r>
              <a:rPr lang="fr-FR" i="1" dirty="0" err="1" smtClean="0"/>
              <a:t>documentv</a:t>
            </a:r>
            <a:r>
              <a:rPr lang="fr-FR" i="1" dirty="0" smtClean="0"/>
              <a:t> relu</a:t>
            </a:r>
          </a:p>
          <a:p>
            <a:pPr lvl="1"/>
            <a:r>
              <a:rPr lang="fr-FR" dirty="0" smtClean="0"/>
              <a:t>Paludisme</a:t>
            </a:r>
            <a:r>
              <a:rPr lang="fr-FR" dirty="0"/>
              <a:t> :   </a:t>
            </a:r>
            <a:r>
              <a:rPr lang="fr-FR" i="1" dirty="0" smtClean="0"/>
              <a:t>document finalisé</a:t>
            </a:r>
            <a:endParaRPr lang="fr-FR" dirty="0"/>
          </a:p>
          <a:p>
            <a:pPr lvl="1"/>
            <a:r>
              <a:rPr lang="fr-FR" dirty="0" smtClean="0"/>
              <a:t>Verrous</a:t>
            </a:r>
            <a:r>
              <a:rPr lang="fr-FR" dirty="0"/>
              <a:t> : H Mallet – C Chatron – L Germon       Présentation du projet                                  </a:t>
            </a:r>
          </a:p>
          <a:p>
            <a:pPr lvl="1"/>
            <a:endParaRPr lang="fr-FR" dirty="0" smtClean="0"/>
          </a:p>
          <a:p>
            <a:pPr lvl="1"/>
            <a:r>
              <a:rPr lang="fr-FR" dirty="0" smtClean="0"/>
              <a:t>Définir </a:t>
            </a:r>
            <a:r>
              <a:rPr lang="fr-FR" dirty="0"/>
              <a:t>les Bons usages prévus et groupes : CMV (C Garrouste), Grippe (Dr </a:t>
            </a:r>
            <a:r>
              <a:rPr lang="fr-FR" dirty="0" err="1"/>
              <a:t>Archimbeault</a:t>
            </a:r>
            <a:r>
              <a:rPr lang="fr-FR" dirty="0"/>
              <a:t>, F Thouy, …), </a:t>
            </a:r>
            <a:r>
              <a:rPr lang="fr-FR" dirty="0" err="1"/>
              <a:t>Adm</a:t>
            </a:r>
            <a:r>
              <a:rPr lang="fr-FR" dirty="0"/>
              <a:t> des </a:t>
            </a:r>
            <a:r>
              <a:rPr lang="fr-FR" dirty="0" err="1"/>
              <a:t>ATBtiques</a:t>
            </a:r>
            <a:r>
              <a:rPr lang="fr-FR" dirty="0"/>
              <a:t> (petite CAI spécifique F Thouy, N Mrozek, C Richaud, C Chatron), pneumonies, infections ostéo-articulaires… – 5 min</a:t>
            </a:r>
          </a:p>
          <a:p>
            <a:r>
              <a:rPr lang="fr-FR" dirty="0"/>
              <a:t> </a:t>
            </a:r>
          </a:p>
          <a:p>
            <a:pPr lvl="0"/>
            <a:r>
              <a:rPr lang="fr-FR" dirty="0"/>
              <a:t>Autres sujets </a:t>
            </a:r>
          </a:p>
        </p:txBody>
      </p:sp>
      <p:pic>
        <p:nvPicPr>
          <p:cNvPr id="11" name="Image 10"/>
          <p:cNvPicPr>
            <a:picLocks noChangeAspect="1"/>
          </p:cNvPicPr>
          <p:nvPr/>
        </p:nvPicPr>
        <p:blipFill rotWithShape="1">
          <a:blip r:embed="rId2"/>
          <a:srcRect t="10549"/>
          <a:stretch/>
        </p:blipFill>
        <p:spPr>
          <a:xfrm>
            <a:off x="9928190" y="24117"/>
            <a:ext cx="1190772" cy="976260"/>
          </a:xfrm>
          <a:prstGeom prst="rect">
            <a:avLst/>
          </a:prstGeom>
        </p:spPr>
      </p:pic>
      <p:pic>
        <p:nvPicPr>
          <p:cNvPr id="13" name="Image 12"/>
          <p:cNvPicPr>
            <a:picLocks noChangeAspect="1"/>
          </p:cNvPicPr>
          <p:nvPr/>
        </p:nvPicPr>
        <p:blipFill>
          <a:blip r:embed="rId3"/>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1113735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24182"/>
            <a:ext cx="10515600" cy="1325563"/>
          </a:xfrm>
        </p:spPr>
        <p:txBody>
          <a:bodyPr/>
          <a:lstStyle/>
          <a:p>
            <a:pPr algn="ctr"/>
            <a:r>
              <a:rPr lang="fr-FR" dirty="0"/>
              <a:t>C</a:t>
            </a:r>
            <a:r>
              <a:rPr lang="fr-FR" dirty="0" smtClean="0"/>
              <a:t>atégories cliniques actuelles</a:t>
            </a:r>
            <a:endParaRPr lang="fr-FR" dirty="0"/>
          </a:p>
        </p:txBody>
      </p:sp>
      <p:sp>
        <p:nvSpPr>
          <p:cNvPr id="3" name="Espace réservé du contenu 2"/>
          <p:cNvSpPr>
            <a:spLocks noGrp="1"/>
          </p:cNvSpPr>
          <p:nvPr>
            <p:ph idx="1"/>
          </p:nvPr>
        </p:nvSpPr>
        <p:spPr/>
        <p:txBody>
          <a:bodyPr/>
          <a:lstStyle/>
          <a:p>
            <a:endParaRPr lang="fr-FR"/>
          </a:p>
        </p:txBody>
      </p:sp>
      <p:sp>
        <p:nvSpPr>
          <p:cNvPr id="4" name="Ellipse 3"/>
          <p:cNvSpPr/>
          <p:nvPr/>
        </p:nvSpPr>
        <p:spPr>
          <a:xfrm>
            <a:off x="525325" y="1491669"/>
            <a:ext cx="1487280" cy="1411995"/>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400" b="1" dirty="0">
                <a:solidFill>
                  <a:schemeClr val="accent6">
                    <a:lumMod val="75000"/>
                  </a:schemeClr>
                </a:solidFill>
                <a:latin typeface="Raleway" panose="020B0003030101060003" pitchFamily="34" charset="0"/>
              </a:rPr>
              <a:t>S</a:t>
            </a:r>
          </a:p>
        </p:txBody>
      </p:sp>
      <p:sp>
        <p:nvSpPr>
          <p:cNvPr id="5" name="Ellipse 4"/>
          <p:cNvSpPr/>
          <p:nvPr/>
        </p:nvSpPr>
        <p:spPr>
          <a:xfrm>
            <a:off x="525325" y="3308641"/>
            <a:ext cx="1487280" cy="1468915"/>
          </a:xfrm>
          <a:prstGeom prst="ellipse">
            <a:avLst/>
          </a:prstGeom>
          <a:solidFill>
            <a:schemeClr val="accent4">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400" b="1" dirty="0">
                <a:solidFill>
                  <a:schemeClr val="accent2"/>
                </a:solidFill>
                <a:latin typeface="Raleway" panose="020B0003030101060003" pitchFamily="34" charset="0"/>
              </a:rPr>
              <a:t>I</a:t>
            </a:r>
          </a:p>
        </p:txBody>
      </p:sp>
      <p:sp>
        <p:nvSpPr>
          <p:cNvPr id="6" name="Ellipse 5"/>
          <p:cNvSpPr/>
          <p:nvPr/>
        </p:nvSpPr>
        <p:spPr>
          <a:xfrm>
            <a:off x="525325" y="5182532"/>
            <a:ext cx="1487280" cy="1468915"/>
          </a:xfrm>
          <a:prstGeom prst="ellipse">
            <a:avLst/>
          </a:prstGeom>
          <a:solidFill>
            <a:srgbClr val="FAC0B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400" b="1" dirty="0">
                <a:solidFill>
                  <a:srgbClr val="FF0000"/>
                </a:solidFill>
                <a:latin typeface="Raleway" panose="020B0003030101060003" pitchFamily="34" charset="0"/>
              </a:rPr>
              <a:t>R</a:t>
            </a:r>
          </a:p>
        </p:txBody>
      </p:sp>
      <p:sp>
        <p:nvSpPr>
          <p:cNvPr id="7" name="Rectangle à coins arrondis 6"/>
          <p:cNvSpPr/>
          <p:nvPr/>
        </p:nvSpPr>
        <p:spPr>
          <a:xfrm>
            <a:off x="2497347" y="1841114"/>
            <a:ext cx="9187973" cy="683964"/>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67" b="1" u="sng" dirty="0">
                <a:solidFill>
                  <a:schemeClr val="tx1"/>
                </a:solidFill>
                <a:latin typeface="Raleway" panose="020B0003030101060003" pitchFamily="34" charset="0"/>
              </a:rPr>
              <a:t>Sensible</a:t>
            </a:r>
          </a:p>
          <a:p>
            <a:r>
              <a:rPr lang="fr-FR" sz="1867" dirty="0">
                <a:solidFill>
                  <a:schemeClr val="tx1"/>
                </a:solidFill>
                <a:latin typeface="Raleway" panose="020B0003030101060003" pitchFamily="34" charset="0"/>
              </a:rPr>
              <a:t>Forte probabilité de succès thérapeutique</a:t>
            </a:r>
          </a:p>
        </p:txBody>
      </p:sp>
      <p:sp>
        <p:nvSpPr>
          <p:cNvPr id="8" name="Rectangle à coins arrondis 7"/>
          <p:cNvSpPr/>
          <p:nvPr/>
        </p:nvSpPr>
        <p:spPr>
          <a:xfrm>
            <a:off x="2497346" y="3128699"/>
            <a:ext cx="9187975" cy="1828800"/>
          </a:xfrm>
          <a:prstGeom prst="round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fr-FR" sz="1867" b="1" u="sng" dirty="0">
                <a:solidFill>
                  <a:schemeClr val="tx1"/>
                </a:solidFill>
                <a:latin typeface="Raleway" panose="020B0003030101060003" pitchFamily="34" charset="0"/>
              </a:rPr>
              <a:t>Intermédiaire</a:t>
            </a:r>
            <a:r>
              <a:rPr lang="fr-FR" sz="1867" dirty="0">
                <a:solidFill>
                  <a:schemeClr val="tx1"/>
                </a:solidFill>
                <a:latin typeface="Raleway" panose="020B0003030101060003" pitchFamily="34" charset="0"/>
              </a:rPr>
              <a:t> </a:t>
            </a:r>
          </a:p>
          <a:p>
            <a:pPr marL="285744" indent="-285744">
              <a:buFont typeface="Arial" panose="020B0604020202020204" pitchFamily="34" charset="0"/>
              <a:buChar char="•"/>
              <a:defRPr/>
            </a:pPr>
            <a:r>
              <a:rPr lang="fr-FR" sz="1867" dirty="0">
                <a:solidFill>
                  <a:schemeClr val="tx1"/>
                </a:solidFill>
                <a:latin typeface="Raleway" panose="020B0003030101060003" pitchFamily="34" charset="0"/>
              </a:rPr>
              <a:t>Utilisation possible à forte posologie</a:t>
            </a:r>
          </a:p>
          <a:p>
            <a:pPr marL="285744" indent="-285744">
              <a:buFont typeface="Arial" panose="020B0604020202020204" pitchFamily="34" charset="0"/>
              <a:buChar char="•"/>
              <a:defRPr/>
            </a:pPr>
            <a:r>
              <a:rPr lang="fr-FR" sz="1867" dirty="0">
                <a:solidFill>
                  <a:schemeClr val="tx1"/>
                </a:solidFill>
                <a:latin typeface="Raleway" panose="020B0003030101060003" pitchFamily="34" charset="0"/>
              </a:rPr>
              <a:t>Utilisation possible (à dose standard) si  bonne diffusion au  site de l’infection</a:t>
            </a:r>
          </a:p>
          <a:p>
            <a:pPr marL="285744" indent="-285744">
              <a:buFont typeface="Arial" panose="020B0604020202020204" pitchFamily="34" charset="0"/>
              <a:buChar char="•"/>
              <a:defRPr/>
            </a:pPr>
            <a:r>
              <a:rPr lang="fr-FR" sz="1867" dirty="0">
                <a:solidFill>
                  <a:schemeClr val="tx1"/>
                </a:solidFill>
                <a:latin typeface="Raleway" panose="020B0003030101060003" pitchFamily="34" charset="0"/>
              </a:rPr>
              <a:t>Incertitude sur l’efficacité thérapeutique</a:t>
            </a:r>
          </a:p>
          <a:p>
            <a:pPr marL="285744" indent="-285744">
              <a:buFont typeface="Arial" panose="020B0604020202020204" pitchFamily="34" charset="0"/>
              <a:buChar char="•"/>
            </a:pPr>
            <a:r>
              <a:rPr lang="fr-FR" sz="1867" dirty="0">
                <a:solidFill>
                  <a:schemeClr val="tx1"/>
                </a:solidFill>
                <a:latin typeface="Raleway" panose="020B0003030101060003" pitchFamily="34" charset="0"/>
              </a:rPr>
              <a:t>Incertitude technique (zone grise) destinée à prévenir les erreurs de catégorisation</a:t>
            </a:r>
          </a:p>
        </p:txBody>
      </p:sp>
      <p:sp>
        <p:nvSpPr>
          <p:cNvPr id="9" name="Rectangle à coins arrondis 8"/>
          <p:cNvSpPr/>
          <p:nvPr/>
        </p:nvSpPr>
        <p:spPr>
          <a:xfrm>
            <a:off x="2497345" y="5576636"/>
            <a:ext cx="9187976" cy="680707"/>
          </a:xfrm>
          <a:prstGeom prst="roundRect">
            <a:avLst/>
          </a:prstGeom>
          <a:solidFill>
            <a:srgbClr val="FAC0B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67" b="1" u="sng" dirty="0">
                <a:solidFill>
                  <a:schemeClr val="tx1"/>
                </a:solidFill>
                <a:latin typeface="Raleway" panose="020B0003030101060003" pitchFamily="34" charset="0"/>
              </a:rPr>
              <a:t>Résistant</a:t>
            </a:r>
          </a:p>
          <a:p>
            <a:r>
              <a:rPr lang="fr-FR" sz="1867" dirty="0">
                <a:solidFill>
                  <a:schemeClr val="tx1"/>
                </a:solidFill>
                <a:latin typeface="Raleway" panose="020B0003030101060003" pitchFamily="34" charset="0"/>
              </a:rPr>
              <a:t>Forte probabilité d’échec thérapeutique</a:t>
            </a:r>
          </a:p>
        </p:txBody>
      </p:sp>
      <p:pic>
        <p:nvPicPr>
          <p:cNvPr id="10" name="Image 9"/>
          <p:cNvPicPr>
            <a:picLocks noChangeAspect="1"/>
          </p:cNvPicPr>
          <p:nvPr/>
        </p:nvPicPr>
        <p:blipFill rotWithShape="1">
          <a:blip r:embed="rId2"/>
          <a:srcRect t="10549"/>
          <a:stretch/>
        </p:blipFill>
        <p:spPr>
          <a:xfrm>
            <a:off x="9928190" y="24117"/>
            <a:ext cx="1190772" cy="976260"/>
          </a:xfrm>
          <a:prstGeom prst="rect">
            <a:avLst/>
          </a:prstGeom>
        </p:spPr>
      </p:pic>
      <p:pic>
        <p:nvPicPr>
          <p:cNvPr id="11" name="Image 10"/>
          <p:cNvPicPr>
            <a:picLocks noChangeAspect="1"/>
          </p:cNvPicPr>
          <p:nvPr/>
        </p:nvPicPr>
        <p:blipFill>
          <a:blip r:embed="rId3"/>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1298454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38200" y="365125"/>
            <a:ext cx="10515600" cy="1325563"/>
          </a:xfrm>
        </p:spPr>
        <p:txBody>
          <a:bodyPr/>
          <a:lstStyle/>
          <a:p>
            <a:pPr algn="ctr"/>
            <a:r>
              <a:rPr lang="fr-FR" dirty="0"/>
              <a:t>C</a:t>
            </a:r>
            <a:r>
              <a:rPr lang="fr-FR" dirty="0" smtClean="0"/>
              <a:t>atégories cliniques actuelles</a:t>
            </a:r>
            <a:endParaRPr lang="fr-FR" dirty="0"/>
          </a:p>
        </p:txBody>
      </p:sp>
      <p:pic>
        <p:nvPicPr>
          <p:cNvPr id="6" name="Image 5">
            <a:extLst>
              <a:ext uri="{FF2B5EF4-FFF2-40B4-BE49-F238E27FC236}">
                <a16:creationId xmlns="" xmlns:a16="http://schemas.microsoft.com/office/drawing/2014/main" id="{F3A84737-4C9E-B948-91D7-13768F73A7BB}"/>
              </a:ext>
            </a:extLst>
          </p:cNvPr>
          <p:cNvPicPr>
            <a:picLocks noChangeAspect="1"/>
          </p:cNvPicPr>
          <p:nvPr/>
        </p:nvPicPr>
        <p:blipFill>
          <a:blip r:embed="rId2"/>
          <a:stretch>
            <a:fillRect/>
          </a:stretch>
        </p:blipFill>
        <p:spPr>
          <a:xfrm>
            <a:off x="3487868" y="1443029"/>
            <a:ext cx="5065773" cy="5077183"/>
          </a:xfrm>
          <a:prstGeom prst="rect">
            <a:avLst/>
          </a:prstGeom>
        </p:spPr>
      </p:pic>
      <p:pic>
        <p:nvPicPr>
          <p:cNvPr id="5" name="Image 4"/>
          <p:cNvPicPr>
            <a:picLocks noChangeAspect="1"/>
          </p:cNvPicPr>
          <p:nvPr/>
        </p:nvPicPr>
        <p:blipFill rotWithShape="1">
          <a:blip r:embed="rId3"/>
          <a:srcRect t="10549"/>
          <a:stretch/>
        </p:blipFill>
        <p:spPr>
          <a:xfrm>
            <a:off x="9928190" y="24117"/>
            <a:ext cx="1190772" cy="976260"/>
          </a:xfrm>
          <a:prstGeom prst="rect">
            <a:avLst/>
          </a:prstGeom>
        </p:spPr>
      </p:pic>
      <p:pic>
        <p:nvPicPr>
          <p:cNvPr id="7" name="Image 6"/>
          <p:cNvPicPr>
            <a:picLocks noChangeAspect="1"/>
          </p:cNvPicPr>
          <p:nvPr/>
        </p:nvPicPr>
        <p:blipFill>
          <a:blip r:embed="rId4"/>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3610105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38200" y="324182"/>
            <a:ext cx="10515600" cy="1325563"/>
          </a:xfrm>
        </p:spPr>
        <p:txBody>
          <a:bodyPr/>
          <a:lstStyle/>
          <a:p>
            <a:pPr algn="ctr"/>
            <a:r>
              <a:rPr lang="fr-FR" dirty="0" smtClean="0"/>
              <a:t>Nouvelles catégories cliniques</a:t>
            </a:r>
            <a:endParaRPr lang="fr-FR" dirty="0"/>
          </a:p>
        </p:txBody>
      </p:sp>
      <p:sp>
        <p:nvSpPr>
          <p:cNvPr id="6" name="Ellipse 5"/>
          <p:cNvSpPr/>
          <p:nvPr/>
        </p:nvSpPr>
        <p:spPr>
          <a:xfrm>
            <a:off x="572820" y="1643684"/>
            <a:ext cx="1440000" cy="144000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accent6">
                    <a:lumMod val="75000"/>
                  </a:schemeClr>
                </a:solidFill>
                <a:latin typeface="Raleway" panose="020B0003030101060003" pitchFamily="34" charset="0"/>
              </a:rPr>
              <a:t>S</a:t>
            </a:r>
          </a:p>
        </p:txBody>
      </p:sp>
      <p:sp>
        <p:nvSpPr>
          <p:cNvPr id="7" name="Ellipse 6"/>
          <p:cNvSpPr/>
          <p:nvPr/>
        </p:nvSpPr>
        <p:spPr>
          <a:xfrm>
            <a:off x="572820" y="3365667"/>
            <a:ext cx="1440000" cy="144000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accent6">
                    <a:lumMod val="75000"/>
                  </a:schemeClr>
                </a:solidFill>
                <a:latin typeface="Raleway" panose="020B0003030101060003" pitchFamily="34" charset="0"/>
              </a:rPr>
              <a:t>SFP</a:t>
            </a:r>
          </a:p>
        </p:txBody>
      </p:sp>
      <p:sp>
        <p:nvSpPr>
          <p:cNvPr id="8" name="Ellipse 7"/>
          <p:cNvSpPr/>
          <p:nvPr/>
        </p:nvSpPr>
        <p:spPr>
          <a:xfrm>
            <a:off x="572821" y="5056601"/>
            <a:ext cx="1440000" cy="1440000"/>
          </a:xfrm>
          <a:prstGeom prst="ellipse">
            <a:avLst/>
          </a:prstGeom>
          <a:solidFill>
            <a:srgbClr val="FAC0B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FF0000"/>
                </a:solidFill>
                <a:latin typeface="Raleway" panose="020B0003030101060003" pitchFamily="34" charset="0"/>
              </a:rPr>
              <a:t>R</a:t>
            </a:r>
          </a:p>
        </p:txBody>
      </p:sp>
      <p:sp>
        <p:nvSpPr>
          <p:cNvPr id="9" name="Rectangle à coins arrondis 8"/>
          <p:cNvSpPr/>
          <p:nvPr/>
        </p:nvSpPr>
        <p:spPr>
          <a:xfrm>
            <a:off x="2401625" y="1886193"/>
            <a:ext cx="9172855" cy="932223"/>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67" b="1" u="sng" dirty="0">
                <a:solidFill>
                  <a:schemeClr val="tx1"/>
                </a:solidFill>
                <a:latin typeface="Raleway" panose="020B0003030101060003" pitchFamily="34" charset="0"/>
              </a:rPr>
              <a:t>Sensible à posologie standard</a:t>
            </a:r>
          </a:p>
          <a:p>
            <a:r>
              <a:rPr lang="fr-FR" sz="1867" dirty="0">
                <a:solidFill>
                  <a:schemeClr val="tx1"/>
                </a:solidFill>
                <a:latin typeface="Raleway" panose="020B0003030101060003" pitchFamily="34" charset="0"/>
              </a:rPr>
              <a:t>Forte probabilité de succès thérapeutique à posologie standard</a:t>
            </a:r>
          </a:p>
        </p:txBody>
      </p:sp>
      <p:sp>
        <p:nvSpPr>
          <p:cNvPr id="10" name="Rectangle à coins arrondis 9"/>
          <p:cNvSpPr/>
          <p:nvPr/>
        </p:nvSpPr>
        <p:spPr>
          <a:xfrm>
            <a:off x="2401625" y="3365668"/>
            <a:ext cx="9172855" cy="1396281"/>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67" b="1" u="sng" dirty="0">
                <a:solidFill>
                  <a:schemeClr val="tx1"/>
                </a:solidFill>
                <a:latin typeface="Raleway" panose="020B0003030101060003" pitchFamily="34" charset="0"/>
              </a:rPr>
              <a:t>Sensible à forte posologie</a:t>
            </a:r>
          </a:p>
          <a:p>
            <a:r>
              <a:rPr lang="fr-FR" sz="1867" dirty="0">
                <a:solidFill>
                  <a:schemeClr val="tx1"/>
                </a:solidFill>
                <a:latin typeface="Raleway" panose="020B0003030101060003" pitchFamily="34" charset="0"/>
              </a:rPr>
              <a:t>Forte probabilité de succès thérapeutique grâce à une forte exposition à la molécule : forte posologie ou concentration de la molécule  importante au site de l’infection</a:t>
            </a:r>
          </a:p>
        </p:txBody>
      </p:sp>
      <p:sp>
        <p:nvSpPr>
          <p:cNvPr id="11" name="Rectangle à coins arrondis 10"/>
          <p:cNvSpPr/>
          <p:nvPr/>
        </p:nvSpPr>
        <p:spPr>
          <a:xfrm>
            <a:off x="2401623" y="5309201"/>
            <a:ext cx="9172855" cy="932223"/>
          </a:xfrm>
          <a:prstGeom prst="roundRect">
            <a:avLst/>
          </a:prstGeom>
          <a:solidFill>
            <a:srgbClr val="FAC0B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67" b="1" u="sng" dirty="0">
                <a:solidFill>
                  <a:schemeClr val="tx1"/>
                </a:solidFill>
                <a:latin typeface="Raleway" panose="020B0003030101060003" pitchFamily="34" charset="0"/>
              </a:rPr>
              <a:t>Résistant</a:t>
            </a:r>
          </a:p>
          <a:p>
            <a:pPr lvl="0">
              <a:defRPr/>
            </a:pPr>
            <a:r>
              <a:rPr lang="fr-FR" sz="1867" dirty="0">
                <a:solidFill>
                  <a:schemeClr val="tx1"/>
                </a:solidFill>
                <a:latin typeface="Raleway" panose="020B0003030101060003" pitchFamily="34" charset="0"/>
              </a:rPr>
              <a:t>Forte probabilité d’échec thérapeutique </a:t>
            </a:r>
            <a:r>
              <a:rPr lang="fr-FR" sz="1867" b="1" dirty="0">
                <a:solidFill>
                  <a:schemeClr val="tx1"/>
                </a:solidFill>
                <a:latin typeface="Raleway" panose="020B0003030101060003" pitchFamily="34" charset="0"/>
              </a:rPr>
              <a:t>même à forte exposition</a:t>
            </a:r>
          </a:p>
        </p:txBody>
      </p:sp>
      <p:pic>
        <p:nvPicPr>
          <p:cNvPr id="12" name="Image 11"/>
          <p:cNvPicPr>
            <a:picLocks noChangeAspect="1"/>
          </p:cNvPicPr>
          <p:nvPr/>
        </p:nvPicPr>
        <p:blipFill rotWithShape="1">
          <a:blip r:embed="rId2"/>
          <a:srcRect t="10549"/>
          <a:stretch/>
        </p:blipFill>
        <p:spPr>
          <a:xfrm>
            <a:off x="9928190" y="24117"/>
            <a:ext cx="1190772" cy="976260"/>
          </a:xfrm>
          <a:prstGeom prst="rect">
            <a:avLst/>
          </a:prstGeom>
        </p:spPr>
      </p:pic>
      <p:pic>
        <p:nvPicPr>
          <p:cNvPr id="13" name="Image 12"/>
          <p:cNvPicPr>
            <a:picLocks noChangeAspect="1"/>
          </p:cNvPicPr>
          <p:nvPr/>
        </p:nvPicPr>
        <p:blipFill>
          <a:blip r:embed="rId3"/>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37372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38200" y="324182"/>
            <a:ext cx="10515600" cy="1325563"/>
          </a:xfrm>
        </p:spPr>
        <p:txBody>
          <a:bodyPr/>
          <a:lstStyle/>
          <a:p>
            <a:pPr algn="ctr"/>
            <a:r>
              <a:rPr lang="fr-FR" dirty="0" smtClean="0"/>
              <a:t>Nouvelles catégories cliniques</a:t>
            </a:r>
            <a:endParaRPr lang="fr-FR" dirty="0"/>
          </a:p>
        </p:txBody>
      </p:sp>
      <p:sp>
        <p:nvSpPr>
          <p:cNvPr id="5" name="Espace réservé du contenu 2"/>
          <p:cNvSpPr txBox="1">
            <a:spLocks/>
          </p:cNvSpPr>
          <p:nvPr/>
        </p:nvSpPr>
        <p:spPr>
          <a:xfrm>
            <a:off x="6276109" y="1694673"/>
            <a:ext cx="5288841" cy="3150460"/>
          </a:xfrm>
          <a:prstGeom prst="rect">
            <a:avLst/>
          </a:prstGeom>
          <a:ln w="12700">
            <a:solidFill>
              <a:srgbClr val="2F6B1B"/>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67" b="1" u="sng" dirty="0">
                <a:latin typeface="Raleway" panose="020B0003030101060003" pitchFamily="34" charset="0"/>
              </a:rPr>
              <a:t>Efficacité de l’antibiotique si : </a:t>
            </a:r>
          </a:p>
          <a:p>
            <a:pPr>
              <a:lnSpc>
                <a:spcPct val="100000"/>
              </a:lnSpc>
            </a:pPr>
            <a:r>
              <a:rPr lang="fr-FR" sz="1867" dirty="0">
                <a:latin typeface="Raleway" panose="020B0003030101060003" pitchFamily="34" charset="0"/>
              </a:rPr>
              <a:t>Utilisation de fortes posologies (majoration des doses unitaires, augmentation du nombre de prises, modification de la voie d’administration </a:t>
            </a:r>
            <a:r>
              <a:rPr lang="fr-FR" sz="1867" dirty="0" err="1">
                <a:latin typeface="Raleway" panose="020B0003030101060003" pitchFamily="34" charset="0"/>
              </a:rPr>
              <a:t>i.v</a:t>
            </a:r>
            <a:r>
              <a:rPr lang="fr-FR" sz="1867" dirty="0">
                <a:latin typeface="Raleway" panose="020B0003030101060003" pitchFamily="34" charset="0"/>
              </a:rPr>
              <a:t>. vs orale …)</a:t>
            </a:r>
          </a:p>
          <a:p>
            <a:pPr>
              <a:lnSpc>
                <a:spcPct val="100000"/>
              </a:lnSpc>
            </a:pPr>
            <a:r>
              <a:rPr lang="fr-FR" sz="1867" dirty="0">
                <a:latin typeface="Raleway" panose="020B0003030101060003" pitchFamily="34" charset="0"/>
              </a:rPr>
              <a:t>Utilisation de la posologie standard, mais diffusion naturellement importante de la molécule utilisée sur le site infectieux (ex : β-lactamines dans les urines)</a:t>
            </a:r>
          </a:p>
        </p:txBody>
      </p:sp>
      <p:sp>
        <p:nvSpPr>
          <p:cNvPr id="6" name="Rectangle 5"/>
          <p:cNvSpPr/>
          <p:nvPr/>
        </p:nvSpPr>
        <p:spPr>
          <a:xfrm>
            <a:off x="6276109" y="5048461"/>
            <a:ext cx="5288841" cy="715965"/>
          </a:xfrm>
          <a:prstGeom prst="rect">
            <a:avLst/>
          </a:prstGeom>
        </p:spPr>
        <p:txBody>
          <a:bodyPr wrap="square">
            <a:spAutoFit/>
          </a:bodyPr>
          <a:lstStyle/>
          <a:p>
            <a:pPr algn="ctr">
              <a:lnSpc>
                <a:spcPct val="100000"/>
              </a:lnSpc>
            </a:pPr>
            <a:r>
              <a:rPr lang="fr-FR" sz="1351" dirty="0">
                <a:solidFill>
                  <a:srgbClr val="FF0000"/>
                </a:solidFill>
                <a:latin typeface="Raleway" panose="020B0003030101060003" pitchFamily="34" charset="0"/>
              </a:rPr>
              <a:t>Les notions d’incertitude sont désormais</a:t>
            </a:r>
          </a:p>
          <a:p>
            <a:pPr algn="ctr">
              <a:lnSpc>
                <a:spcPct val="100000"/>
              </a:lnSpc>
            </a:pPr>
            <a:r>
              <a:rPr lang="fr-FR" sz="1351" dirty="0">
                <a:solidFill>
                  <a:srgbClr val="FF0000"/>
                </a:solidFill>
                <a:latin typeface="Raleway" panose="020B0003030101060003" pitchFamily="34" charset="0"/>
              </a:rPr>
              <a:t>gérées de façon indépendante de la catégorisation clinique (notamment via la « ZIT »)</a:t>
            </a:r>
          </a:p>
        </p:txBody>
      </p:sp>
      <p:pic>
        <p:nvPicPr>
          <p:cNvPr id="7" name="Image 6">
            <a:extLst>
              <a:ext uri="{FF2B5EF4-FFF2-40B4-BE49-F238E27FC236}">
                <a16:creationId xmlns="" xmlns:a16="http://schemas.microsoft.com/office/drawing/2014/main" id="{35CE4E88-1B4C-4B4E-BEB9-C1AE97280DCF}"/>
              </a:ext>
            </a:extLst>
          </p:cNvPr>
          <p:cNvPicPr>
            <a:picLocks noChangeAspect="1"/>
          </p:cNvPicPr>
          <p:nvPr/>
        </p:nvPicPr>
        <p:blipFill>
          <a:blip r:embed="rId2"/>
          <a:stretch>
            <a:fillRect/>
          </a:stretch>
        </p:blipFill>
        <p:spPr>
          <a:xfrm>
            <a:off x="627050" y="1456708"/>
            <a:ext cx="5468951" cy="5068784"/>
          </a:xfrm>
          <a:prstGeom prst="rect">
            <a:avLst/>
          </a:prstGeom>
        </p:spPr>
      </p:pic>
      <p:pic>
        <p:nvPicPr>
          <p:cNvPr id="8" name="Image 7"/>
          <p:cNvPicPr>
            <a:picLocks noChangeAspect="1"/>
          </p:cNvPicPr>
          <p:nvPr/>
        </p:nvPicPr>
        <p:blipFill rotWithShape="1">
          <a:blip r:embed="rId3"/>
          <a:srcRect t="10549"/>
          <a:stretch/>
        </p:blipFill>
        <p:spPr>
          <a:xfrm>
            <a:off x="9928190" y="24117"/>
            <a:ext cx="1190772" cy="976260"/>
          </a:xfrm>
          <a:prstGeom prst="rect">
            <a:avLst/>
          </a:prstGeom>
        </p:spPr>
      </p:pic>
      <p:pic>
        <p:nvPicPr>
          <p:cNvPr id="9" name="Image 8"/>
          <p:cNvPicPr>
            <a:picLocks noChangeAspect="1"/>
          </p:cNvPicPr>
          <p:nvPr/>
        </p:nvPicPr>
        <p:blipFill>
          <a:blip r:embed="rId4"/>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3189977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Conséquence sur le rendu</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Compte-rendu papier ou </a:t>
            </a:r>
            <a:r>
              <a:rPr lang="fr-FR" dirty="0" err="1" smtClean="0"/>
              <a:t>pdf</a:t>
            </a:r>
            <a:r>
              <a:rPr lang="fr-FR" dirty="0" smtClean="0"/>
              <a:t> :</a:t>
            </a:r>
          </a:p>
          <a:p>
            <a:pPr lvl="1">
              <a:buFont typeface="Wingdings" panose="05000000000000000000" pitchFamily="2" charset="2"/>
              <a:buChar char="ü"/>
            </a:pPr>
            <a:r>
              <a:rPr lang="fr-FR" dirty="0" smtClean="0"/>
              <a:t>Sensible dose standard</a:t>
            </a:r>
          </a:p>
          <a:p>
            <a:pPr lvl="1">
              <a:buFont typeface="Wingdings" panose="05000000000000000000" pitchFamily="2" charset="2"/>
              <a:buChar char="ü"/>
            </a:pPr>
            <a:r>
              <a:rPr lang="fr-FR" dirty="0" smtClean="0"/>
              <a:t>Sensible forte posologie</a:t>
            </a:r>
          </a:p>
          <a:p>
            <a:pPr lvl="1">
              <a:buFont typeface="Wingdings" panose="05000000000000000000" pitchFamily="2" charset="2"/>
              <a:buChar char="ü"/>
            </a:pPr>
            <a:r>
              <a:rPr lang="fr-FR" dirty="0" smtClean="0"/>
              <a:t>Résistant</a:t>
            </a:r>
          </a:p>
          <a:p>
            <a:r>
              <a:rPr lang="fr-FR" dirty="0" err="1" smtClean="0"/>
              <a:t>Cyberlab</a:t>
            </a:r>
            <a:r>
              <a:rPr lang="fr-FR" dirty="0" smtClean="0"/>
              <a:t>:</a:t>
            </a:r>
          </a:p>
          <a:p>
            <a:pPr lvl="1">
              <a:buFont typeface="Wingdings" panose="05000000000000000000" pitchFamily="2" charset="2"/>
              <a:buChar char="ü"/>
            </a:pPr>
            <a:r>
              <a:rPr lang="fr-FR" dirty="0" smtClean="0"/>
              <a:t>S</a:t>
            </a:r>
          </a:p>
          <a:p>
            <a:pPr lvl="1">
              <a:buFont typeface="Wingdings" panose="05000000000000000000" pitchFamily="2" charset="2"/>
              <a:buChar char="ü"/>
            </a:pPr>
            <a:r>
              <a:rPr lang="fr-FR" dirty="0" smtClean="0"/>
              <a:t>I</a:t>
            </a:r>
          </a:p>
          <a:p>
            <a:pPr lvl="1">
              <a:buFont typeface="Wingdings" panose="05000000000000000000" pitchFamily="2" charset="2"/>
              <a:buChar char="ü"/>
            </a:pPr>
            <a:r>
              <a:rPr lang="fr-FR" dirty="0" smtClean="0"/>
              <a:t>R</a:t>
            </a:r>
          </a:p>
          <a:p>
            <a:pPr lvl="1">
              <a:buFont typeface="Wingdings" panose="05000000000000000000" pitchFamily="2" charset="2"/>
              <a:buChar char="ü"/>
            </a:pPr>
            <a:endParaRPr lang="fr-FR" dirty="0"/>
          </a:p>
          <a:p>
            <a:pPr marL="457200" lvl="1" indent="0">
              <a:buNone/>
            </a:pPr>
            <a:r>
              <a:rPr lang="fr-FR" dirty="0" smtClean="0"/>
              <a:t>Lettre non modifiable actuellement (limite du logiciel + impératif Ségur sur l’interconnexion des systèmes au niveau de notre SIL)</a:t>
            </a:r>
          </a:p>
          <a:p>
            <a:pPr marL="457200" lvl="1" indent="0">
              <a:buNone/>
            </a:pPr>
            <a:r>
              <a:rPr lang="fr-FR" dirty="0" smtClean="0"/>
              <a:t>Pop-up </a:t>
            </a:r>
            <a:r>
              <a:rPr lang="fr-FR" dirty="0" err="1"/>
              <a:t>C</a:t>
            </a:r>
            <a:r>
              <a:rPr lang="fr-FR" dirty="0" err="1" smtClean="0"/>
              <a:t>yberlab</a:t>
            </a:r>
            <a:r>
              <a:rPr lang="fr-FR" dirty="0" smtClean="0"/>
              <a:t> modifiable, mais usage limité</a:t>
            </a:r>
          </a:p>
          <a:p>
            <a:pPr lvl="1">
              <a:buFont typeface="Wingdings" panose="05000000000000000000" pitchFamily="2" charset="2"/>
              <a:buChar char="ü"/>
            </a:pPr>
            <a:endParaRPr lang="fr-FR" dirty="0"/>
          </a:p>
          <a:p>
            <a:pPr lvl="1">
              <a:buFont typeface="Wingdings" panose="05000000000000000000" pitchFamily="2" charset="2"/>
              <a:buChar char="ü"/>
            </a:pPr>
            <a:endParaRPr lang="fr-FR" dirty="0"/>
          </a:p>
        </p:txBody>
      </p:sp>
      <p:pic>
        <p:nvPicPr>
          <p:cNvPr id="4" name="Image 3"/>
          <p:cNvPicPr>
            <a:picLocks noChangeAspect="1"/>
          </p:cNvPicPr>
          <p:nvPr/>
        </p:nvPicPr>
        <p:blipFill rotWithShape="1">
          <a:blip r:embed="rId2"/>
          <a:srcRect t="10549"/>
          <a:stretch/>
        </p:blipFill>
        <p:spPr>
          <a:xfrm>
            <a:off x="9928190" y="24117"/>
            <a:ext cx="1190772" cy="976260"/>
          </a:xfrm>
          <a:prstGeom prst="rect">
            <a:avLst/>
          </a:prstGeom>
        </p:spPr>
      </p:pic>
      <p:pic>
        <p:nvPicPr>
          <p:cNvPr id="5" name="Image 4"/>
          <p:cNvPicPr>
            <a:picLocks noChangeAspect="1"/>
          </p:cNvPicPr>
          <p:nvPr/>
        </p:nvPicPr>
        <p:blipFill>
          <a:blip r:embed="rId3"/>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1208326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Exemple </a:t>
            </a:r>
            <a:r>
              <a:rPr lang="fr-FR" i="1" dirty="0" smtClean="0"/>
              <a:t>E. coli</a:t>
            </a:r>
            <a:endParaRPr lang="fr-FR" i="1" dirty="0"/>
          </a:p>
        </p:txBody>
      </p:sp>
      <p:pic>
        <p:nvPicPr>
          <p:cNvPr id="4" name="Espace réservé du contenu 3"/>
          <p:cNvPicPr>
            <a:picLocks noGrp="1" noChangeAspect="1"/>
          </p:cNvPicPr>
          <p:nvPr>
            <p:ph idx="1"/>
          </p:nvPr>
        </p:nvPicPr>
        <p:blipFill>
          <a:blip r:embed="rId2"/>
          <a:stretch>
            <a:fillRect/>
          </a:stretch>
        </p:blipFill>
        <p:spPr>
          <a:xfrm>
            <a:off x="273313" y="1815152"/>
            <a:ext cx="11645373" cy="3362835"/>
          </a:xfrm>
          <a:prstGeom prst="rect">
            <a:avLst/>
          </a:prstGeom>
        </p:spPr>
      </p:pic>
      <p:pic>
        <p:nvPicPr>
          <p:cNvPr id="5" name="Image 4"/>
          <p:cNvPicPr>
            <a:picLocks noChangeAspect="1"/>
          </p:cNvPicPr>
          <p:nvPr/>
        </p:nvPicPr>
        <p:blipFill rotWithShape="1">
          <a:blip r:embed="rId3"/>
          <a:srcRect t="10549"/>
          <a:stretch/>
        </p:blipFill>
        <p:spPr>
          <a:xfrm>
            <a:off x="9928190" y="24117"/>
            <a:ext cx="1190772" cy="976260"/>
          </a:xfrm>
          <a:prstGeom prst="rect">
            <a:avLst/>
          </a:prstGeom>
        </p:spPr>
      </p:pic>
      <p:pic>
        <p:nvPicPr>
          <p:cNvPr id="6" name="Image 5"/>
          <p:cNvPicPr>
            <a:picLocks noChangeAspect="1"/>
          </p:cNvPicPr>
          <p:nvPr/>
        </p:nvPicPr>
        <p:blipFill>
          <a:blip r:embed="rId4"/>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2120780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121229"/>
            <a:ext cx="11947155" cy="4143375"/>
          </a:xfrm>
          <a:prstGeom prst="rect">
            <a:avLst/>
          </a:prstGeom>
        </p:spPr>
      </p:pic>
      <p:pic>
        <p:nvPicPr>
          <p:cNvPr id="3" name="Image 2"/>
          <p:cNvPicPr>
            <a:picLocks noChangeAspect="1"/>
          </p:cNvPicPr>
          <p:nvPr/>
        </p:nvPicPr>
        <p:blipFill rotWithShape="1">
          <a:blip r:embed="rId3"/>
          <a:srcRect t="10549"/>
          <a:stretch/>
        </p:blipFill>
        <p:spPr>
          <a:xfrm>
            <a:off x="9928190" y="24117"/>
            <a:ext cx="1190772" cy="976260"/>
          </a:xfrm>
          <a:prstGeom prst="rect">
            <a:avLst/>
          </a:prstGeom>
        </p:spPr>
      </p:pic>
      <p:pic>
        <p:nvPicPr>
          <p:cNvPr id="4" name="Image 3"/>
          <p:cNvPicPr>
            <a:picLocks noChangeAspect="1"/>
          </p:cNvPicPr>
          <p:nvPr/>
        </p:nvPicPr>
        <p:blipFill>
          <a:blip r:embed="rId4"/>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3463244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dirty="0" smtClean="0"/>
              <a:t>Posologies</a:t>
            </a:r>
            <a:endParaRPr lang="fr-FR" dirty="0"/>
          </a:p>
        </p:txBody>
      </p:sp>
      <p:pic>
        <p:nvPicPr>
          <p:cNvPr id="6" name="Espace réservé du contenu 5"/>
          <p:cNvPicPr>
            <a:picLocks noGrp="1" noChangeAspect="1"/>
          </p:cNvPicPr>
          <p:nvPr>
            <p:ph idx="1"/>
          </p:nvPr>
        </p:nvPicPr>
        <p:blipFill>
          <a:blip r:embed="rId2"/>
          <a:stretch>
            <a:fillRect/>
          </a:stretch>
        </p:blipFill>
        <p:spPr>
          <a:xfrm>
            <a:off x="291677" y="1880216"/>
            <a:ext cx="6123398" cy="3947378"/>
          </a:xfrm>
          <a:prstGeom prst="rect">
            <a:avLst/>
          </a:prstGeom>
        </p:spPr>
      </p:pic>
      <p:sp>
        <p:nvSpPr>
          <p:cNvPr id="7" name="ZoneTexte 6"/>
          <p:cNvSpPr txBox="1"/>
          <p:nvPr/>
        </p:nvSpPr>
        <p:spPr>
          <a:xfrm>
            <a:off x="1269242" y="1351128"/>
            <a:ext cx="4826758" cy="369332"/>
          </a:xfrm>
          <a:prstGeom prst="rect">
            <a:avLst/>
          </a:prstGeom>
          <a:noFill/>
        </p:spPr>
        <p:txBody>
          <a:bodyPr wrap="square" rtlCol="0">
            <a:spAutoFit/>
          </a:bodyPr>
          <a:lstStyle/>
          <a:p>
            <a:r>
              <a:rPr lang="fr-FR" dirty="0" smtClean="0"/>
              <a:t>Tableau EUCAST</a:t>
            </a:r>
            <a:endParaRPr lang="fr-FR" dirty="0"/>
          </a:p>
        </p:txBody>
      </p:sp>
      <p:sp>
        <p:nvSpPr>
          <p:cNvPr id="8" name="ZoneTexte 7"/>
          <p:cNvSpPr txBox="1"/>
          <p:nvPr/>
        </p:nvSpPr>
        <p:spPr>
          <a:xfrm>
            <a:off x="619836" y="5987350"/>
            <a:ext cx="5257800" cy="369332"/>
          </a:xfrm>
          <a:prstGeom prst="rect">
            <a:avLst/>
          </a:prstGeom>
          <a:noFill/>
        </p:spPr>
        <p:txBody>
          <a:bodyPr wrap="square" rtlCol="0">
            <a:spAutoFit/>
          </a:bodyPr>
          <a:lstStyle/>
          <a:p>
            <a:r>
              <a:rPr lang="fr-FR" dirty="0" err="1" smtClean="0"/>
              <a:t>Qq</a:t>
            </a:r>
            <a:r>
              <a:rPr lang="fr-FR" dirty="0" smtClean="0"/>
              <a:t> discordances avec la pratique réelle (France +++)</a:t>
            </a:r>
            <a:endParaRPr lang="fr-FR" dirty="0"/>
          </a:p>
        </p:txBody>
      </p:sp>
      <p:pic>
        <p:nvPicPr>
          <p:cNvPr id="9" name="Image 8"/>
          <p:cNvPicPr>
            <a:picLocks noChangeAspect="1"/>
          </p:cNvPicPr>
          <p:nvPr/>
        </p:nvPicPr>
        <p:blipFill>
          <a:blip r:embed="rId3"/>
          <a:stretch>
            <a:fillRect/>
          </a:stretch>
        </p:blipFill>
        <p:spPr>
          <a:xfrm>
            <a:off x="6289178" y="1720460"/>
            <a:ext cx="5902822" cy="1226231"/>
          </a:xfrm>
          <a:prstGeom prst="rect">
            <a:avLst/>
          </a:prstGeom>
        </p:spPr>
      </p:pic>
      <p:pic>
        <p:nvPicPr>
          <p:cNvPr id="10" name="Image 9"/>
          <p:cNvPicPr>
            <a:picLocks noChangeAspect="1"/>
          </p:cNvPicPr>
          <p:nvPr/>
        </p:nvPicPr>
        <p:blipFill>
          <a:blip r:embed="rId4"/>
          <a:stretch>
            <a:fillRect/>
          </a:stretch>
        </p:blipFill>
        <p:spPr>
          <a:xfrm>
            <a:off x="6591869" y="2844105"/>
            <a:ext cx="5424981" cy="3179101"/>
          </a:xfrm>
          <a:prstGeom prst="rect">
            <a:avLst/>
          </a:prstGeom>
        </p:spPr>
      </p:pic>
      <p:sp>
        <p:nvSpPr>
          <p:cNvPr id="11" name="ZoneTexte 10"/>
          <p:cNvSpPr txBox="1"/>
          <p:nvPr/>
        </p:nvSpPr>
        <p:spPr>
          <a:xfrm>
            <a:off x="7190092" y="1336242"/>
            <a:ext cx="4826758" cy="369332"/>
          </a:xfrm>
          <a:prstGeom prst="rect">
            <a:avLst/>
          </a:prstGeom>
          <a:noFill/>
        </p:spPr>
        <p:txBody>
          <a:bodyPr wrap="square" rtlCol="0">
            <a:spAutoFit/>
          </a:bodyPr>
          <a:lstStyle/>
          <a:p>
            <a:r>
              <a:rPr lang="fr-FR" dirty="0" smtClean="0"/>
              <a:t>Tableau CA SFM SPILF SFPT</a:t>
            </a:r>
            <a:endParaRPr lang="fr-FR" dirty="0"/>
          </a:p>
        </p:txBody>
      </p:sp>
      <p:sp>
        <p:nvSpPr>
          <p:cNvPr id="12" name="ZoneTexte 11"/>
          <p:cNvSpPr txBox="1"/>
          <p:nvPr/>
        </p:nvSpPr>
        <p:spPr>
          <a:xfrm>
            <a:off x="6682854" y="5987350"/>
            <a:ext cx="5257800" cy="646331"/>
          </a:xfrm>
          <a:prstGeom prst="rect">
            <a:avLst/>
          </a:prstGeom>
          <a:noFill/>
        </p:spPr>
        <p:txBody>
          <a:bodyPr wrap="square" rtlCol="0">
            <a:spAutoFit/>
          </a:bodyPr>
          <a:lstStyle/>
          <a:p>
            <a:r>
              <a:rPr lang="fr-FR" dirty="0" smtClean="0"/>
              <a:t>Posologies revues par rapport à la pratique et aux recommandations françaises</a:t>
            </a:r>
            <a:endParaRPr lang="fr-FR" dirty="0"/>
          </a:p>
        </p:txBody>
      </p:sp>
      <p:pic>
        <p:nvPicPr>
          <p:cNvPr id="13" name="Image 12"/>
          <p:cNvPicPr>
            <a:picLocks noChangeAspect="1"/>
          </p:cNvPicPr>
          <p:nvPr/>
        </p:nvPicPr>
        <p:blipFill rotWithShape="1">
          <a:blip r:embed="rId5"/>
          <a:srcRect t="10549"/>
          <a:stretch/>
        </p:blipFill>
        <p:spPr>
          <a:xfrm>
            <a:off x="9928190" y="24117"/>
            <a:ext cx="1190772" cy="976260"/>
          </a:xfrm>
          <a:prstGeom prst="rect">
            <a:avLst/>
          </a:prstGeom>
        </p:spPr>
      </p:pic>
      <p:pic>
        <p:nvPicPr>
          <p:cNvPr id="14" name="Image 13"/>
          <p:cNvPicPr>
            <a:picLocks noChangeAspect="1"/>
          </p:cNvPicPr>
          <p:nvPr/>
        </p:nvPicPr>
        <p:blipFill>
          <a:blip r:embed="rId6"/>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1930010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dirty="0" smtClean="0"/>
              <a:t>Posologies</a:t>
            </a:r>
            <a:endParaRPr lang="fr-FR" dirty="0"/>
          </a:p>
        </p:txBody>
      </p:sp>
      <p:pic>
        <p:nvPicPr>
          <p:cNvPr id="6" name="Espace réservé du contenu 5"/>
          <p:cNvPicPr>
            <a:picLocks noGrp="1" noChangeAspect="1"/>
          </p:cNvPicPr>
          <p:nvPr>
            <p:ph idx="1"/>
          </p:nvPr>
        </p:nvPicPr>
        <p:blipFill>
          <a:blip r:embed="rId2"/>
          <a:stretch>
            <a:fillRect/>
          </a:stretch>
        </p:blipFill>
        <p:spPr>
          <a:xfrm>
            <a:off x="291677" y="1880216"/>
            <a:ext cx="6123398" cy="3947378"/>
          </a:xfrm>
          <a:prstGeom prst="rect">
            <a:avLst/>
          </a:prstGeom>
        </p:spPr>
      </p:pic>
      <p:sp>
        <p:nvSpPr>
          <p:cNvPr id="7" name="ZoneTexte 6"/>
          <p:cNvSpPr txBox="1"/>
          <p:nvPr/>
        </p:nvSpPr>
        <p:spPr>
          <a:xfrm>
            <a:off x="1269242" y="1351128"/>
            <a:ext cx="4826758" cy="369332"/>
          </a:xfrm>
          <a:prstGeom prst="rect">
            <a:avLst/>
          </a:prstGeom>
          <a:noFill/>
        </p:spPr>
        <p:txBody>
          <a:bodyPr wrap="square" rtlCol="0">
            <a:spAutoFit/>
          </a:bodyPr>
          <a:lstStyle/>
          <a:p>
            <a:r>
              <a:rPr lang="fr-FR" dirty="0" smtClean="0"/>
              <a:t>Tableau EUCAST</a:t>
            </a:r>
            <a:endParaRPr lang="fr-FR" dirty="0"/>
          </a:p>
        </p:txBody>
      </p:sp>
      <p:sp>
        <p:nvSpPr>
          <p:cNvPr id="8" name="ZoneTexte 7"/>
          <p:cNvSpPr txBox="1"/>
          <p:nvPr/>
        </p:nvSpPr>
        <p:spPr>
          <a:xfrm>
            <a:off x="619836" y="5987350"/>
            <a:ext cx="5257800" cy="369332"/>
          </a:xfrm>
          <a:prstGeom prst="rect">
            <a:avLst/>
          </a:prstGeom>
          <a:noFill/>
        </p:spPr>
        <p:txBody>
          <a:bodyPr wrap="square" rtlCol="0">
            <a:spAutoFit/>
          </a:bodyPr>
          <a:lstStyle/>
          <a:p>
            <a:r>
              <a:rPr lang="fr-FR" dirty="0" err="1" smtClean="0"/>
              <a:t>Qq</a:t>
            </a:r>
            <a:r>
              <a:rPr lang="fr-FR" dirty="0" smtClean="0"/>
              <a:t> discordances avec la pratique réelle (France +++)</a:t>
            </a:r>
            <a:endParaRPr lang="fr-FR" dirty="0"/>
          </a:p>
        </p:txBody>
      </p:sp>
      <p:pic>
        <p:nvPicPr>
          <p:cNvPr id="9" name="Image 8"/>
          <p:cNvPicPr>
            <a:picLocks noChangeAspect="1"/>
          </p:cNvPicPr>
          <p:nvPr/>
        </p:nvPicPr>
        <p:blipFill>
          <a:blip r:embed="rId3"/>
          <a:stretch>
            <a:fillRect/>
          </a:stretch>
        </p:blipFill>
        <p:spPr>
          <a:xfrm>
            <a:off x="6289178" y="1720460"/>
            <a:ext cx="5902822" cy="1226231"/>
          </a:xfrm>
          <a:prstGeom prst="rect">
            <a:avLst/>
          </a:prstGeom>
        </p:spPr>
      </p:pic>
      <p:pic>
        <p:nvPicPr>
          <p:cNvPr id="10" name="Image 9"/>
          <p:cNvPicPr>
            <a:picLocks noChangeAspect="1"/>
          </p:cNvPicPr>
          <p:nvPr/>
        </p:nvPicPr>
        <p:blipFill>
          <a:blip r:embed="rId4"/>
          <a:stretch>
            <a:fillRect/>
          </a:stretch>
        </p:blipFill>
        <p:spPr>
          <a:xfrm>
            <a:off x="6591869" y="2844105"/>
            <a:ext cx="5424981" cy="3179101"/>
          </a:xfrm>
          <a:prstGeom prst="rect">
            <a:avLst/>
          </a:prstGeom>
        </p:spPr>
      </p:pic>
      <p:sp>
        <p:nvSpPr>
          <p:cNvPr id="11" name="ZoneTexte 10"/>
          <p:cNvSpPr txBox="1"/>
          <p:nvPr/>
        </p:nvSpPr>
        <p:spPr>
          <a:xfrm>
            <a:off x="7190092" y="1336242"/>
            <a:ext cx="4826758" cy="369332"/>
          </a:xfrm>
          <a:prstGeom prst="rect">
            <a:avLst/>
          </a:prstGeom>
          <a:noFill/>
        </p:spPr>
        <p:txBody>
          <a:bodyPr wrap="square" rtlCol="0">
            <a:spAutoFit/>
          </a:bodyPr>
          <a:lstStyle/>
          <a:p>
            <a:r>
              <a:rPr lang="fr-FR" dirty="0" smtClean="0"/>
              <a:t>Tableau CA SFM SPILF SFPT</a:t>
            </a:r>
            <a:endParaRPr lang="fr-FR" dirty="0"/>
          </a:p>
        </p:txBody>
      </p:sp>
      <p:sp>
        <p:nvSpPr>
          <p:cNvPr id="12" name="ZoneTexte 11"/>
          <p:cNvSpPr txBox="1"/>
          <p:nvPr/>
        </p:nvSpPr>
        <p:spPr>
          <a:xfrm>
            <a:off x="6682854" y="5987350"/>
            <a:ext cx="5257800" cy="646331"/>
          </a:xfrm>
          <a:prstGeom prst="rect">
            <a:avLst/>
          </a:prstGeom>
          <a:noFill/>
        </p:spPr>
        <p:txBody>
          <a:bodyPr wrap="square" rtlCol="0">
            <a:spAutoFit/>
          </a:bodyPr>
          <a:lstStyle/>
          <a:p>
            <a:r>
              <a:rPr lang="fr-FR" dirty="0" smtClean="0"/>
              <a:t>Posologies revues par rapport à la pratique et aux recommandations françaises</a:t>
            </a:r>
            <a:endParaRPr lang="fr-FR" dirty="0"/>
          </a:p>
        </p:txBody>
      </p:sp>
      <p:sp>
        <p:nvSpPr>
          <p:cNvPr id="2" name="ZoneTexte 1"/>
          <p:cNvSpPr txBox="1"/>
          <p:nvPr/>
        </p:nvSpPr>
        <p:spPr>
          <a:xfrm>
            <a:off x="1269242" y="3136219"/>
            <a:ext cx="10011770" cy="1077218"/>
          </a:xfrm>
          <a:prstGeom prst="rect">
            <a:avLst/>
          </a:prstGeom>
          <a:solidFill>
            <a:schemeClr val="bg1"/>
          </a:solidFill>
          <a:ln w="50800">
            <a:solidFill>
              <a:schemeClr val="accent1"/>
            </a:solidFill>
          </a:ln>
        </p:spPr>
        <p:txBody>
          <a:bodyPr wrap="square" rtlCol="0">
            <a:spAutoFit/>
          </a:bodyPr>
          <a:lstStyle/>
          <a:p>
            <a:r>
              <a:rPr lang="fr-FR" sz="3200" dirty="0" smtClean="0"/>
              <a:t>Les différentes posologies doivent être mises à disposition</a:t>
            </a:r>
            <a:endParaRPr lang="fr-FR" sz="3200" dirty="0"/>
          </a:p>
          <a:p>
            <a:pPr algn="ctr"/>
            <a:r>
              <a:rPr lang="fr-FR" sz="3200" dirty="0" smtClean="0"/>
              <a:t>Intranet ?</a:t>
            </a:r>
            <a:endParaRPr lang="fr-FR" sz="3200" dirty="0"/>
          </a:p>
        </p:txBody>
      </p:sp>
      <p:pic>
        <p:nvPicPr>
          <p:cNvPr id="13" name="Image 12"/>
          <p:cNvPicPr>
            <a:picLocks noChangeAspect="1"/>
          </p:cNvPicPr>
          <p:nvPr/>
        </p:nvPicPr>
        <p:blipFill rotWithShape="1">
          <a:blip r:embed="rId5"/>
          <a:srcRect t="10549"/>
          <a:stretch/>
        </p:blipFill>
        <p:spPr>
          <a:xfrm>
            <a:off x="9928190" y="24117"/>
            <a:ext cx="1190772" cy="976260"/>
          </a:xfrm>
          <a:prstGeom prst="rect">
            <a:avLst/>
          </a:prstGeom>
        </p:spPr>
      </p:pic>
      <p:pic>
        <p:nvPicPr>
          <p:cNvPr id="14" name="Image 13"/>
          <p:cNvPicPr>
            <a:picLocks noChangeAspect="1"/>
          </p:cNvPicPr>
          <p:nvPr/>
        </p:nvPicPr>
        <p:blipFill>
          <a:blip r:embed="rId6"/>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1853923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1671637" y="500062"/>
            <a:ext cx="8848725" cy="5857875"/>
          </a:xfrm>
          <a:prstGeom prst="rect">
            <a:avLst/>
          </a:prstGeom>
        </p:spPr>
      </p:pic>
      <p:pic>
        <p:nvPicPr>
          <p:cNvPr id="3" name="Image 2"/>
          <p:cNvPicPr>
            <a:picLocks noChangeAspect="1"/>
          </p:cNvPicPr>
          <p:nvPr/>
        </p:nvPicPr>
        <p:blipFill rotWithShape="1">
          <a:blip r:embed="rId3"/>
          <a:srcRect t="10549"/>
          <a:stretch/>
        </p:blipFill>
        <p:spPr>
          <a:xfrm>
            <a:off x="9928190" y="24117"/>
            <a:ext cx="1190772" cy="976260"/>
          </a:xfrm>
          <a:prstGeom prst="rect">
            <a:avLst/>
          </a:prstGeom>
        </p:spPr>
      </p:pic>
      <p:pic>
        <p:nvPicPr>
          <p:cNvPr id="4" name="Image 3"/>
          <p:cNvPicPr>
            <a:picLocks noChangeAspect="1"/>
          </p:cNvPicPr>
          <p:nvPr/>
        </p:nvPicPr>
        <p:blipFill>
          <a:blip r:embed="rId4"/>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122265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24217" y="766176"/>
            <a:ext cx="5039456" cy="523220"/>
          </a:xfrm>
          <a:prstGeom prst="rect">
            <a:avLst/>
          </a:prstGeom>
        </p:spPr>
        <p:txBody>
          <a:bodyPr wrap="none">
            <a:spAutoFit/>
          </a:bodyPr>
          <a:lstStyle/>
          <a:p>
            <a:r>
              <a:rPr lang="fr-FR" sz="2800" dirty="0">
                <a:solidFill>
                  <a:schemeClr val="accent5">
                    <a:lumMod val="75000"/>
                  </a:schemeClr>
                </a:solidFill>
              </a:rPr>
              <a:t>Actualités ruptures antibiotiques </a:t>
            </a:r>
          </a:p>
        </p:txBody>
      </p:sp>
      <p:sp>
        <p:nvSpPr>
          <p:cNvPr id="4" name="ZoneTexte 3"/>
          <p:cNvSpPr txBox="1"/>
          <p:nvPr/>
        </p:nvSpPr>
        <p:spPr>
          <a:xfrm>
            <a:off x="1238100" y="2576527"/>
            <a:ext cx="9149118" cy="2246769"/>
          </a:xfrm>
          <a:prstGeom prst="rect">
            <a:avLst/>
          </a:prstGeom>
          <a:noFill/>
        </p:spPr>
        <p:txBody>
          <a:bodyPr wrap="square" rtlCol="0">
            <a:spAutoFit/>
          </a:bodyPr>
          <a:lstStyle/>
          <a:p>
            <a:r>
              <a:rPr lang="fr-FR" sz="2000" dirty="0" smtClean="0"/>
              <a:t>Tableau de suivi par la pharmacie avec disponibilités en ville et à l’hôpital</a:t>
            </a:r>
          </a:p>
          <a:p>
            <a:endParaRPr lang="fr-FR" sz="2000" dirty="0"/>
          </a:p>
          <a:p>
            <a:r>
              <a:rPr lang="fr-FR" sz="2000" b="1" dirty="0" smtClean="0">
                <a:solidFill>
                  <a:srgbClr val="0070C0"/>
                </a:solidFill>
              </a:rPr>
              <a:t>Retour de disponibilité de </a:t>
            </a:r>
            <a:r>
              <a:rPr lang="fr-FR" sz="2000" b="1" dirty="0" err="1" smtClean="0">
                <a:solidFill>
                  <a:srgbClr val="0070C0"/>
                </a:solidFill>
              </a:rPr>
              <a:t>lévofloxacine</a:t>
            </a:r>
            <a:r>
              <a:rPr lang="fr-FR" sz="2000" b="1" dirty="0" smtClean="0">
                <a:solidFill>
                  <a:srgbClr val="0070C0"/>
                </a:solidFill>
              </a:rPr>
              <a:t> au CHU le 08/03/2023</a:t>
            </a:r>
          </a:p>
          <a:p>
            <a:endParaRPr lang="fr-FR" sz="2000" dirty="0"/>
          </a:p>
          <a:p>
            <a:r>
              <a:rPr lang="fr-FR" sz="2000" dirty="0" smtClean="0"/>
              <a:t>Contingentements maintenus hôpital : </a:t>
            </a:r>
            <a:r>
              <a:rPr lang="fr-FR" sz="2000" dirty="0" err="1" smtClean="0"/>
              <a:t>aztréonam</a:t>
            </a:r>
            <a:r>
              <a:rPr lang="fr-FR" sz="2000" dirty="0" smtClean="0"/>
              <a:t>, rifampicine IV, </a:t>
            </a:r>
            <a:r>
              <a:rPr lang="fr-FR" sz="2000" dirty="0" err="1" smtClean="0"/>
              <a:t>clarithromycine</a:t>
            </a:r>
            <a:r>
              <a:rPr lang="fr-FR" sz="2000" dirty="0" smtClean="0"/>
              <a:t> IV</a:t>
            </a:r>
          </a:p>
          <a:p>
            <a:endParaRPr lang="fr-FR" sz="2000" dirty="0"/>
          </a:p>
          <a:p>
            <a:r>
              <a:rPr lang="fr-FR" sz="2000" dirty="0" smtClean="0"/>
              <a:t>Ville : AMOX AUGMENTIN CEFIXIME PYOSTACINE SPIRAMYCINE, …</a:t>
            </a:r>
            <a:endParaRPr lang="fr-FR" sz="2000" dirty="0"/>
          </a:p>
        </p:txBody>
      </p:sp>
      <p:pic>
        <p:nvPicPr>
          <p:cNvPr id="11" name="Image 10"/>
          <p:cNvPicPr>
            <a:picLocks noChangeAspect="1"/>
          </p:cNvPicPr>
          <p:nvPr/>
        </p:nvPicPr>
        <p:blipFill rotWithShape="1">
          <a:blip r:embed="rId2"/>
          <a:srcRect t="10549"/>
          <a:stretch/>
        </p:blipFill>
        <p:spPr>
          <a:xfrm>
            <a:off x="9928190" y="24117"/>
            <a:ext cx="1190772" cy="976260"/>
          </a:xfrm>
          <a:prstGeom prst="rect">
            <a:avLst/>
          </a:prstGeom>
        </p:spPr>
      </p:pic>
      <p:pic>
        <p:nvPicPr>
          <p:cNvPr id="13" name="Image 12"/>
          <p:cNvPicPr>
            <a:picLocks noChangeAspect="1"/>
          </p:cNvPicPr>
          <p:nvPr/>
        </p:nvPicPr>
        <p:blipFill>
          <a:blip r:embed="rId3"/>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37514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8975501" cy="1325563"/>
          </a:xfrm>
        </p:spPr>
        <p:txBody>
          <a:bodyPr/>
          <a:lstStyle/>
          <a:p>
            <a:pPr algn="ctr"/>
            <a:r>
              <a:rPr lang="fr-FR" dirty="0" smtClean="0"/>
              <a:t>Couples ATB/bactéries à « forte posologie » obligatoire</a:t>
            </a:r>
            <a:endParaRPr lang="fr-FR" dirty="0"/>
          </a:p>
        </p:txBody>
      </p:sp>
      <p:pic>
        <p:nvPicPr>
          <p:cNvPr id="4" name="Espace réservé du contenu 3"/>
          <p:cNvPicPr>
            <a:picLocks noGrp="1" noChangeAspect="1"/>
          </p:cNvPicPr>
          <p:nvPr>
            <p:ph idx="1"/>
          </p:nvPr>
        </p:nvPicPr>
        <p:blipFill>
          <a:blip r:embed="rId2"/>
          <a:stretch>
            <a:fillRect/>
          </a:stretch>
        </p:blipFill>
        <p:spPr>
          <a:xfrm>
            <a:off x="47525" y="1895406"/>
            <a:ext cx="12144475" cy="4751054"/>
          </a:xfrm>
          <a:prstGeom prst="rect">
            <a:avLst/>
          </a:prstGeom>
        </p:spPr>
      </p:pic>
      <p:pic>
        <p:nvPicPr>
          <p:cNvPr id="5" name="Image 4"/>
          <p:cNvPicPr>
            <a:picLocks noChangeAspect="1"/>
          </p:cNvPicPr>
          <p:nvPr/>
        </p:nvPicPr>
        <p:blipFill rotWithShape="1">
          <a:blip r:embed="rId3"/>
          <a:srcRect t="10549"/>
          <a:stretch/>
        </p:blipFill>
        <p:spPr>
          <a:xfrm>
            <a:off x="9928190" y="24117"/>
            <a:ext cx="1190772" cy="976260"/>
          </a:xfrm>
          <a:prstGeom prst="rect">
            <a:avLst/>
          </a:prstGeom>
        </p:spPr>
      </p:pic>
      <p:pic>
        <p:nvPicPr>
          <p:cNvPr id="6" name="Image 5"/>
          <p:cNvPicPr>
            <a:picLocks noChangeAspect="1"/>
          </p:cNvPicPr>
          <p:nvPr/>
        </p:nvPicPr>
        <p:blipFill>
          <a:blip r:embed="rId4"/>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1577567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Risque de prescription inadaptée</a:t>
            </a:r>
            <a:endParaRPr lang="fr-FR" dirty="0"/>
          </a:p>
        </p:txBody>
      </p:sp>
      <p:pic>
        <p:nvPicPr>
          <p:cNvPr id="4" name="Image 3"/>
          <p:cNvPicPr>
            <a:picLocks noChangeAspect="1"/>
          </p:cNvPicPr>
          <p:nvPr/>
        </p:nvPicPr>
        <p:blipFill>
          <a:blip r:embed="rId2"/>
          <a:stretch>
            <a:fillRect/>
          </a:stretch>
        </p:blipFill>
        <p:spPr>
          <a:xfrm>
            <a:off x="2205819" y="1574957"/>
            <a:ext cx="7780361" cy="5167676"/>
          </a:xfrm>
          <a:prstGeom prst="rect">
            <a:avLst/>
          </a:prstGeom>
        </p:spPr>
      </p:pic>
      <p:pic>
        <p:nvPicPr>
          <p:cNvPr id="5" name="Image 4"/>
          <p:cNvPicPr>
            <a:picLocks noChangeAspect="1"/>
          </p:cNvPicPr>
          <p:nvPr/>
        </p:nvPicPr>
        <p:blipFill rotWithShape="1">
          <a:blip r:embed="rId3"/>
          <a:srcRect t="10549"/>
          <a:stretch/>
        </p:blipFill>
        <p:spPr>
          <a:xfrm>
            <a:off x="9928190" y="24117"/>
            <a:ext cx="1190772" cy="976260"/>
          </a:xfrm>
          <a:prstGeom prst="rect">
            <a:avLst/>
          </a:prstGeom>
        </p:spPr>
      </p:pic>
      <p:pic>
        <p:nvPicPr>
          <p:cNvPr id="6" name="Image 5"/>
          <p:cNvPicPr>
            <a:picLocks noChangeAspect="1"/>
          </p:cNvPicPr>
          <p:nvPr/>
        </p:nvPicPr>
        <p:blipFill>
          <a:blip r:embed="rId4"/>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2363827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Solution ?</a:t>
            </a:r>
            <a:endParaRPr lang="fr-FR" dirty="0"/>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825087" y="1534047"/>
            <a:ext cx="7217319" cy="4814081"/>
          </a:xfrm>
          <a:prstGeom prst="rect">
            <a:avLst/>
          </a:prstGeom>
        </p:spPr>
      </p:pic>
      <p:pic>
        <p:nvPicPr>
          <p:cNvPr id="5" name="Image 4"/>
          <p:cNvPicPr>
            <a:picLocks noChangeAspect="1"/>
          </p:cNvPicPr>
          <p:nvPr/>
        </p:nvPicPr>
        <p:blipFill rotWithShape="1">
          <a:blip r:embed="rId3"/>
          <a:srcRect t="10549"/>
          <a:stretch/>
        </p:blipFill>
        <p:spPr>
          <a:xfrm>
            <a:off x="9928190" y="24117"/>
            <a:ext cx="1190772" cy="976260"/>
          </a:xfrm>
          <a:prstGeom prst="rect">
            <a:avLst/>
          </a:prstGeom>
        </p:spPr>
      </p:pic>
      <p:pic>
        <p:nvPicPr>
          <p:cNvPr id="6" name="Image 5"/>
          <p:cNvPicPr>
            <a:picLocks noChangeAspect="1"/>
          </p:cNvPicPr>
          <p:nvPr/>
        </p:nvPicPr>
        <p:blipFill>
          <a:blip r:embed="rId4"/>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723759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ZIT Zone d’incertitude technique</a:t>
            </a:r>
            <a:endParaRPr lang="fr-FR" dirty="0"/>
          </a:p>
        </p:txBody>
      </p:sp>
      <p:pic>
        <p:nvPicPr>
          <p:cNvPr id="4" name="Espace réservé du contenu 3"/>
          <p:cNvPicPr>
            <a:picLocks noGrp="1" noChangeAspect="1"/>
          </p:cNvPicPr>
          <p:nvPr>
            <p:ph idx="1"/>
          </p:nvPr>
        </p:nvPicPr>
        <p:blipFill>
          <a:blip r:embed="rId2"/>
          <a:stretch>
            <a:fillRect/>
          </a:stretch>
        </p:blipFill>
        <p:spPr>
          <a:xfrm>
            <a:off x="2485234" y="1825625"/>
            <a:ext cx="7221532" cy="4351338"/>
          </a:xfrm>
          <a:prstGeom prst="rect">
            <a:avLst/>
          </a:prstGeom>
        </p:spPr>
      </p:pic>
      <p:pic>
        <p:nvPicPr>
          <p:cNvPr id="5" name="Image 4"/>
          <p:cNvPicPr>
            <a:picLocks noChangeAspect="1"/>
          </p:cNvPicPr>
          <p:nvPr/>
        </p:nvPicPr>
        <p:blipFill rotWithShape="1">
          <a:blip r:embed="rId3"/>
          <a:srcRect t="10549"/>
          <a:stretch/>
        </p:blipFill>
        <p:spPr>
          <a:xfrm>
            <a:off x="9928190" y="24117"/>
            <a:ext cx="1190772" cy="976260"/>
          </a:xfrm>
          <a:prstGeom prst="rect">
            <a:avLst/>
          </a:prstGeom>
        </p:spPr>
      </p:pic>
      <p:pic>
        <p:nvPicPr>
          <p:cNvPr id="6" name="Image 5"/>
          <p:cNvPicPr>
            <a:picLocks noChangeAspect="1"/>
          </p:cNvPicPr>
          <p:nvPr/>
        </p:nvPicPr>
        <p:blipFill>
          <a:blip r:embed="rId4"/>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4095889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196454" y="311147"/>
            <a:ext cx="9799092" cy="6546853"/>
          </a:xfrm>
          <a:prstGeom prst="rect">
            <a:avLst/>
          </a:prstGeom>
        </p:spPr>
      </p:pic>
    </p:spTree>
    <p:extLst>
      <p:ext uri="{BB962C8B-B14F-4D97-AF65-F5344CB8AC3E}">
        <p14:creationId xmlns:p14="http://schemas.microsoft.com/office/powerpoint/2010/main" val="3271612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Fréquence de la ZIT</a:t>
            </a:r>
            <a:endParaRPr lang="fr-FR" dirty="0"/>
          </a:p>
        </p:txBody>
      </p:sp>
      <p:pic>
        <p:nvPicPr>
          <p:cNvPr id="4" name="Espace réservé du contenu 3"/>
          <p:cNvPicPr>
            <a:picLocks noGrp="1" noChangeAspect="1"/>
          </p:cNvPicPr>
          <p:nvPr>
            <p:ph idx="1"/>
          </p:nvPr>
        </p:nvPicPr>
        <p:blipFill>
          <a:blip r:embed="rId2"/>
          <a:stretch>
            <a:fillRect/>
          </a:stretch>
        </p:blipFill>
        <p:spPr>
          <a:xfrm>
            <a:off x="442965" y="1348969"/>
            <a:ext cx="8112493" cy="5509031"/>
          </a:xfrm>
          <a:prstGeom prst="rect">
            <a:avLst/>
          </a:prstGeom>
        </p:spPr>
      </p:pic>
      <p:sp>
        <p:nvSpPr>
          <p:cNvPr id="5" name="ZoneTexte 4"/>
          <p:cNvSpPr txBox="1"/>
          <p:nvPr/>
        </p:nvSpPr>
        <p:spPr>
          <a:xfrm>
            <a:off x="8925636" y="2797791"/>
            <a:ext cx="2947916" cy="2308324"/>
          </a:xfrm>
          <a:prstGeom prst="rect">
            <a:avLst/>
          </a:prstGeom>
          <a:noFill/>
        </p:spPr>
        <p:txBody>
          <a:bodyPr wrap="square" rtlCol="0">
            <a:spAutoFit/>
          </a:bodyPr>
          <a:lstStyle/>
          <a:p>
            <a:r>
              <a:rPr lang="fr-FR" dirty="0" smtClean="0"/>
              <a:t>Principale molécule concernée avec ZIT en CMI : </a:t>
            </a:r>
            <a:r>
              <a:rPr lang="fr-FR" dirty="0" err="1" smtClean="0"/>
              <a:t>pipéracilline-tazobactam</a:t>
            </a:r>
            <a:r>
              <a:rPr lang="fr-FR" dirty="0" smtClean="0"/>
              <a:t> </a:t>
            </a:r>
          </a:p>
          <a:p>
            <a:r>
              <a:rPr lang="fr-FR" dirty="0" smtClean="0"/>
              <a:t>(si CMI à 16 mg/L)</a:t>
            </a:r>
          </a:p>
          <a:p>
            <a:endParaRPr lang="fr-FR" dirty="0"/>
          </a:p>
          <a:p>
            <a:endParaRPr lang="fr-FR" dirty="0" smtClean="0"/>
          </a:p>
          <a:p>
            <a:r>
              <a:rPr lang="fr-FR" dirty="0" smtClean="0"/>
              <a:t>Rendu ?</a:t>
            </a:r>
          </a:p>
          <a:p>
            <a:r>
              <a:rPr lang="fr-FR" dirty="0" smtClean="0"/>
              <a:t>Non catégorisé</a:t>
            </a:r>
            <a:endParaRPr lang="fr-FR" dirty="0"/>
          </a:p>
        </p:txBody>
      </p:sp>
      <p:pic>
        <p:nvPicPr>
          <p:cNvPr id="6" name="Image 5"/>
          <p:cNvPicPr>
            <a:picLocks noChangeAspect="1"/>
          </p:cNvPicPr>
          <p:nvPr/>
        </p:nvPicPr>
        <p:blipFill rotWithShape="1">
          <a:blip r:embed="rId3"/>
          <a:srcRect t="10549"/>
          <a:stretch/>
        </p:blipFill>
        <p:spPr>
          <a:xfrm>
            <a:off x="9928190" y="24117"/>
            <a:ext cx="1190772" cy="976260"/>
          </a:xfrm>
          <a:prstGeom prst="rect">
            <a:avLst/>
          </a:prstGeom>
        </p:spPr>
      </p:pic>
      <p:pic>
        <p:nvPicPr>
          <p:cNvPr id="7" name="Image 6"/>
          <p:cNvPicPr>
            <a:picLocks noChangeAspect="1"/>
          </p:cNvPicPr>
          <p:nvPr/>
        </p:nvPicPr>
        <p:blipFill>
          <a:blip r:embed="rId4"/>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3353640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Autres changements</a:t>
            </a:r>
            <a:endParaRPr lang="fr-FR" dirty="0"/>
          </a:p>
        </p:txBody>
      </p:sp>
      <p:sp>
        <p:nvSpPr>
          <p:cNvPr id="3" name="Espace réservé du contenu 2"/>
          <p:cNvSpPr>
            <a:spLocks noGrp="1"/>
          </p:cNvSpPr>
          <p:nvPr>
            <p:ph idx="1"/>
          </p:nvPr>
        </p:nvSpPr>
        <p:spPr/>
        <p:txBody>
          <a:bodyPr/>
          <a:lstStyle/>
          <a:p>
            <a:r>
              <a:rPr lang="fr-FR" dirty="0" smtClean="0"/>
              <a:t>Bactéries sans seuils liés à l’espèce : interprétation basée uniquement sur des données pharmacologiques: </a:t>
            </a:r>
          </a:p>
          <a:p>
            <a:endParaRPr lang="fr-FR" dirty="0"/>
          </a:p>
          <a:p>
            <a:endParaRPr lang="fr-FR" dirty="0" smtClean="0"/>
          </a:p>
          <a:p>
            <a:endParaRPr lang="fr-FR" dirty="0"/>
          </a:p>
          <a:p>
            <a:endParaRPr lang="fr-FR" dirty="0" smtClean="0"/>
          </a:p>
          <a:p>
            <a:pPr marL="0" indent="0">
              <a:buNone/>
            </a:pPr>
            <a:endParaRPr lang="fr-FR" dirty="0"/>
          </a:p>
        </p:txBody>
      </p:sp>
      <p:pic>
        <p:nvPicPr>
          <p:cNvPr id="6" name="Image 5"/>
          <p:cNvPicPr>
            <a:picLocks noChangeAspect="1"/>
          </p:cNvPicPr>
          <p:nvPr/>
        </p:nvPicPr>
        <p:blipFill>
          <a:blip r:embed="rId2"/>
          <a:stretch>
            <a:fillRect/>
          </a:stretch>
        </p:blipFill>
        <p:spPr>
          <a:xfrm>
            <a:off x="260342" y="3126657"/>
            <a:ext cx="11931658" cy="2076713"/>
          </a:xfrm>
          <a:prstGeom prst="rect">
            <a:avLst/>
          </a:prstGeom>
        </p:spPr>
      </p:pic>
      <p:pic>
        <p:nvPicPr>
          <p:cNvPr id="5" name="Image 4"/>
          <p:cNvPicPr>
            <a:picLocks noChangeAspect="1"/>
          </p:cNvPicPr>
          <p:nvPr/>
        </p:nvPicPr>
        <p:blipFill rotWithShape="1">
          <a:blip r:embed="rId3"/>
          <a:srcRect t="10549"/>
          <a:stretch/>
        </p:blipFill>
        <p:spPr>
          <a:xfrm>
            <a:off x="9928190" y="24117"/>
            <a:ext cx="1190772" cy="976260"/>
          </a:xfrm>
          <a:prstGeom prst="rect">
            <a:avLst/>
          </a:prstGeom>
        </p:spPr>
      </p:pic>
      <p:pic>
        <p:nvPicPr>
          <p:cNvPr id="7" name="Image 6"/>
          <p:cNvPicPr>
            <a:picLocks noChangeAspect="1"/>
          </p:cNvPicPr>
          <p:nvPr/>
        </p:nvPicPr>
        <p:blipFill>
          <a:blip r:embed="rId4"/>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1330785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a:t>114 dossiers dont 109 exploitables</a:t>
            </a:r>
            <a:endParaRPr lang="fr-FR" dirty="0"/>
          </a:p>
        </p:txBody>
      </p:sp>
      <p:sp>
        <p:nvSpPr>
          <p:cNvPr id="10" name="Freeform: Shape 9">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24217" y="766176"/>
            <a:ext cx="5206297" cy="523220"/>
          </a:xfrm>
          <a:prstGeom prst="rect">
            <a:avLst/>
          </a:prstGeom>
        </p:spPr>
        <p:txBody>
          <a:bodyPr wrap="none">
            <a:spAutoFit/>
          </a:bodyPr>
          <a:lstStyle/>
          <a:p>
            <a:r>
              <a:rPr lang="fr-FR" sz="2800" dirty="0" smtClean="0">
                <a:solidFill>
                  <a:schemeClr val="accent5">
                    <a:lumMod val="75000"/>
                  </a:schemeClr>
                </a:solidFill>
              </a:rPr>
              <a:t>Autres actualités sur les molécules</a:t>
            </a:r>
            <a:endParaRPr lang="fr-FR" sz="2800" dirty="0">
              <a:solidFill>
                <a:schemeClr val="accent5">
                  <a:lumMod val="75000"/>
                </a:schemeClr>
              </a:solidFill>
            </a:endParaRPr>
          </a:p>
        </p:txBody>
      </p:sp>
      <p:sp>
        <p:nvSpPr>
          <p:cNvPr id="6" name="ZoneTexte 5"/>
          <p:cNvSpPr txBox="1"/>
          <p:nvPr/>
        </p:nvSpPr>
        <p:spPr>
          <a:xfrm>
            <a:off x="779938" y="1856317"/>
            <a:ext cx="10376355" cy="4570482"/>
          </a:xfrm>
          <a:prstGeom prst="rect">
            <a:avLst/>
          </a:prstGeom>
          <a:noFill/>
        </p:spPr>
        <p:txBody>
          <a:bodyPr wrap="square" rtlCol="0">
            <a:spAutoFit/>
          </a:bodyPr>
          <a:lstStyle/>
          <a:p>
            <a:pPr marL="342900" indent="-342900" algn="just">
              <a:buFont typeface="Arial" panose="020B0604020202020204" pitchFamily="34" charset="0"/>
              <a:buChar char="•"/>
            </a:pPr>
            <a:r>
              <a:rPr lang="fr-FR" sz="2000" b="1" dirty="0" err="1"/>
              <a:t>Caspofungine</a:t>
            </a:r>
            <a:r>
              <a:rPr lang="fr-FR" sz="2000" b="1" dirty="0"/>
              <a:t> et </a:t>
            </a:r>
            <a:r>
              <a:rPr lang="fr-FR" sz="2000" b="1" dirty="0" err="1"/>
              <a:t>Posaconazole</a:t>
            </a:r>
            <a:r>
              <a:rPr lang="fr-FR" sz="2000" b="1" dirty="0"/>
              <a:t> IV </a:t>
            </a:r>
            <a:endParaRPr lang="fr-FR" sz="2000" b="1" dirty="0" smtClean="0"/>
          </a:p>
          <a:p>
            <a:pPr algn="just"/>
            <a:endParaRPr lang="fr-FR" sz="1900" b="1" dirty="0">
              <a:sym typeface="Wingdings" panose="05000000000000000000" pitchFamily="2" charset="2"/>
            </a:endParaRPr>
          </a:p>
          <a:p>
            <a:pPr algn="just"/>
            <a:r>
              <a:rPr lang="fr-FR" sz="1900" dirty="0" smtClean="0">
                <a:sym typeface="Wingdings" panose="05000000000000000000" pitchFamily="2" charset="2"/>
              </a:rPr>
              <a:t> </a:t>
            </a:r>
            <a:r>
              <a:rPr lang="fr-FR" sz="2400" b="1" dirty="0">
                <a:solidFill>
                  <a:srgbClr val="FF0000"/>
                </a:solidFill>
                <a:sym typeface="Wingdings" panose="05000000000000000000" pitchFamily="2" charset="2"/>
              </a:rPr>
              <a:t>sortie de la liste en sus = INTRA-GHS</a:t>
            </a:r>
          </a:p>
          <a:p>
            <a:pPr algn="just"/>
            <a:r>
              <a:rPr lang="fr-FR" sz="1900" dirty="0">
                <a:sym typeface="Wingdings" panose="05000000000000000000" pitchFamily="2" charset="2"/>
              </a:rPr>
              <a:t>= désormais, pas de remboursement par l’AM en plus du tarif GHS de base, </a:t>
            </a:r>
            <a:endParaRPr lang="fr-FR" sz="1900" dirty="0" smtClean="0">
              <a:sym typeface="Wingdings" panose="05000000000000000000" pitchFamily="2" charset="2"/>
            </a:endParaRPr>
          </a:p>
          <a:p>
            <a:pPr algn="just"/>
            <a:r>
              <a:rPr lang="fr-FR" sz="1900" dirty="0" smtClean="0">
                <a:sym typeface="Wingdings" panose="05000000000000000000" pitchFamily="2" charset="2"/>
              </a:rPr>
              <a:t>impact </a:t>
            </a:r>
            <a:r>
              <a:rPr lang="fr-FR" sz="1900" dirty="0">
                <a:sym typeface="Wingdings" panose="05000000000000000000" pitchFamily="2" charset="2"/>
              </a:rPr>
              <a:t>direct dans le GHS</a:t>
            </a:r>
          </a:p>
          <a:p>
            <a:pPr algn="just"/>
            <a:r>
              <a:rPr lang="fr-FR" sz="1900" dirty="0">
                <a:sym typeface="Wingdings" panose="05000000000000000000" pitchFamily="2" charset="2"/>
              </a:rPr>
              <a:t>Pour </a:t>
            </a:r>
            <a:r>
              <a:rPr lang="fr-FR" sz="1900" dirty="0" err="1">
                <a:sym typeface="Wingdings" panose="05000000000000000000" pitchFamily="2" charset="2"/>
              </a:rPr>
              <a:t>Caspo</a:t>
            </a:r>
            <a:r>
              <a:rPr lang="fr-FR" sz="1900" dirty="0">
                <a:sym typeface="Wingdings" panose="05000000000000000000" pitchFamily="2" charset="2"/>
              </a:rPr>
              <a:t> : impact d’environ 85 000 euros/an</a:t>
            </a:r>
          </a:p>
          <a:p>
            <a:pPr algn="just"/>
            <a:endParaRPr lang="fr-FR" sz="1900" b="1" dirty="0" smtClean="0"/>
          </a:p>
          <a:p>
            <a:pPr algn="just"/>
            <a:r>
              <a:rPr lang="fr-FR" sz="1900" dirty="0" smtClean="0"/>
              <a:t>Mise en dotation dans les services de :</a:t>
            </a:r>
          </a:p>
          <a:p>
            <a:pPr algn="just"/>
            <a:r>
              <a:rPr lang="fr-FR" sz="1900" b="1" dirty="0" smtClean="0"/>
              <a:t>MIR, RMC, hématologie</a:t>
            </a:r>
            <a:r>
              <a:rPr lang="fr-FR" sz="1900" b="1" dirty="0"/>
              <a:t> </a:t>
            </a:r>
            <a:r>
              <a:rPr lang="fr-FR" sz="1900" dirty="0" smtClean="0"/>
              <a:t>= plus d’ordonnance pour demander le traitement</a:t>
            </a:r>
          </a:p>
          <a:p>
            <a:pPr algn="just"/>
            <a:endParaRPr lang="fr-FR" sz="1900" dirty="0" smtClean="0"/>
          </a:p>
          <a:p>
            <a:pPr algn="just"/>
            <a:r>
              <a:rPr lang="fr-FR" sz="1900" dirty="0" smtClean="0"/>
              <a:t>Pour tous les autres services : </a:t>
            </a:r>
            <a:r>
              <a:rPr lang="fr-FR" sz="1900" dirty="0" err="1" smtClean="0"/>
              <a:t>ONSpé</a:t>
            </a:r>
            <a:r>
              <a:rPr lang="fr-FR" sz="1900" dirty="0" smtClean="0"/>
              <a:t> toujours disponible, ou ON ou demande comme tout autre traitement par les IDE auprès de la pharmacie</a:t>
            </a:r>
          </a:p>
          <a:p>
            <a:pPr marL="342900" indent="-342900" algn="just">
              <a:buFont typeface="Wingdings" panose="05000000000000000000" pitchFamily="2" charset="2"/>
              <a:buChar char="è"/>
            </a:pPr>
            <a:r>
              <a:rPr lang="fr-FR" sz="1900" dirty="0" smtClean="0">
                <a:sym typeface="Wingdings" panose="05000000000000000000" pitchFamily="2" charset="2"/>
              </a:rPr>
              <a:t>Pour les services qui ne l’ont pas en dotation : analyse pharmaceutique systématique avant dispensation</a:t>
            </a:r>
          </a:p>
          <a:p>
            <a:pPr marL="342900" indent="-342900" algn="just">
              <a:buFont typeface="Wingdings" panose="05000000000000000000" pitchFamily="2" charset="2"/>
              <a:buChar char="è"/>
            </a:pPr>
            <a:r>
              <a:rPr lang="fr-FR" sz="1900" dirty="0" smtClean="0">
                <a:sym typeface="Wingdings" panose="05000000000000000000" pitchFamily="2" charset="2"/>
              </a:rPr>
              <a:t>Evaluation de impact et bon usage fin 2023</a:t>
            </a:r>
            <a:endParaRPr lang="fr-FR" sz="1900" dirty="0" smtClean="0"/>
          </a:p>
        </p:txBody>
      </p:sp>
      <p:pic>
        <p:nvPicPr>
          <p:cNvPr id="11" name="Image 10"/>
          <p:cNvPicPr>
            <a:picLocks noChangeAspect="1"/>
          </p:cNvPicPr>
          <p:nvPr/>
        </p:nvPicPr>
        <p:blipFill rotWithShape="1">
          <a:blip r:embed="rId2"/>
          <a:srcRect t="10549"/>
          <a:stretch/>
        </p:blipFill>
        <p:spPr>
          <a:xfrm>
            <a:off x="9928190" y="24117"/>
            <a:ext cx="1190772" cy="976260"/>
          </a:xfrm>
          <a:prstGeom prst="rect">
            <a:avLst/>
          </a:prstGeom>
        </p:spPr>
      </p:pic>
      <p:pic>
        <p:nvPicPr>
          <p:cNvPr id="13" name="Image 12"/>
          <p:cNvPicPr>
            <a:picLocks noChangeAspect="1"/>
          </p:cNvPicPr>
          <p:nvPr/>
        </p:nvPicPr>
        <p:blipFill>
          <a:blip r:embed="rId3"/>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2545055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a:t>114 dossiers dont 109 exploitables</a:t>
            </a:r>
            <a:endParaRPr lang="fr-FR" dirty="0"/>
          </a:p>
        </p:txBody>
      </p:sp>
      <p:sp>
        <p:nvSpPr>
          <p:cNvPr id="10" name="Freeform: Shape 9">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24217" y="766176"/>
            <a:ext cx="5206297" cy="523220"/>
          </a:xfrm>
          <a:prstGeom prst="rect">
            <a:avLst/>
          </a:prstGeom>
        </p:spPr>
        <p:txBody>
          <a:bodyPr wrap="none">
            <a:spAutoFit/>
          </a:bodyPr>
          <a:lstStyle/>
          <a:p>
            <a:r>
              <a:rPr lang="fr-FR" sz="2800" dirty="0" smtClean="0">
                <a:solidFill>
                  <a:schemeClr val="accent5">
                    <a:lumMod val="75000"/>
                  </a:schemeClr>
                </a:solidFill>
              </a:rPr>
              <a:t>Autres actualités sur les molécules</a:t>
            </a:r>
            <a:endParaRPr lang="fr-FR" sz="2800" dirty="0">
              <a:solidFill>
                <a:schemeClr val="accent5">
                  <a:lumMod val="75000"/>
                </a:schemeClr>
              </a:solidFill>
            </a:endParaRPr>
          </a:p>
        </p:txBody>
      </p:sp>
      <p:sp>
        <p:nvSpPr>
          <p:cNvPr id="6" name="ZoneTexte 5"/>
          <p:cNvSpPr txBox="1"/>
          <p:nvPr/>
        </p:nvSpPr>
        <p:spPr>
          <a:xfrm>
            <a:off x="1008569" y="2013121"/>
            <a:ext cx="9765752" cy="4093428"/>
          </a:xfrm>
          <a:prstGeom prst="rect">
            <a:avLst/>
          </a:prstGeom>
          <a:noFill/>
        </p:spPr>
        <p:txBody>
          <a:bodyPr wrap="square" rtlCol="0">
            <a:spAutoFit/>
          </a:bodyPr>
          <a:lstStyle/>
          <a:p>
            <a:pPr algn="just"/>
            <a:endParaRPr lang="fr-FR" sz="2000" b="1" dirty="0" smtClean="0"/>
          </a:p>
          <a:p>
            <a:pPr marL="342900" indent="-342900" algn="just">
              <a:buFont typeface="Arial" panose="020B0604020202020204" pitchFamily="34" charset="0"/>
              <a:buChar char="•"/>
            </a:pPr>
            <a:r>
              <a:rPr lang="fr-FR" sz="2000" b="1" dirty="0" err="1" smtClean="0"/>
              <a:t>Fosfomycine</a:t>
            </a:r>
            <a:r>
              <a:rPr lang="fr-FR" sz="2000" b="1" dirty="0" smtClean="0"/>
              <a:t> IV</a:t>
            </a:r>
            <a:endParaRPr lang="fr-FR" sz="2000" dirty="0"/>
          </a:p>
          <a:p>
            <a:pPr algn="just"/>
            <a:r>
              <a:rPr lang="fr-FR" sz="2000" dirty="0" smtClean="0"/>
              <a:t>Retour de production par le laboratoire français </a:t>
            </a:r>
            <a:r>
              <a:rPr lang="fr-FR" sz="2000" b="1" dirty="0" err="1" smtClean="0"/>
              <a:t>Delbert</a:t>
            </a:r>
            <a:endParaRPr lang="fr-FR" sz="2000" b="1" dirty="0" smtClean="0"/>
          </a:p>
          <a:p>
            <a:pPr algn="just"/>
            <a:r>
              <a:rPr lang="fr-FR" sz="2000" dirty="0" smtClean="0"/>
              <a:t>Testé sur </a:t>
            </a:r>
            <a:r>
              <a:rPr lang="fr-FR" sz="2000" dirty="0" smtClean="0"/>
              <a:t>antibiogramme?</a:t>
            </a:r>
            <a:endParaRPr lang="fr-FR" sz="2000" dirty="0"/>
          </a:p>
          <a:p>
            <a:pPr algn="just"/>
            <a:r>
              <a:rPr lang="fr-FR" sz="2000" dirty="0" smtClean="0"/>
              <a:t>Quelles </a:t>
            </a:r>
            <a:r>
              <a:rPr lang="fr-FR" sz="2000" dirty="0" smtClean="0"/>
              <a:t>indications</a:t>
            </a:r>
            <a:r>
              <a:rPr lang="fr-FR" sz="2000" dirty="0" smtClean="0"/>
              <a:t>?</a:t>
            </a:r>
            <a:endParaRPr lang="fr-FR" sz="2000" dirty="0" smtClean="0"/>
          </a:p>
          <a:p>
            <a:pPr algn="just"/>
            <a:endParaRPr lang="fr-FR" sz="2000" dirty="0" smtClean="0"/>
          </a:p>
          <a:p>
            <a:pPr algn="just"/>
            <a:endParaRPr lang="fr-FR" sz="2000" dirty="0"/>
          </a:p>
          <a:p>
            <a:pPr algn="just"/>
            <a:endParaRPr lang="fr-FR" sz="2000" dirty="0"/>
          </a:p>
          <a:p>
            <a:pPr marL="342900" indent="-342900" algn="just">
              <a:buFont typeface="Arial" panose="020B0604020202020204" pitchFamily="34" charset="0"/>
              <a:buChar char="•"/>
            </a:pPr>
            <a:r>
              <a:rPr lang="fr-FR" sz="2000" dirty="0" smtClean="0"/>
              <a:t>Référencement hors COMEDIMS de </a:t>
            </a:r>
            <a:r>
              <a:rPr lang="fr-FR" sz="2000" b="1" dirty="0" smtClean="0"/>
              <a:t>UNACIM : ampicilline + </a:t>
            </a:r>
            <a:r>
              <a:rPr lang="fr-FR" sz="2000" b="1" dirty="0" err="1" smtClean="0"/>
              <a:t>sulbactam</a:t>
            </a:r>
            <a:endParaRPr lang="fr-FR" sz="2000" b="1" dirty="0" smtClean="0"/>
          </a:p>
          <a:p>
            <a:pPr algn="just"/>
            <a:endParaRPr lang="fr-FR" sz="2000" b="1" dirty="0" smtClean="0">
              <a:sym typeface="Wingdings" panose="05000000000000000000" pitchFamily="2" charset="2"/>
            </a:endParaRPr>
          </a:p>
          <a:p>
            <a:pPr algn="just"/>
            <a:endParaRPr lang="fr-FR" sz="2000" b="1" dirty="0">
              <a:sym typeface="Wingdings" panose="05000000000000000000" pitchFamily="2" charset="2"/>
            </a:endParaRPr>
          </a:p>
          <a:p>
            <a:pPr marL="342900" indent="-342900" algn="just">
              <a:buFont typeface="Arial" panose="020B0604020202020204" pitchFamily="34" charset="0"/>
              <a:buChar char="•"/>
            </a:pPr>
            <a:r>
              <a:rPr lang="fr-FR" sz="2000" b="1" dirty="0" err="1" smtClean="0">
                <a:sym typeface="Wingdings" panose="05000000000000000000" pitchFamily="2" charset="2"/>
              </a:rPr>
              <a:t>Aztreonam</a:t>
            </a:r>
            <a:r>
              <a:rPr lang="fr-FR" sz="2000" b="1" dirty="0" smtClean="0">
                <a:sym typeface="Wingdings" panose="05000000000000000000" pitchFamily="2" charset="2"/>
              </a:rPr>
              <a:t> AZACTAM et Rifampicine IV </a:t>
            </a:r>
            <a:r>
              <a:rPr lang="fr-FR" sz="2000" dirty="0" smtClean="0">
                <a:sym typeface="Wingdings" panose="05000000000000000000" pitchFamily="2" charset="2"/>
              </a:rPr>
              <a:t>: toujours contingentés, remplir doc pour </a:t>
            </a:r>
            <a:r>
              <a:rPr lang="fr-FR" sz="2000" dirty="0" smtClean="0">
                <a:sym typeface="Wingdings" panose="05000000000000000000" pitchFamily="2" charset="2"/>
              </a:rPr>
              <a:t>demander </a:t>
            </a:r>
            <a:r>
              <a:rPr lang="fr-FR" sz="2000" dirty="0" smtClean="0">
                <a:sym typeface="Wingdings" panose="05000000000000000000" pitchFamily="2" charset="2"/>
              </a:rPr>
              <a:t>accord au laboratoire</a:t>
            </a:r>
          </a:p>
        </p:txBody>
      </p:sp>
      <p:pic>
        <p:nvPicPr>
          <p:cNvPr id="11" name="Image 10"/>
          <p:cNvPicPr>
            <a:picLocks noChangeAspect="1"/>
          </p:cNvPicPr>
          <p:nvPr/>
        </p:nvPicPr>
        <p:blipFill rotWithShape="1">
          <a:blip r:embed="rId2"/>
          <a:srcRect t="10549"/>
          <a:stretch/>
        </p:blipFill>
        <p:spPr>
          <a:xfrm>
            <a:off x="9928190" y="24117"/>
            <a:ext cx="1190772" cy="976260"/>
          </a:xfrm>
          <a:prstGeom prst="rect">
            <a:avLst/>
          </a:prstGeom>
        </p:spPr>
      </p:pic>
      <p:pic>
        <p:nvPicPr>
          <p:cNvPr id="13" name="Image 12"/>
          <p:cNvPicPr>
            <a:picLocks noChangeAspect="1"/>
          </p:cNvPicPr>
          <p:nvPr/>
        </p:nvPicPr>
        <p:blipFill>
          <a:blip r:embed="rId3"/>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1825335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38659" y="3103808"/>
            <a:ext cx="5125792" cy="707886"/>
          </a:xfrm>
          <a:prstGeom prst="rect">
            <a:avLst/>
          </a:prstGeom>
          <a:noFill/>
        </p:spPr>
        <p:txBody>
          <a:bodyPr wrap="square" rtlCol="0">
            <a:spAutoFit/>
          </a:bodyPr>
          <a:lstStyle/>
          <a:p>
            <a:pPr algn="ctr"/>
            <a:r>
              <a:rPr lang="fr-FR" sz="4000" b="1" i="1" dirty="0" smtClean="0"/>
              <a:t>Autres sujets</a:t>
            </a:r>
            <a:endParaRPr lang="fr-FR" sz="4000" b="1" i="1" dirty="0"/>
          </a:p>
        </p:txBody>
      </p:sp>
    </p:spTree>
    <p:extLst>
      <p:ext uri="{BB962C8B-B14F-4D97-AF65-F5344CB8AC3E}">
        <p14:creationId xmlns:p14="http://schemas.microsoft.com/office/powerpoint/2010/main" val="3680487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t>Services tirés au sort pour 10 dossiers successifs sur la période de recueil :</a:t>
            </a:r>
          </a:p>
          <a:p>
            <a:r>
              <a:rPr lang="fr-FR"/>
              <a:t>10 dossiers en chirurgie orthopédique, 10 dossiers en service de réanimation adulte, 10 dossiers en service de rhumatologie, 10 dossiers en services de Maladies Infectieuses et Tropicales, 10 dossiers en service de médecine interne.</a:t>
            </a:r>
          </a:p>
          <a:p>
            <a:r>
              <a:rPr lang="fr-FR"/>
              <a:t>Nombre de dossiers étudiés au total : 50 dossiers.</a:t>
            </a:r>
          </a:p>
          <a:p>
            <a:r>
              <a:rPr lang="fr-FR"/>
              <a:t>% de NON-CONFORMITE = 16%</a:t>
            </a:r>
          </a:p>
        </p:txBody>
      </p:sp>
      <p:sp>
        <p:nvSpPr>
          <p:cNvPr id="10" name="Freeform: Shape 9">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24217" y="766176"/>
            <a:ext cx="4831323" cy="523220"/>
          </a:xfrm>
          <a:prstGeom prst="rect">
            <a:avLst/>
          </a:prstGeom>
        </p:spPr>
        <p:txBody>
          <a:bodyPr wrap="none">
            <a:spAutoFit/>
          </a:bodyPr>
          <a:lstStyle/>
          <a:p>
            <a:r>
              <a:rPr lang="fr-FR" sz="2800" dirty="0">
                <a:solidFill>
                  <a:schemeClr val="accent5">
                    <a:lumMod val="75000"/>
                  </a:schemeClr>
                </a:solidFill>
              </a:rPr>
              <a:t>Actualités </a:t>
            </a:r>
            <a:r>
              <a:rPr lang="fr-FR" sz="2800" dirty="0" smtClean="0">
                <a:solidFill>
                  <a:schemeClr val="accent5">
                    <a:lumMod val="75000"/>
                  </a:schemeClr>
                </a:solidFill>
              </a:rPr>
              <a:t>CAQES et COMEDIMS</a:t>
            </a:r>
            <a:endParaRPr lang="fr-FR" sz="2800" dirty="0">
              <a:solidFill>
                <a:schemeClr val="accent5">
                  <a:lumMod val="75000"/>
                </a:schemeClr>
              </a:solidFill>
            </a:endParaRPr>
          </a:p>
        </p:txBody>
      </p:sp>
      <p:sp>
        <p:nvSpPr>
          <p:cNvPr id="11" name="ZoneTexte 10"/>
          <p:cNvSpPr txBox="1"/>
          <p:nvPr/>
        </p:nvSpPr>
        <p:spPr>
          <a:xfrm>
            <a:off x="846922" y="1769322"/>
            <a:ext cx="10628154" cy="2862322"/>
          </a:xfrm>
          <a:prstGeom prst="rect">
            <a:avLst/>
          </a:prstGeom>
          <a:noFill/>
        </p:spPr>
        <p:txBody>
          <a:bodyPr wrap="square" rtlCol="0">
            <a:spAutoFit/>
          </a:bodyPr>
          <a:lstStyle/>
          <a:p>
            <a:pPr algn="just">
              <a:lnSpc>
                <a:spcPct val="150000"/>
              </a:lnSpc>
            </a:pPr>
            <a:r>
              <a:rPr lang="fr-FR" b="1" dirty="0" smtClean="0">
                <a:solidFill>
                  <a:srgbClr val="0070C0"/>
                </a:solidFill>
              </a:rPr>
              <a:t>Audit justification et pertinence des </a:t>
            </a:r>
            <a:r>
              <a:rPr lang="fr-FR" b="1" dirty="0" err="1" smtClean="0">
                <a:solidFill>
                  <a:srgbClr val="0070C0"/>
                </a:solidFill>
              </a:rPr>
              <a:t>ATBthérapies</a:t>
            </a:r>
            <a:r>
              <a:rPr lang="fr-FR" b="1" dirty="0" smtClean="0">
                <a:solidFill>
                  <a:srgbClr val="0070C0"/>
                </a:solidFill>
              </a:rPr>
              <a:t> de plus de 7 jours</a:t>
            </a:r>
          </a:p>
          <a:p>
            <a:pPr algn="just">
              <a:lnSpc>
                <a:spcPct val="150000"/>
              </a:lnSpc>
            </a:pPr>
            <a:endParaRPr lang="fr-FR" dirty="0" smtClean="0"/>
          </a:p>
          <a:p>
            <a:pPr algn="just"/>
            <a:r>
              <a:rPr lang="fr-FR" dirty="0"/>
              <a:t>Traitement ATB curatifs de plus de 7 jours en hospitalisation complète ou initiées à l’hôpital</a:t>
            </a:r>
          </a:p>
          <a:p>
            <a:pPr algn="just"/>
            <a:r>
              <a:rPr lang="fr-FR" dirty="0"/>
              <a:t>Traitement ATB en HDJ ou consultations, patients transférés dans un autre ES avant 7J de traitement ou décédés avant 7J de traitement</a:t>
            </a:r>
          </a:p>
          <a:p>
            <a:pPr algn="just"/>
            <a:r>
              <a:rPr lang="fr-FR" dirty="0"/>
              <a:t>Exclusion : Traitement ATB des infections respiratoires basses</a:t>
            </a:r>
          </a:p>
          <a:p>
            <a:pPr marL="285750" indent="-285750" algn="just">
              <a:lnSpc>
                <a:spcPct val="150000"/>
              </a:lnSpc>
              <a:buFontTx/>
              <a:buChar char="-"/>
            </a:pPr>
            <a:endParaRPr lang="fr-FR" dirty="0" smtClean="0">
              <a:sym typeface="Wingdings" panose="05000000000000000000" pitchFamily="2" charset="2"/>
            </a:endParaRPr>
          </a:p>
          <a:p>
            <a:pPr algn="just">
              <a:lnSpc>
                <a:spcPct val="150000"/>
              </a:lnSpc>
            </a:pPr>
            <a:endParaRPr lang="fr-FR" dirty="0">
              <a:sym typeface="Wingdings" panose="05000000000000000000" pitchFamily="2" charset="2"/>
            </a:endParaRPr>
          </a:p>
        </p:txBody>
      </p:sp>
      <p:sp>
        <p:nvSpPr>
          <p:cNvPr id="2" name="ZoneTexte 1"/>
          <p:cNvSpPr txBox="1"/>
          <p:nvPr/>
        </p:nvSpPr>
        <p:spPr>
          <a:xfrm>
            <a:off x="846922" y="3994341"/>
            <a:ext cx="10498155" cy="2062103"/>
          </a:xfrm>
          <a:prstGeom prst="rect">
            <a:avLst/>
          </a:prstGeom>
          <a:noFill/>
        </p:spPr>
        <p:txBody>
          <a:bodyPr wrap="square" rtlCol="0">
            <a:spAutoFit/>
          </a:bodyPr>
          <a:lstStyle/>
          <a:p>
            <a:pPr algn="just"/>
            <a:r>
              <a:rPr lang="fr-FR" b="1" u="sng" dirty="0" smtClean="0"/>
              <a:t>Résultats :</a:t>
            </a:r>
          </a:p>
          <a:p>
            <a:pPr algn="just"/>
            <a:r>
              <a:rPr lang="fr-FR" dirty="0" smtClean="0"/>
              <a:t>Services </a:t>
            </a:r>
            <a:r>
              <a:rPr lang="fr-FR" dirty="0"/>
              <a:t>tirés au sort pour 10 dossiers successifs sur la période de recueil :</a:t>
            </a:r>
          </a:p>
          <a:p>
            <a:pPr algn="just"/>
            <a:r>
              <a:rPr lang="fr-FR" dirty="0"/>
              <a:t>10 dossiers en chirurgie orthopédique, 10 dossiers en service de réanimation adulte, 10 dossiers en service de rhumatologie, 10 dossiers en services de Maladies Infectieuses et Tropicales, 10 dossiers en service de médecine interne.</a:t>
            </a:r>
          </a:p>
          <a:p>
            <a:pPr algn="just"/>
            <a:r>
              <a:rPr lang="fr-FR" dirty="0"/>
              <a:t>Nombre de dossiers étudiés au total : 50 dossiers.</a:t>
            </a:r>
          </a:p>
          <a:p>
            <a:pPr algn="just"/>
            <a:r>
              <a:rPr lang="fr-FR" b="1" dirty="0">
                <a:solidFill>
                  <a:srgbClr val="00B050"/>
                </a:solidFill>
              </a:rPr>
              <a:t>% de NON-CONFORMITE = 16</a:t>
            </a:r>
            <a:r>
              <a:rPr lang="fr-FR" b="1" dirty="0" smtClean="0">
                <a:solidFill>
                  <a:srgbClr val="00B050"/>
                </a:solidFill>
              </a:rPr>
              <a:t>%</a:t>
            </a:r>
            <a:endParaRPr lang="fr-FR" b="1" dirty="0">
              <a:solidFill>
                <a:srgbClr val="00B050"/>
              </a:solidFill>
            </a:endParaRPr>
          </a:p>
        </p:txBody>
      </p:sp>
      <p:sp>
        <p:nvSpPr>
          <p:cNvPr id="4" name="ZoneTexte 3"/>
          <p:cNvSpPr txBox="1"/>
          <p:nvPr/>
        </p:nvSpPr>
        <p:spPr>
          <a:xfrm>
            <a:off x="7899855" y="814210"/>
            <a:ext cx="1365161" cy="369332"/>
          </a:xfrm>
          <a:prstGeom prst="rect">
            <a:avLst/>
          </a:prstGeom>
          <a:solidFill>
            <a:schemeClr val="bg2"/>
          </a:solidFill>
        </p:spPr>
        <p:txBody>
          <a:bodyPr wrap="square" rtlCol="0">
            <a:spAutoFit/>
          </a:bodyPr>
          <a:lstStyle/>
          <a:p>
            <a:pPr algn="ctr"/>
            <a:r>
              <a:rPr lang="fr-FR" dirty="0" smtClean="0"/>
              <a:t>50 dossiers</a:t>
            </a:r>
            <a:endParaRPr lang="fr-FR" dirty="0"/>
          </a:p>
        </p:txBody>
      </p:sp>
      <p:pic>
        <p:nvPicPr>
          <p:cNvPr id="13" name="Image 12"/>
          <p:cNvPicPr>
            <a:picLocks noChangeAspect="1"/>
          </p:cNvPicPr>
          <p:nvPr/>
        </p:nvPicPr>
        <p:blipFill rotWithShape="1">
          <a:blip r:embed="rId2"/>
          <a:srcRect t="10549"/>
          <a:stretch/>
        </p:blipFill>
        <p:spPr>
          <a:xfrm>
            <a:off x="9928190" y="24117"/>
            <a:ext cx="1190772" cy="976260"/>
          </a:xfrm>
          <a:prstGeom prst="rect">
            <a:avLst/>
          </a:prstGeom>
        </p:spPr>
      </p:pic>
      <p:pic>
        <p:nvPicPr>
          <p:cNvPr id="15" name="Image 14"/>
          <p:cNvPicPr>
            <a:picLocks noChangeAspect="1"/>
          </p:cNvPicPr>
          <p:nvPr/>
        </p:nvPicPr>
        <p:blipFill>
          <a:blip r:embed="rId3"/>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390318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a:t>114 dossiers dont 109 exploitables</a:t>
            </a:r>
            <a:endParaRPr lang="fr-FR" dirty="0"/>
          </a:p>
        </p:txBody>
      </p:sp>
      <p:sp>
        <p:nvSpPr>
          <p:cNvPr id="10" name="Freeform: Shape 9">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24217" y="766176"/>
            <a:ext cx="4831323" cy="523220"/>
          </a:xfrm>
          <a:prstGeom prst="rect">
            <a:avLst/>
          </a:prstGeom>
        </p:spPr>
        <p:txBody>
          <a:bodyPr wrap="none">
            <a:spAutoFit/>
          </a:bodyPr>
          <a:lstStyle/>
          <a:p>
            <a:r>
              <a:rPr lang="fr-FR" sz="2800" dirty="0">
                <a:solidFill>
                  <a:schemeClr val="accent5">
                    <a:lumMod val="75000"/>
                  </a:schemeClr>
                </a:solidFill>
              </a:rPr>
              <a:t>Actualités </a:t>
            </a:r>
            <a:r>
              <a:rPr lang="fr-FR" sz="2800" dirty="0" smtClean="0">
                <a:solidFill>
                  <a:schemeClr val="accent5">
                    <a:lumMod val="75000"/>
                  </a:schemeClr>
                </a:solidFill>
              </a:rPr>
              <a:t>CAQES et COMEDIMS</a:t>
            </a:r>
            <a:endParaRPr lang="fr-FR" sz="2800" dirty="0">
              <a:solidFill>
                <a:schemeClr val="accent5">
                  <a:lumMod val="75000"/>
                </a:schemeClr>
              </a:solidFill>
            </a:endParaRPr>
          </a:p>
        </p:txBody>
      </p:sp>
      <p:sp>
        <p:nvSpPr>
          <p:cNvPr id="11" name="ZoneTexte 10"/>
          <p:cNvSpPr txBox="1"/>
          <p:nvPr/>
        </p:nvSpPr>
        <p:spPr>
          <a:xfrm>
            <a:off x="1350730" y="1627038"/>
            <a:ext cx="9149118" cy="464871"/>
          </a:xfrm>
          <a:prstGeom prst="rect">
            <a:avLst/>
          </a:prstGeom>
          <a:noFill/>
        </p:spPr>
        <p:txBody>
          <a:bodyPr wrap="square" rtlCol="0">
            <a:spAutoFit/>
          </a:bodyPr>
          <a:lstStyle/>
          <a:p>
            <a:pPr algn="just">
              <a:lnSpc>
                <a:spcPct val="150000"/>
              </a:lnSpc>
            </a:pPr>
            <a:r>
              <a:rPr lang="fr-FR" b="1" dirty="0" smtClean="0">
                <a:solidFill>
                  <a:srgbClr val="0070C0"/>
                </a:solidFill>
                <a:sym typeface="Wingdings" panose="05000000000000000000" pitchFamily="2" charset="2"/>
              </a:rPr>
              <a:t>Audit ICD</a:t>
            </a:r>
          </a:p>
        </p:txBody>
      </p:sp>
      <p:sp>
        <p:nvSpPr>
          <p:cNvPr id="2" name="ZoneTexte 1"/>
          <p:cNvSpPr txBox="1"/>
          <p:nvPr/>
        </p:nvSpPr>
        <p:spPr>
          <a:xfrm>
            <a:off x="1214325" y="3735046"/>
            <a:ext cx="10019763" cy="2308324"/>
          </a:xfrm>
          <a:prstGeom prst="rect">
            <a:avLst/>
          </a:prstGeom>
          <a:noFill/>
        </p:spPr>
        <p:txBody>
          <a:bodyPr wrap="square" rtlCol="0">
            <a:spAutoFit/>
          </a:bodyPr>
          <a:lstStyle/>
          <a:p>
            <a:pPr lvl="0"/>
            <a:r>
              <a:rPr lang="fr-FR" b="1" u="sng" dirty="0" smtClean="0"/>
              <a:t>Résultats :</a:t>
            </a:r>
          </a:p>
          <a:p>
            <a:pPr lvl="0"/>
            <a:r>
              <a:rPr lang="fr-FR" dirty="0" err="1" smtClean="0"/>
              <a:t>Sex</a:t>
            </a:r>
            <a:r>
              <a:rPr lang="fr-FR" dirty="0" smtClean="0"/>
              <a:t> </a:t>
            </a:r>
            <a:r>
              <a:rPr lang="fr-FR" dirty="0"/>
              <a:t>ratio H/F = 61/48 = 1.27</a:t>
            </a:r>
          </a:p>
          <a:p>
            <a:pPr lvl="0"/>
            <a:r>
              <a:rPr lang="fr-FR" dirty="0" err="1"/>
              <a:t>Moy</a:t>
            </a:r>
            <a:r>
              <a:rPr lang="fr-FR" dirty="0"/>
              <a:t> âge = 69.6 ans</a:t>
            </a:r>
          </a:p>
          <a:p>
            <a:pPr lvl="0"/>
            <a:r>
              <a:rPr lang="fr-FR" dirty="0"/>
              <a:t>1</a:t>
            </a:r>
            <a:r>
              <a:rPr lang="fr-FR" baseline="30000" dirty="0"/>
              <a:t>er</a:t>
            </a:r>
            <a:r>
              <a:rPr lang="fr-FR" dirty="0"/>
              <a:t> </a:t>
            </a:r>
            <a:r>
              <a:rPr lang="fr-FR" dirty="0" err="1"/>
              <a:t>episode</a:t>
            </a:r>
            <a:r>
              <a:rPr lang="fr-FR" dirty="0"/>
              <a:t> : 90/109 =82.6 %, 2</a:t>
            </a:r>
            <a:r>
              <a:rPr lang="fr-FR" baseline="30000" dirty="0"/>
              <a:t>ème</a:t>
            </a:r>
            <a:r>
              <a:rPr lang="fr-FR" dirty="0"/>
              <a:t> épisode 13/109 = 11.9% et &gt;2 épisodes = 6/109 =5.5 %</a:t>
            </a:r>
          </a:p>
          <a:p>
            <a:pPr lvl="0"/>
            <a:r>
              <a:rPr lang="fr-FR" b="1" dirty="0" smtClean="0">
                <a:solidFill>
                  <a:srgbClr val="00B050"/>
                </a:solidFill>
              </a:rPr>
              <a:t>% DE NON CONFORMITÉS : 47/109 = 43,1%</a:t>
            </a:r>
          </a:p>
          <a:p>
            <a:pPr lvl="0"/>
            <a:r>
              <a:rPr lang="fr-FR" dirty="0" smtClean="0"/>
              <a:t>Non </a:t>
            </a:r>
            <a:r>
              <a:rPr lang="fr-FR" dirty="0"/>
              <a:t>conformités : 3 erreurs sur posologie, 1 erreur sur durée de traitement, 43 erreurs sur choix de la molécule</a:t>
            </a:r>
          </a:p>
          <a:p>
            <a:endParaRPr lang="fr-FR" dirty="0"/>
          </a:p>
        </p:txBody>
      </p:sp>
      <p:sp>
        <p:nvSpPr>
          <p:cNvPr id="4" name="ZoneTexte 3"/>
          <p:cNvSpPr txBox="1"/>
          <p:nvPr/>
        </p:nvSpPr>
        <p:spPr>
          <a:xfrm>
            <a:off x="6996794" y="926840"/>
            <a:ext cx="3503054" cy="369332"/>
          </a:xfrm>
          <a:prstGeom prst="rect">
            <a:avLst/>
          </a:prstGeom>
          <a:solidFill>
            <a:schemeClr val="bg2"/>
          </a:solidFill>
        </p:spPr>
        <p:txBody>
          <a:bodyPr wrap="square" rtlCol="0">
            <a:spAutoFit/>
          </a:bodyPr>
          <a:lstStyle/>
          <a:p>
            <a:r>
              <a:rPr lang="fr-FR" dirty="0" smtClean="0"/>
              <a:t>114 </a:t>
            </a:r>
            <a:r>
              <a:rPr lang="fr-FR" dirty="0"/>
              <a:t>dossiers dont 109 </a:t>
            </a:r>
            <a:r>
              <a:rPr lang="fr-FR" dirty="0" smtClean="0"/>
              <a:t>exploitables</a:t>
            </a:r>
            <a:endParaRPr lang="fr-FR" dirty="0"/>
          </a:p>
        </p:txBody>
      </p:sp>
      <p:sp>
        <p:nvSpPr>
          <p:cNvPr id="5" name="ZoneTexte 4"/>
          <p:cNvSpPr txBox="1"/>
          <p:nvPr/>
        </p:nvSpPr>
        <p:spPr>
          <a:xfrm>
            <a:off x="1214325" y="2429551"/>
            <a:ext cx="4225822" cy="1200329"/>
          </a:xfrm>
          <a:prstGeom prst="rect">
            <a:avLst/>
          </a:prstGeom>
          <a:noFill/>
        </p:spPr>
        <p:txBody>
          <a:bodyPr wrap="square" rtlCol="0">
            <a:spAutoFit/>
          </a:bodyPr>
          <a:lstStyle/>
          <a:p>
            <a:r>
              <a:rPr lang="fr-FR" b="1" u="sng" dirty="0"/>
              <a:t>Critères </a:t>
            </a:r>
          </a:p>
          <a:p>
            <a:r>
              <a:rPr lang="fr-FR" dirty="0"/>
              <a:t>Patients avec dossier patient accessible</a:t>
            </a:r>
          </a:p>
          <a:p>
            <a:r>
              <a:rPr lang="fr-FR" dirty="0"/>
              <a:t>CD + en bactériologie</a:t>
            </a:r>
          </a:p>
          <a:p>
            <a:endParaRPr lang="fr-FR" dirty="0"/>
          </a:p>
        </p:txBody>
      </p:sp>
      <p:pic>
        <p:nvPicPr>
          <p:cNvPr id="15" name="Image 14"/>
          <p:cNvPicPr>
            <a:picLocks noChangeAspect="1"/>
          </p:cNvPicPr>
          <p:nvPr/>
        </p:nvPicPr>
        <p:blipFill rotWithShape="1">
          <a:blip r:embed="rId2"/>
          <a:srcRect t="10549"/>
          <a:stretch/>
        </p:blipFill>
        <p:spPr>
          <a:xfrm>
            <a:off x="9928190" y="24117"/>
            <a:ext cx="1190772" cy="976260"/>
          </a:xfrm>
          <a:prstGeom prst="rect">
            <a:avLst/>
          </a:prstGeom>
        </p:spPr>
      </p:pic>
      <p:pic>
        <p:nvPicPr>
          <p:cNvPr id="17" name="Image 16"/>
          <p:cNvPicPr>
            <a:picLocks noChangeAspect="1"/>
          </p:cNvPicPr>
          <p:nvPr/>
        </p:nvPicPr>
        <p:blipFill>
          <a:blip r:embed="rId3"/>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4236582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4400" b="1" u="sng" dirty="0" smtClean="0">
                <a:solidFill>
                  <a:srgbClr val="002060"/>
                </a:solidFill>
              </a:rPr>
              <a:t>Suivi thérapeutique pharmacologique des anti-infectieux </a:t>
            </a:r>
            <a:endParaRPr lang="fr-FR" sz="4400" b="1" u="sng" dirty="0">
              <a:solidFill>
                <a:srgbClr val="002060"/>
              </a:solidFill>
            </a:endParaRPr>
          </a:p>
        </p:txBody>
      </p:sp>
      <p:sp>
        <p:nvSpPr>
          <p:cNvPr id="3" name="Sous-titre 2"/>
          <p:cNvSpPr>
            <a:spLocks noGrp="1"/>
          </p:cNvSpPr>
          <p:nvPr>
            <p:ph type="subTitle" idx="1"/>
          </p:nvPr>
        </p:nvSpPr>
        <p:spPr>
          <a:xfrm>
            <a:off x="1524000" y="3805244"/>
            <a:ext cx="9144000" cy="1655762"/>
          </a:xfrm>
        </p:spPr>
        <p:txBody>
          <a:bodyPr>
            <a:normAutofit/>
          </a:bodyPr>
          <a:lstStyle/>
          <a:p>
            <a:r>
              <a:rPr lang="fr-FR" dirty="0" smtClean="0">
                <a:solidFill>
                  <a:srgbClr val="002060"/>
                </a:solidFill>
              </a:rPr>
              <a:t>CAI</a:t>
            </a:r>
          </a:p>
          <a:p>
            <a:r>
              <a:rPr lang="fr-FR" dirty="0" smtClean="0">
                <a:solidFill>
                  <a:srgbClr val="002060"/>
                </a:solidFill>
              </a:rPr>
              <a:t>09/03/2023</a:t>
            </a:r>
          </a:p>
          <a:p>
            <a:endParaRPr lang="fr-FR" sz="700" dirty="0">
              <a:solidFill>
                <a:srgbClr val="002060"/>
              </a:solidFill>
            </a:endParaRPr>
          </a:p>
          <a:p>
            <a:r>
              <a:rPr lang="fr-FR" dirty="0" smtClean="0">
                <a:solidFill>
                  <a:srgbClr val="002060"/>
                </a:solidFill>
              </a:rPr>
              <a:t>Dr Florent Ferrer</a:t>
            </a:r>
            <a:endParaRPr lang="fr-FR" dirty="0">
              <a:solidFill>
                <a:srgbClr val="002060"/>
              </a:solidFill>
            </a:endParaRPr>
          </a:p>
        </p:txBody>
      </p:sp>
      <p:pic>
        <p:nvPicPr>
          <p:cNvPr id="4" name="Image 3"/>
          <p:cNvPicPr>
            <a:picLocks noChangeAspect="1"/>
          </p:cNvPicPr>
          <p:nvPr/>
        </p:nvPicPr>
        <p:blipFill>
          <a:blip r:embed="rId2"/>
          <a:stretch>
            <a:fillRect/>
          </a:stretch>
        </p:blipFill>
        <p:spPr>
          <a:xfrm>
            <a:off x="9643533" y="5501773"/>
            <a:ext cx="2548467" cy="1247287"/>
          </a:xfrm>
          <a:prstGeom prst="rect">
            <a:avLst/>
          </a:prstGeom>
        </p:spPr>
      </p:pic>
      <p:pic>
        <p:nvPicPr>
          <p:cNvPr id="5" name="Image 4"/>
          <p:cNvPicPr>
            <a:picLocks noChangeAspect="1"/>
          </p:cNvPicPr>
          <p:nvPr/>
        </p:nvPicPr>
        <p:blipFill rotWithShape="1">
          <a:blip r:embed="rId3"/>
          <a:srcRect t="10549"/>
          <a:stretch/>
        </p:blipFill>
        <p:spPr>
          <a:xfrm>
            <a:off x="9928190" y="24117"/>
            <a:ext cx="1190772" cy="976260"/>
          </a:xfrm>
          <a:prstGeom prst="rect">
            <a:avLst/>
          </a:prstGeom>
        </p:spPr>
      </p:pic>
      <p:pic>
        <p:nvPicPr>
          <p:cNvPr id="6" name="Image 5"/>
          <p:cNvPicPr>
            <a:picLocks noChangeAspect="1"/>
          </p:cNvPicPr>
          <p:nvPr/>
        </p:nvPicPr>
        <p:blipFill>
          <a:blip r:embed="rId4"/>
          <a:stretch>
            <a:fillRect/>
          </a:stretch>
        </p:blipFill>
        <p:spPr>
          <a:xfrm>
            <a:off x="241718" y="5501773"/>
            <a:ext cx="2421041" cy="1085294"/>
          </a:xfrm>
          <a:prstGeom prst="rect">
            <a:avLst/>
          </a:prstGeom>
        </p:spPr>
      </p:pic>
      <p:pic>
        <p:nvPicPr>
          <p:cNvPr id="7" name="Image 6"/>
          <p:cNvPicPr>
            <a:picLocks noChangeAspect="1"/>
          </p:cNvPicPr>
          <p:nvPr/>
        </p:nvPicPr>
        <p:blipFill>
          <a:blip r:embed="rId5"/>
          <a:stretch>
            <a:fillRect/>
          </a:stretch>
        </p:blipFill>
        <p:spPr>
          <a:xfrm>
            <a:off x="11118962" y="73106"/>
            <a:ext cx="1010815" cy="731228"/>
          </a:xfrm>
          <a:prstGeom prst="rect">
            <a:avLst/>
          </a:prstGeom>
        </p:spPr>
      </p:pic>
    </p:spTree>
    <p:extLst>
      <p:ext uri="{BB962C8B-B14F-4D97-AF65-F5344CB8AC3E}">
        <p14:creationId xmlns:p14="http://schemas.microsoft.com/office/powerpoint/2010/main" val="1589303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u="sng" dirty="0" smtClean="0">
                <a:solidFill>
                  <a:srgbClr val="002060"/>
                </a:solidFill>
              </a:rPr>
              <a:t>Les antibiotiques à l’hôpital </a:t>
            </a:r>
            <a:endParaRPr lang="fr-FR" sz="3600" b="1" u="sng" dirty="0">
              <a:solidFill>
                <a:srgbClr val="002060"/>
              </a:solidFill>
            </a:endParaRPr>
          </a:p>
        </p:txBody>
      </p:sp>
      <p:sp>
        <p:nvSpPr>
          <p:cNvPr id="3" name="Espace réservé du contenu 2"/>
          <p:cNvSpPr>
            <a:spLocks noGrp="1"/>
          </p:cNvSpPr>
          <p:nvPr>
            <p:ph idx="1"/>
          </p:nvPr>
        </p:nvSpPr>
        <p:spPr/>
        <p:txBody>
          <a:bodyPr/>
          <a:lstStyle/>
          <a:p>
            <a:pPr algn="just"/>
            <a:r>
              <a:rPr lang="fr-FR" sz="2400" dirty="0" smtClean="0">
                <a:solidFill>
                  <a:srgbClr val="002060"/>
                </a:solidFill>
              </a:rPr>
              <a:t>Les </a:t>
            </a:r>
            <a:r>
              <a:rPr lang="fr-FR" sz="2400" b="1" dirty="0" smtClean="0">
                <a:solidFill>
                  <a:srgbClr val="002060"/>
                </a:solidFill>
              </a:rPr>
              <a:t>Bétalactamines</a:t>
            </a:r>
            <a:r>
              <a:rPr lang="fr-FR" sz="2400" dirty="0" smtClean="0">
                <a:solidFill>
                  <a:srgbClr val="002060"/>
                </a:solidFill>
              </a:rPr>
              <a:t> sont les antibiotiques </a:t>
            </a:r>
            <a:r>
              <a:rPr lang="fr-FR" sz="2400" b="1" dirty="0" smtClean="0">
                <a:solidFill>
                  <a:srgbClr val="002060"/>
                </a:solidFill>
              </a:rPr>
              <a:t>les plus consommés </a:t>
            </a:r>
            <a:r>
              <a:rPr lang="fr-FR" sz="2400" dirty="0" smtClean="0">
                <a:solidFill>
                  <a:srgbClr val="002060"/>
                </a:solidFill>
              </a:rPr>
              <a:t>à l’hôpital en France</a:t>
            </a:r>
          </a:p>
          <a:p>
            <a:pPr marL="0" indent="0" algn="just">
              <a:buNone/>
            </a:pPr>
            <a:r>
              <a:rPr lang="fr-FR" sz="700" dirty="0" smtClean="0">
                <a:solidFill>
                  <a:srgbClr val="002060"/>
                </a:solidFill>
              </a:rPr>
              <a:t> </a:t>
            </a:r>
          </a:p>
          <a:p>
            <a:pPr algn="just"/>
            <a:r>
              <a:rPr lang="fr-FR" sz="2400" dirty="0" smtClean="0">
                <a:solidFill>
                  <a:srgbClr val="002060"/>
                </a:solidFill>
              </a:rPr>
              <a:t>Les </a:t>
            </a:r>
            <a:r>
              <a:rPr lang="fr-FR" sz="2400" b="1" dirty="0" smtClean="0">
                <a:solidFill>
                  <a:srgbClr val="002060"/>
                </a:solidFill>
              </a:rPr>
              <a:t>unités de soins critiques </a:t>
            </a:r>
            <a:r>
              <a:rPr lang="fr-FR" sz="2400" dirty="0" smtClean="0">
                <a:solidFill>
                  <a:srgbClr val="002060"/>
                </a:solidFill>
              </a:rPr>
              <a:t>et les services de </a:t>
            </a:r>
            <a:r>
              <a:rPr lang="fr-FR" sz="2400" b="1" dirty="0" smtClean="0">
                <a:solidFill>
                  <a:srgbClr val="002060"/>
                </a:solidFill>
              </a:rPr>
              <a:t>maladies infectieuses </a:t>
            </a:r>
            <a:r>
              <a:rPr lang="fr-FR" sz="2400" dirty="0" smtClean="0">
                <a:solidFill>
                  <a:srgbClr val="002060"/>
                </a:solidFill>
              </a:rPr>
              <a:t>sont les </a:t>
            </a:r>
            <a:r>
              <a:rPr lang="fr-FR" sz="2400" b="1" dirty="0" smtClean="0">
                <a:solidFill>
                  <a:srgbClr val="002060"/>
                </a:solidFill>
              </a:rPr>
              <a:t>2 plus gros prescripteurs</a:t>
            </a:r>
            <a:r>
              <a:rPr lang="fr-FR" sz="2400" dirty="0" smtClean="0">
                <a:solidFill>
                  <a:srgbClr val="002060"/>
                </a:solidFill>
              </a:rPr>
              <a:t> d’antibiotiques à l’hôpital</a:t>
            </a:r>
          </a:p>
          <a:p>
            <a:pPr algn="just"/>
            <a:endParaRPr lang="fr-FR" sz="500" dirty="0" smtClean="0">
              <a:solidFill>
                <a:srgbClr val="002060"/>
              </a:solidFill>
            </a:endParaRPr>
          </a:p>
          <a:p>
            <a:pPr lvl="1" algn="just">
              <a:buFont typeface="Wingdings" panose="05000000000000000000" pitchFamily="2" charset="2"/>
              <a:buChar char="§"/>
            </a:pPr>
            <a:r>
              <a:rPr lang="fr-FR" sz="2200" dirty="0" smtClean="0">
                <a:solidFill>
                  <a:srgbClr val="002060"/>
                </a:solidFill>
              </a:rPr>
              <a:t>Utilisation d’antibiotiques chez 64% des patients en unités de soins critiques </a:t>
            </a:r>
            <a:r>
              <a:rPr lang="fr-FR" sz="1200" dirty="0" smtClean="0">
                <a:solidFill>
                  <a:srgbClr val="002060"/>
                </a:solidFill>
              </a:rPr>
              <a:t>(Vincent et al.)</a:t>
            </a:r>
          </a:p>
          <a:p>
            <a:pPr lvl="1" algn="just">
              <a:buFont typeface="Wingdings" panose="05000000000000000000" pitchFamily="2" charset="2"/>
              <a:buChar char="§"/>
            </a:pPr>
            <a:endParaRPr lang="fr-FR" sz="500" dirty="0" smtClean="0">
              <a:solidFill>
                <a:srgbClr val="002060"/>
              </a:solidFill>
            </a:endParaRPr>
          </a:p>
          <a:p>
            <a:pPr lvl="1" algn="just">
              <a:buFont typeface="Wingdings" panose="05000000000000000000" pitchFamily="2" charset="2"/>
              <a:buChar char="§"/>
            </a:pPr>
            <a:r>
              <a:rPr lang="fr-FR" sz="2200" dirty="0" smtClean="0">
                <a:solidFill>
                  <a:srgbClr val="002060"/>
                </a:solidFill>
              </a:rPr>
              <a:t>&gt; 1500 Doses Délivrées Journalières / 1000 journées d’hospitalisation </a:t>
            </a:r>
            <a:r>
              <a:rPr lang="fr-FR" sz="1200" dirty="0" smtClean="0">
                <a:solidFill>
                  <a:srgbClr val="002060"/>
                </a:solidFill>
              </a:rPr>
              <a:t>(ATB-RAISIN, 2017)  </a:t>
            </a:r>
            <a:endParaRPr lang="fr-FR" sz="1200" dirty="0">
              <a:solidFill>
                <a:srgbClr val="002060"/>
              </a:solidFill>
            </a:endParaRPr>
          </a:p>
        </p:txBody>
      </p:sp>
      <p:pic>
        <p:nvPicPr>
          <p:cNvPr id="5" name="Image 4"/>
          <p:cNvPicPr>
            <a:picLocks noChangeAspect="1"/>
          </p:cNvPicPr>
          <p:nvPr/>
        </p:nvPicPr>
        <p:blipFill rotWithShape="1">
          <a:blip r:embed="rId2"/>
          <a:srcRect t="10549"/>
          <a:stretch/>
        </p:blipFill>
        <p:spPr>
          <a:xfrm>
            <a:off x="9928190" y="24117"/>
            <a:ext cx="1190772" cy="976260"/>
          </a:xfrm>
          <a:prstGeom prst="rect">
            <a:avLst/>
          </a:prstGeom>
        </p:spPr>
      </p:pic>
      <p:pic>
        <p:nvPicPr>
          <p:cNvPr id="7" name="Image 6"/>
          <p:cNvPicPr>
            <a:picLocks noChangeAspect="1"/>
          </p:cNvPicPr>
          <p:nvPr/>
        </p:nvPicPr>
        <p:blipFill>
          <a:blip r:embed="rId3"/>
          <a:stretch>
            <a:fillRect/>
          </a:stretch>
        </p:blipFill>
        <p:spPr>
          <a:xfrm>
            <a:off x="11118962" y="34469"/>
            <a:ext cx="1010815" cy="731228"/>
          </a:xfrm>
          <a:prstGeom prst="rect">
            <a:avLst/>
          </a:prstGeom>
        </p:spPr>
      </p:pic>
    </p:spTree>
    <p:extLst>
      <p:ext uri="{BB962C8B-B14F-4D97-AF65-F5344CB8AC3E}">
        <p14:creationId xmlns:p14="http://schemas.microsoft.com/office/powerpoint/2010/main" val="1290232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u="sng" dirty="0" smtClean="0">
                <a:solidFill>
                  <a:srgbClr val="002060"/>
                </a:solidFill>
              </a:rPr>
              <a:t>Problématiques liées au patient en unité de soins critiques </a:t>
            </a:r>
            <a:endParaRPr lang="fr-FR" sz="3600" b="1" u="sng" dirty="0">
              <a:solidFill>
                <a:srgbClr val="002060"/>
              </a:solidFill>
            </a:endParaRPr>
          </a:p>
        </p:txBody>
      </p:sp>
      <p:sp>
        <p:nvSpPr>
          <p:cNvPr id="3" name="Espace réservé du contenu 2"/>
          <p:cNvSpPr>
            <a:spLocks noGrp="1"/>
          </p:cNvSpPr>
          <p:nvPr>
            <p:ph idx="1"/>
          </p:nvPr>
        </p:nvSpPr>
        <p:spPr/>
        <p:txBody>
          <a:bodyPr>
            <a:normAutofit/>
          </a:bodyPr>
          <a:lstStyle/>
          <a:p>
            <a:endParaRPr lang="fr-FR" sz="2400" dirty="0" smtClean="0"/>
          </a:p>
          <a:p>
            <a:endParaRPr lang="fr-FR" sz="2400" dirty="0"/>
          </a:p>
          <a:p>
            <a:pPr algn="just"/>
            <a:r>
              <a:rPr lang="fr-FR" sz="2400" dirty="0" smtClean="0">
                <a:solidFill>
                  <a:srgbClr val="002060"/>
                </a:solidFill>
              </a:rPr>
              <a:t>Sévérité des infections </a:t>
            </a:r>
          </a:p>
          <a:p>
            <a:pPr algn="just"/>
            <a:endParaRPr lang="fr-FR" sz="700" dirty="0" smtClean="0">
              <a:solidFill>
                <a:srgbClr val="002060"/>
              </a:solidFill>
            </a:endParaRPr>
          </a:p>
          <a:p>
            <a:pPr algn="just"/>
            <a:r>
              <a:rPr lang="fr-FR" sz="2400" dirty="0" smtClean="0">
                <a:solidFill>
                  <a:srgbClr val="002060"/>
                </a:solidFill>
              </a:rPr>
              <a:t>Le caractère plus fréquemment résistant des bactéries rencontrées</a:t>
            </a:r>
          </a:p>
          <a:p>
            <a:pPr algn="just"/>
            <a:endParaRPr lang="fr-FR" sz="700" dirty="0" smtClean="0">
              <a:solidFill>
                <a:srgbClr val="002060"/>
              </a:solidFill>
            </a:endParaRPr>
          </a:p>
          <a:p>
            <a:pPr algn="just"/>
            <a:r>
              <a:rPr lang="fr-FR" sz="2400" dirty="0" smtClean="0">
                <a:solidFill>
                  <a:srgbClr val="002060"/>
                </a:solidFill>
              </a:rPr>
              <a:t>Nombreuses modifications physiopathologiques </a:t>
            </a:r>
            <a:endParaRPr lang="fr-FR" sz="2400" dirty="0">
              <a:solidFill>
                <a:srgbClr val="002060"/>
              </a:solidFill>
            </a:endParaRPr>
          </a:p>
        </p:txBody>
      </p:sp>
      <p:pic>
        <p:nvPicPr>
          <p:cNvPr id="7" name="Image 6"/>
          <p:cNvPicPr>
            <a:picLocks noChangeAspect="1"/>
          </p:cNvPicPr>
          <p:nvPr/>
        </p:nvPicPr>
        <p:blipFill rotWithShape="1">
          <a:blip r:embed="rId2"/>
          <a:srcRect t="10549"/>
          <a:stretch/>
        </p:blipFill>
        <p:spPr>
          <a:xfrm>
            <a:off x="9928190" y="24117"/>
            <a:ext cx="1190772" cy="976260"/>
          </a:xfrm>
          <a:prstGeom prst="rect">
            <a:avLst/>
          </a:prstGeom>
        </p:spPr>
      </p:pic>
      <p:pic>
        <p:nvPicPr>
          <p:cNvPr id="9" name="Image 8"/>
          <p:cNvPicPr>
            <a:picLocks noChangeAspect="1"/>
          </p:cNvPicPr>
          <p:nvPr/>
        </p:nvPicPr>
        <p:blipFill>
          <a:blip r:embed="rId3"/>
          <a:stretch>
            <a:fillRect/>
          </a:stretch>
        </p:blipFill>
        <p:spPr>
          <a:xfrm>
            <a:off x="11118962" y="73106"/>
            <a:ext cx="1010815" cy="731228"/>
          </a:xfrm>
          <a:prstGeom prst="rect">
            <a:avLst/>
          </a:prstGeom>
        </p:spPr>
      </p:pic>
    </p:spTree>
    <p:extLst>
      <p:ext uri="{BB962C8B-B14F-4D97-AF65-F5344CB8AC3E}">
        <p14:creationId xmlns:p14="http://schemas.microsoft.com/office/powerpoint/2010/main" val="462751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u="sng" dirty="0" smtClean="0">
                <a:solidFill>
                  <a:srgbClr val="002060"/>
                </a:solidFill>
              </a:rPr>
              <a:t>Problématiques liées au patient en unité de soins critiques </a:t>
            </a:r>
            <a:endParaRPr lang="fr-FR" sz="3600" b="1" u="sng" dirty="0">
              <a:solidFill>
                <a:srgbClr val="002060"/>
              </a:solidFill>
            </a:endParaRPr>
          </a:p>
        </p:txBody>
      </p:sp>
      <p:sp>
        <p:nvSpPr>
          <p:cNvPr id="3" name="Espace réservé du contenu 2"/>
          <p:cNvSpPr>
            <a:spLocks noGrp="1"/>
          </p:cNvSpPr>
          <p:nvPr>
            <p:ph idx="1"/>
          </p:nvPr>
        </p:nvSpPr>
        <p:spPr/>
        <p:txBody>
          <a:bodyPr/>
          <a:lstStyle/>
          <a:p>
            <a:pPr algn="just"/>
            <a:r>
              <a:rPr lang="fr-FR" sz="2400" b="1" dirty="0" smtClean="0">
                <a:solidFill>
                  <a:srgbClr val="002060"/>
                </a:solidFill>
              </a:rPr>
              <a:t>Importante variabilité pharmacocinétique </a:t>
            </a:r>
            <a:r>
              <a:rPr lang="fr-FR" sz="2400" dirty="0" smtClean="0">
                <a:solidFill>
                  <a:srgbClr val="002060"/>
                </a:solidFill>
              </a:rPr>
              <a:t>des Bétalactamines </a:t>
            </a:r>
          </a:p>
          <a:p>
            <a:pPr algn="just"/>
            <a:endParaRPr lang="fr-FR" sz="700" dirty="0" smtClean="0">
              <a:solidFill>
                <a:srgbClr val="002060"/>
              </a:solidFill>
            </a:endParaRPr>
          </a:p>
          <a:p>
            <a:pPr algn="just"/>
            <a:r>
              <a:rPr lang="fr-FR" sz="2400" dirty="0" smtClean="0">
                <a:solidFill>
                  <a:srgbClr val="002060"/>
                </a:solidFill>
              </a:rPr>
              <a:t>Multiples </a:t>
            </a:r>
            <a:r>
              <a:rPr lang="fr-FR" sz="2400" b="1" dirty="0" smtClean="0">
                <a:solidFill>
                  <a:srgbClr val="002060"/>
                </a:solidFill>
              </a:rPr>
              <a:t>sources de variabilité </a:t>
            </a:r>
          </a:p>
          <a:p>
            <a:pPr algn="just"/>
            <a:endParaRPr lang="fr-FR" sz="500" dirty="0" smtClean="0">
              <a:solidFill>
                <a:srgbClr val="002060"/>
              </a:solidFill>
            </a:endParaRPr>
          </a:p>
          <a:p>
            <a:pPr lvl="1" algn="just">
              <a:buFont typeface="Wingdings" panose="05000000000000000000" pitchFamily="2" charset="2"/>
              <a:buChar char="§"/>
            </a:pPr>
            <a:r>
              <a:rPr lang="fr-FR" sz="2200" dirty="0" smtClean="0">
                <a:solidFill>
                  <a:srgbClr val="002060"/>
                </a:solidFill>
              </a:rPr>
              <a:t>Syndrome de réponse inflammatoire généralisée associé au sepsis</a:t>
            </a:r>
          </a:p>
          <a:p>
            <a:pPr lvl="1" algn="just">
              <a:buFont typeface="Wingdings" panose="05000000000000000000" pitchFamily="2" charset="2"/>
              <a:buChar char="§"/>
            </a:pPr>
            <a:endParaRPr lang="fr-FR" sz="500" dirty="0" smtClean="0">
              <a:solidFill>
                <a:srgbClr val="002060"/>
              </a:solidFill>
            </a:endParaRPr>
          </a:p>
          <a:p>
            <a:pPr lvl="1" algn="just">
              <a:buFont typeface="Wingdings" panose="05000000000000000000" pitchFamily="2" charset="2"/>
              <a:buChar char="§"/>
            </a:pPr>
            <a:r>
              <a:rPr lang="fr-FR" sz="2200" dirty="0" smtClean="0">
                <a:solidFill>
                  <a:srgbClr val="002060"/>
                </a:solidFill>
              </a:rPr>
              <a:t>Remplissage vasculaire </a:t>
            </a:r>
          </a:p>
          <a:p>
            <a:pPr lvl="1" algn="just">
              <a:buFont typeface="Wingdings" panose="05000000000000000000" pitchFamily="2" charset="2"/>
              <a:buChar char="§"/>
            </a:pPr>
            <a:endParaRPr lang="fr-FR" sz="500" dirty="0" smtClean="0">
              <a:solidFill>
                <a:srgbClr val="002060"/>
              </a:solidFill>
            </a:endParaRPr>
          </a:p>
          <a:p>
            <a:pPr lvl="1" algn="just">
              <a:buFont typeface="Wingdings" panose="05000000000000000000" pitchFamily="2" charset="2"/>
              <a:buChar char="§"/>
            </a:pPr>
            <a:r>
              <a:rPr lang="fr-FR" sz="2200" dirty="0" smtClean="0">
                <a:solidFill>
                  <a:srgbClr val="002060"/>
                </a:solidFill>
              </a:rPr>
              <a:t>Défaillance des organes émonctoires (dysfonctions rénales et/ou hépatiques) </a:t>
            </a:r>
          </a:p>
          <a:p>
            <a:pPr lvl="1" algn="just">
              <a:buFont typeface="Wingdings" panose="05000000000000000000" pitchFamily="2" charset="2"/>
              <a:buChar char="§"/>
            </a:pPr>
            <a:endParaRPr lang="fr-FR" sz="500" dirty="0" smtClean="0">
              <a:solidFill>
                <a:srgbClr val="002060"/>
              </a:solidFill>
            </a:endParaRPr>
          </a:p>
          <a:p>
            <a:pPr lvl="1" algn="just">
              <a:buFont typeface="Wingdings" panose="05000000000000000000" pitchFamily="2" charset="2"/>
              <a:buChar char="§"/>
            </a:pPr>
            <a:r>
              <a:rPr lang="fr-FR" sz="2200" dirty="0" smtClean="0">
                <a:solidFill>
                  <a:srgbClr val="002060"/>
                </a:solidFill>
              </a:rPr>
              <a:t>Utilisation de certaines techniques de suppléance d’organe (épuration extra rénale, ECMO, …) </a:t>
            </a:r>
          </a:p>
          <a:p>
            <a:pPr lvl="1" algn="just">
              <a:buFont typeface="Wingdings" panose="05000000000000000000" pitchFamily="2" charset="2"/>
              <a:buChar char="§"/>
            </a:pPr>
            <a:r>
              <a:rPr lang="fr-FR" sz="2200" dirty="0" smtClean="0">
                <a:solidFill>
                  <a:srgbClr val="002060"/>
                </a:solidFill>
              </a:rPr>
              <a:t>… </a:t>
            </a:r>
          </a:p>
          <a:p>
            <a:pPr lvl="1">
              <a:buFont typeface="Wingdings" panose="05000000000000000000" pitchFamily="2" charset="2"/>
              <a:buChar char="§"/>
            </a:pPr>
            <a:endParaRPr lang="fr-FR" dirty="0" smtClean="0"/>
          </a:p>
          <a:p>
            <a:pPr lvl="1">
              <a:buFont typeface="Wingdings" panose="05000000000000000000" pitchFamily="2" charset="2"/>
              <a:buChar char="§"/>
            </a:pPr>
            <a:endParaRPr lang="fr-FR" dirty="0"/>
          </a:p>
        </p:txBody>
      </p:sp>
      <p:pic>
        <p:nvPicPr>
          <p:cNvPr id="7" name="Image 6"/>
          <p:cNvPicPr>
            <a:picLocks noChangeAspect="1"/>
          </p:cNvPicPr>
          <p:nvPr/>
        </p:nvPicPr>
        <p:blipFill rotWithShape="1">
          <a:blip r:embed="rId2"/>
          <a:srcRect t="10549"/>
          <a:stretch/>
        </p:blipFill>
        <p:spPr>
          <a:xfrm>
            <a:off x="9928190" y="24117"/>
            <a:ext cx="1190772" cy="976260"/>
          </a:xfrm>
          <a:prstGeom prst="rect">
            <a:avLst/>
          </a:prstGeom>
        </p:spPr>
      </p:pic>
      <p:pic>
        <p:nvPicPr>
          <p:cNvPr id="9" name="Image 8"/>
          <p:cNvPicPr>
            <a:picLocks noChangeAspect="1"/>
          </p:cNvPicPr>
          <p:nvPr/>
        </p:nvPicPr>
        <p:blipFill>
          <a:blip r:embed="rId3"/>
          <a:stretch>
            <a:fillRect/>
          </a:stretch>
        </p:blipFill>
        <p:spPr>
          <a:xfrm>
            <a:off x="11118962" y="73106"/>
            <a:ext cx="1010815" cy="731228"/>
          </a:xfrm>
          <a:prstGeom prst="rect">
            <a:avLst/>
          </a:prstGeom>
        </p:spPr>
      </p:pic>
    </p:spTree>
    <p:extLst>
      <p:ext uri="{BB962C8B-B14F-4D97-AF65-F5344CB8AC3E}">
        <p14:creationId xmlns:p14="http://schemas.microsoft.com/office/powerpoint/2010/main" val="3757183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1391</Words>
  <Application>Microsoft Office PowerPoint</Application>
  <PresentationFormat>Grand écran</PresentationFormat>
  <Paragraphs>334</Paragraphs>
  <Slides>39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39</vt:i4>
      </vt:variant>
    </vt:vector>
  </HeadingPairs>
  <TitlesOfParts>
    <vt:vector size="45" baseType="lpstr">
      <vt:lpstr>Arial</vt:lpstr>
      <vt:lpstr>Calibri</vt:lpstr>
      <vt:lpstr>Calibri Light</vt:lpstr>
      <vt:lpstr>Raleway</vt:lpstr>
      <vt:lpstr>Wingdings</vt:lpstr>
      <vt:lpstr>Thème Office</vt:lpstr>
      <vt:lpstr>CAI 9 mars 2023</vt:lpstr>
      <vt:lpstr>Présentation PowerPoint</vt:lpstr>
      <vt:lpstr>Présentation PowerPoint</vt:lpstr>
      <vt:lpstr>Présentation PowerPoint</vt:lpstr>
      <vt:lpstr>Présentation PowerPoint</vt:lpstr>
      <vt:lpstr>Suivi thérapeutique pharmacologique des anti-infectieux </vt:lpstr>
      <vt:lpstr>Les antibiotiques à l’hôpital </vt:lpstr>
      <vt:lpstr>Problématiques liées au patient en unité de soins critiques </vt:lpstr>
      <vt:lpstr>Problématiques liées au patient en unité de soins critiques </vt:lpstr>
      <vt:lpstr>Intérêt du STP des Bétalactamines pour les patients en unité de soins critiques </vt:lpstr>
      <vt:lpstr>Positionnement des sociétés savantes </vt:lpstr>
      <vt:lpstr>Projet du laboratoire de Pharmacologie médicale</vt:lpstr>
      <vt:lpstr>Projet du laboratoire de Pharmacologie médicale</vt:lpstr>
      <vt:lpstr>Projet du laboratoire de Pharmacologie médicale</vt:lpstr>
      <vt:lpstr>Projet du laboratoire de Pharmacologie médicale</vt:lpstr>
      <vt:lpstr>Projet du laboratoire de Pharmacologie médicale</vt:lpstr>
      <vt:lpstr>Projet du laboratoire de Pharmacologie médicale</vt:lpstr>
      <vt:lpstr>Mise en place des recommandations CA-SFM 2022</vt:lpstr>
      <vt:lpstr>Changements importants</vt:lpstr>
      <vt:lpstr>Catégories cliniques actuelles</vt:lpstr>
      <vt:lpstr>Catégories cliniques actuelles</vt:lpstr>
      <vt:lpstr>Nouvelles catégories cliniques</vt:lpstr>
      <vt:lpstr>Nouvelles catégories cliniques</vt:lpstr>
      <vt:lpstr>Conséquence sur le rendu</vt:lpstr>
      <vt:lpstr>Exemple E. coli</vt:lpstr>
      <vt:lpstr>Présentation PowerPoint</vt:lpstr>
      <vt:lpstr>Posologies</vt:lpstr>
      <vt:lpstr>Posologies</vt:lpstr>
      <vt:lpstr>Présentation PowerPoint</vt:lpstr>
      <vt:lpstr>Couples ATB/bactéries à « forte posologie » obligatoire</vt:lpstr>
      <vt:lpstr>Risque de prescription inadaptée</vt:lpstr>
      <vt:lpstr>Solution ?</vt:lpstr>
      <vt:lpstr>ZIT Zone d’incertitude technique</vt:lpstr>
      <vt:lpstr>Présentation PowerPoint</vt:lpstr>
      <vt:lpstr>Fréquence de la ZIT</vt:lpstr>
      <vt:lpstr>Autres changements</vt:lpstr>
      <vt:lpstr>Présentation PowerPoint</vt:lpstr>
      <vt:lpstr>Présentation PowerPoint</vt:lpstr>
      <vt:lpstr>Présentation PowerPoint</vt:lpstr>
    </vt:vector>
  </TitlesOfParts>
  <Company>CHU de Clermont-Fd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EXTRACTION DONNES CONSO ANTIBIOTIQUES via CONSORES</dc:title>
  <dc:creator>Chatron Claire</dc:creator>
  <cp:lastModifiedBy>Chatron Claire</cp:lastModifiedBy>
  <cp:revision>26</cp:revision>
  <dcterms:created xsi:type="dcterms:W3CDTF">2023-01-19T10:48:27Z</dcterms:created>
  <dcterms:modified xsi:type="dcterms:W3CDTF">2023-03-09T12:44:49Z</dcterms:modified>
</cp:coreProperties>
</file>